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4"/>
  </p:notesMasterIdLst>
  <p:sldIdLst>
    <p:sldId id="256" r:id="rId2"/>
    <p:sldId id="257" r:id="rId3"/>
    <p:sldId id="283" r:id="rId4"/>
    <p:sldId id="284" r:id="rId5"/>
    <p:sldId id="285" r:id="rId6"/>
    <p:sldId id="286" r:id="rId7"/>
    <p:sldId id="287" r:id="rId8"/>
    <p:sldId id="288" r:id="rId9"/>
    <p:sldId id="289" r:id="rId10"/>
    <p:sldId id="290" r:id="rId11"/>
    <p:sldId id="291" r:id="rId12"/>
    <p:sldId id="292" r:id="rId1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3" d="100"/>
          <a:sy n="103" d="100"/>
        </p:scale>
        <p:origin x="-2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15ACAB4-013E-4581-86D7-415BBF91CBA6}" type="datetimeFigureOut">
              <a:rPr lang="fa-IR" smtClean="0"/>
              <a:t>1441/09/18</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BFBA6DD-EDBD-4E2F-8F10-6B1427E2DAC1}" type="slidenum">
              <a:rPr lang="fa-IR" smtClean="0"/>
              <a:t>‹#›</a:t>
            </a:fld>
            <a:endParaRPr lang="fa-IR"/>
          </a:p>
        </p:txBody>
      </p:sp>
    </p:spTree>
    <p:extLst>
      <p:ext uri="{BB962C8B-B14F-4D97-AF65-F5344CB8AC3E}">
        <p14:creationId xmlns:p14="http://schemas.microsoft.com/office/powerpoint/2010/main" val="214888223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FBFBA6DD-EDBD-4E2F-8F10-6B1427E2DAC1}" type="slidenum">
              <a:rPr lang="fa-IR" smtClean="0"/>
              <a:t>12</a:t>
            </a:fld>
            <a:endParaRPr lang="fa-IR"/>
          </a:p>
        </p:txBody>
      </p:sp>
    </p:spTree>
    <p:extLst>
      <p:ext uri="{BB962C8B-B14F-4D97-AF65-F5344CB8AC3E}">
        <p14:creationId xmlns:p14="http://schemas.microsoft.com/office/powerpoint/2010/main" val="855380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614629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133255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3005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599757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3250570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CF0295F9-074E-4DAF-8A00-7583FACB33A3}"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3256382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CF0295F9-074E-4DAF-8A00-7583FACB33A3}" type="datetimeFigureOut">
              <a:rPr lang="fa-IR" smtClean="0"/>
              <a:t>1441/09/18</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950337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F0295F9-074E-4DAF-8A00-7583FACB33A3}" type="datetimeFigureOut">
              <a:rPr lang="fa-IR" smtClean="0"/>
              <a:t>1441/09/18</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392635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0295F9-074E-4DAF-8A00-7583FACB33A3}" type="datetimeFigureOut">
              <a:rPr lang="fa-IR" smtClean="0"/>
              <a:t>1441/09/18</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1743487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295F9-074E-4DAF-8A00-7583FACB33A3}"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5053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295F9-074E-4DAF-8A00-7583FACB33A3}"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91919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F0295F9-074E-4DAF-8A00-7583FACB33A3}" type="datetimeFigureOut">
              <a:rPr lang="fa-IR" smtClean="0"/>
              <a:t>1441/09/18</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3FEFA30-B69E-47AA-A626-8FDBA25586B6}" type="slidenum">
              <a:rPr lang="fa-IR" smtClean="0"/>
              <a:t>‹#›</a:t>
            </a:fld>
            <a:endParaRPr lang="fa-IR"/>
          </a:p>
        </p:txBody>
      </p:sp>
    </p:spTree>
    <p:extLst>
      <p:ext uri="{BB962C8B-B14F-4D97-AF65-F5344CB8AC3E}">
        <p14:creationId xmlns:p14="http://schemas.microsoft.com/office/powerpoint/2010/main" val="3793924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700808"/>
            <a:ext cx="5526360" cy="1754326"/>
          </a:xfrm>
          <a:prstGeom prst="rect">
            <a:avLst/>
          </a:prstGeom>
        </p:spPr>
        <p:txBody>
          <a:bodyPr wrap="square">
            <a:spAutoFit/>
          </a:bodyPr>
          <a:lstStyle/>
          <a:p>
            <a:r>
              <a:rPr lang="fa-IR" dirty="0" smtClean="0">
                <a:cs typeface="B Titr" panose="00000700000000000000" pitchFamily="2" charset="-78"/>
              </a:rPr>
              <a:t>جلسه </a:t>
            </a:r>
            <a:r>
              <a:rPr lang="fa-IR" dirty="0" smtClean="0">
                <a:cs typeface="B Titr" panose="00000700000000000000" pitchFamily="2" charset="-78"/>
              </a:rPr>
              <a:t>هفتم</a:t>
            </a:r>
          </a:p>
          <a:p>
            <a:endParaRPr lang="fa-IR" dirty="0" smtClean="0">
              <a:cs typeface="B Titr" panose="00000700000000000000" pitchFamily="2" charset="-78"/>
            </a:endParaRPr>
          </a:p>
          <a:p>
            <a:r>
              <a:rPr lang="fa-IR" dirty="0" smtClean="0">
                <a:cs typeface="B Titr" panose="00000700000000000000" pitchFamily="2" charset="-78"/>
              </a:rPr>
              <a:t>(عوامل تاثیر گذار و محیط پیش از تولد تا آخر فصل</a:t>
            </a:r>
          </a:p>
          <a:p>
            <a:r>
              <a:rPr lang="fa-IR" dirty="0">
                <a:cs typeface="B Titr" panose="00000700000000000000" pitchFamily="2" charset="-78"/>
              </a:rPr>
              <a:t>فصل سوم </a:t>
            </a:r>
          </a:p>
          <a:p>
            <a:endParaRPr lang="fa-IR" dirty="0" smtClean="0">
              <a:cs typeface="B Titr" panose="00000700000000000000" pitchFamily="2" charset="-78"/>
            </a:endParaRPr>
          </a:p>
          <a:p>
            <a:endParaRPr lang="fa-IR" dirty="0">
              <a:cs typeface="B Titr" panose="00000700000000000000" pitchFamily="2" charset="-78"/>
            </a:endParaRPr>
          </a:p>
        </p:txBody>
      </p:sp>
    </p:spTree>
    <p:extLst>
      <p:ext uri="{BB962C8B-B14F-4D97-AF65-F5344CB8AC3E}">
        <p14:creationId xmlns:p14="http://schemas.microsoft.com/office/powerpoint/2010/main" val="37846584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64704"/>
            <a:ext cx="7560840" cy="2492990"/>
          </a:xfrm>
          <a:prstGeom prst="rect">
            <a:avLst/>
          </a:prstGeom>
        </p:spPr>
        <p:txBody>
          <a:bodyPr wrap="square">
            <a:spAutoFit/>
          </a:bodyPr>
          <a:lstStyle/>
          <a:p>
            <a:r>
              <a:rPr lang="fa-IR" dirty="0">
                <a:cs typeface="B Titr" panose="00000700000000000000" pitchFamily="2" charset="-78"/>
              </a:rPr>
              <a:t>اوتیسم شیر </a:t>
            </a:r>
            <a:r>
              <a:rPr lang="fa-IR" dirty="0" smtClean="0">
                <a:cs typeface="B Titr" panose="00000700000000000000" pitchFamily="2" charset="-78"/>
              </a:rPr>
              <a:t>خواری</a:t>
            </a:r>
          </a:p>
          <a:p>
            <a:endParaRPr lang="fa-IR" dirty="0">
              <a:cs typeface="B Titr" panose="00000700000000000000" pitchFamily="2" charset="-78"/>
            </a:endParaRPr>
          </a:p>
          <a:p>
            <a:r>
              <a:rPr lang="fa-IR" sz="2000" dirty="0">
                <a:cs typeface="B Zar" panose="00000400000000000000" pitchFamily="2" charset="-78"/>
              </a:rPr>
              <a:t>واژه اوتیسم از  </a:t>
            </a:r>
            <a:r>
              <a:rPr lang="en-US" sz="2000" dirty="0" err="1">
                <a:cs typeface="B Zar" panose="00000400000000000000" pitchFamily="2" charset="-78"/>
              </a:rPr>
              <a:t>atuo</a:t>
            </a:r>
            <a:r>
              <a:rPr lang="en-US" sz="2000" dirty="0">
                <a:cs typeface="B Zar" panose="00000400000000000000" pitchFamily="2" charset="-78"/>
              </a:rPr>
              <a:t> </a:t>
            </a:r>
            <a:r>
              <a:rPr lang="fa-IR" sz="2000" dirty="0">
                <a:cs typeface="B Zar" panose="00000400000000000000" pitchFamily="2" charset="-78"/>
              </a:rPr>
              <a:t>به معنی خود ریشه می گیرد . کودکان اوتیستیک به خود مشغولند و دیگران  را نادیده می گیرند.و ممکن است ساعت هاوقت خود را را صرف کارهای تکراری نظیر کف زدن یا چرخاندن توپ کنند.وقتی چیزی در محیط تغییر کند ممکن است از وحشت جیغ </a:t>
            </a:r>
            <a:r>
              <a:rPr lang="fa-IR" sz="2000" dirty="0" smtClean="0">
                <a:cs typeface="B Zar" panose="00000400000000000000" pitchFamily="2" charset="-78"/>
              </a:rPr>
              <a:t>بکشند.یک نفر </a:t>
            </a:r>
            <a:r>
              <a:rPr lang="fa-IR" sz="2000" dirty="0">
                <a:cs typeface="B Zar" panose="00000400000000000000" pitchFamily="2" charset="-78"/>
              </a:rPr>
              <a:t>از هر شش نفر آنان ممکن است به سازگاری نسبتا خوبی دست یافته و در بزرگسالی به کار مشغول شوند. اوتیسم نوعی اختلال عصب – زیست شناختی ارثی است که از طریق ژن های  مغلوب </a:t>
            </a:r>
            <a:r>
              <a:rPr lang="fa-IR" sz="2000" dirty="0" smtClean="0">
                <a:cs typeface="B Zar" panose="00000400000000000000" pitchFamily="2" charset="-78"/>
              </a:rPr>
              <a:t>منتقل </a:t>
            </a:r>
            <a:r>
              <a:rPr lang="fa-IR" sz="2000" dirty="0">
                <a:cs typeface="B Zar" panose="00000400000000000000" pitchFamily="2" charset="-78"/>
              </a:rPr>
              <a:t>می شود و نقش عوامل محیطی در سبب سازی آن بسیار اندک است.</a:t>
            </a:r>
          </a:p>
        </p:txBody>
      </p:sp>
    </p:spTree>
    <p:extLst>
      <p:ext uri="{BB962C8B-B14F-4D97-AF65-F5344CB8AC3E}">
        <p14:creationId xmlns:p14="http://schemas.microsoft.com/office/powerpoint/2010/main" val="3313576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764705"/>
            <a:ext cx="7128792" cy="2769989"/>
          </a:xfrm>
          <a:prstGeom prst="rect">
            <a:avLst/>
          </a:prstGeom>
        </p:spPr>
        <p:txBody>
          <a:bodyPr wrap="square">
            <a:spAutoFit/>
          </a:bodyPr>
          <a:lstStyle/>
          <a:p>
            <a:r>
              <a:rPr lang="fa-IR" dirty="0">
                <a:cs typeface="B Titr" panose="00000700000000000000" pitchFamily="2" charset="-78"/>
              </a:rPr>
              <a:t>نقش عوامل مرتبط با پدر در عیوب مادر </a:t>
            </a:r>
            <a:r>
              <a:rPr lang="fa-IR" dirty="0" smtClean="0">
                <a:cs typeface="B Titr" panose="00000700000000000000" pitchFamily="2" charset="-78"/>
              </a:rPr>
              <a:t>زادی</a:t>
            </a:r>
          </a:p>
          <a:p>
            <a:endParaRPr lang="fa-IR" dirty="0">
              <a:cs typeface="B Titr" panose="00000700000000000000" pitchFamily="2" charset="-78"/>
            </a:endParaRPr>
          </a:p>
          <a:p>
            <a:r>
              <a:rPr lang="fa-IR" sz="2000" dirty="0">
                <a:cs typeface="B Zar" panose="00000400000000000000" pitchFamily="2" charset="-78"/>
              </a:rPr>
              <a:t>بالابودن سن پدر </a:t>
            </a:r>
          </a:p>
          <a:p>
            <a:r>
              <a:rPr lang="fa-IR" sz="2000" dirty="0">
                <a:cs typeface="B Zar" panose="00000400000000000000" pitchFamily="2" charset="-78"/>
              </a:rPr>
              <a:t>عوامل محیطی منفی در </a:t>
            </a:r>
            <a:r>
              <a:rPr lang="fa-IR" sz="2000" dirty="0" smtClean="0">
                <a:cs typeface="B Zar" panose="00000400000000000000" pitchFamily="2" charset="-78"/>
              </a:rPr>
              <a:t>زندگی </a:t>
            </a:r>
            <a:r>
              <a:rPr lang="fa-IR" sz="2000" dirty="0">
                <a:cs typeface="B Zar" panose="00000400000000000000" pitchFamily="2" charset="-78"/>
              </a:rPr>
              <a:t>پدر </a:t>
            </a:r>
          </a:p>
          <a:p>
            <a:r>
              <a:rPr lang="fa-IR" sz="2000" dirty="0">
                <a:cs typeface="B Zar" panose="00000400000000000000" pitchFamily="2" charset="-78"/>
              </a:rPr>
              <a:t>مصرف مزمن ماری جوان </a:t>
            </a:r>
          </a:p>
          <a:p>
            <a:r>
              <a:rPr lang="fa-IR" sz="2000" dirty="0">
                <a:cs typeface="B Zar" panose="00000400000000000000" pitchFamily="2" charset="-78"/>
              </a:rPr>
              <a:t>مصرف الکل  </a:t>
            </a:r>
          </a:p>
          <a:p>
            <a:r>
              <a:rPr lang="fa-IR" sz="2000" dirty="0">
                <a:cs typeface="B Zar" panose="00000400000000000000" pitchFamily="2" charset="-78"/>
              </a:rPr>
              <a:t>تماس با تششع ، سرب،تنباکو ،ارسنیک ، جیوه و سموم مختلف دفع آفات </a:t>
            </a:r>
          </a:p>
          <a:p>
            <a:r>
              <a:rPr lang="fa-IR" sz="2000" dirty="0">
                <a:cs typeface="B Zar" panose="00000400000000000000" pitchFamily="2" charset="-78"/>
              </a:rPr>
              <a:t>با کاهش باروری و عیوب ارثی مختلف همبسته است</a:t>
            </a:r>
          </a:p>
          <a:p>
            <a:r>
              <a:rPr lang="fa-IR" dirty="0"/>
              <a:t> </a:t>
            </a:r>
          </a:p>
        </p:txBody>
      </p:sp>
    </p:spTree>
    <p:extLst>
      <p:ext uri="{BB962C8B-B14F-4D97-AF65-F5344CB8AC3E}">
        <p14:creationId xmlns:p14="http://schemas.microsoft.com/office/powerpoint/2010/main" val="770041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260648"/>
            <a:ext cx="8640960" cy="6264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4309749" y="3244334"/>
            <a:ext cx="524503" cy="369332"/>
          </a:xfrm>
          <a:prstGeom prst="rect">
            <a:avLst/>
          </a:prstGeom>
        </p:spPr>
        <p:txBody>
          <a:bodyPr wrap="none">
            <a:spAutoFit/>
          </a:bodyPr>
          <a:lstStyle/>
          <a:p>
            <a:r>
              <a:rPr lang="fa-IR" dirty="0"/>
              <a:t>پایان</a:t>
            </a:r>
          </a:p>
        </p:txBody>
      </p:sp>
    </p:spTree>
    <p:extLst>
      <p:ext uri="{BB962C8B-B14F-4D97-AF65-F5344CB8AC3E}">
        <p14:creationId xmlns:p14="http://schemas.microsoft.com/office/powerpoint/2010/main" val="4149065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1350" y="908720"/>
            <a:ext cx="2779713"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6154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692696"/>
            <a:ext cx="7200800" cy="4924425"/>
          </a:xfrm>
          <a:prstGeom prst="rect">
            <a:avLst/>
          </a:prstGeom>
        </p:spPr>
        <p:txBody>
          <a:bodyPr wrap="square">
            <a:spAutoFit/>
          </a:bodyPr>
          <a:lstStyle/>
          <a:p>
            <a:r>
              <a:rPr lang="fa-IR" dirty="0">
                <a:cs typeface="B Titr" panose="00000700000000000000" pitchFamily="2" charset="-78"/>
              </a:rPr>
              <a:t>عوامل تاثیر گذار و محیط پیش از </a:t>
            </a:r>
            <a:r>
              <a:rPr lang="fa-IR" dirty="0" smtClean="0">
                <a:cs typeface="B Titr" panose="00000700000000000000" pitchFamily="2" charset="-78"/>
              </a:rPr>
              <a:t>تولد</a:t>
            </a:r>
          </a:p>
          <a:p>
            <a:endParaRPr lang="fa-IR" dirty="0">
              <a:cs typeface="B Titr" panose="00000700000000000000" pitchFamily="2" charset="-78"/>
            </a:endParaRPr>
          </a:p>
          <a:p>
            <a:r>
              <a:rPr lang="fa-IR" sz="1600" dirty="0">
                <a:cs typeface="B Titr" panose="00000700000000000000" pitchFamily="2" charset="-78"/>
              </a:rPr>
              <a:t>عوامل محیطی نامطلوب پیش از تولدعبارتند از: </a:t>
            </a:r>
            <a:endParaRPr lang="fa-IR" sz="1600" dirty="0" smtClean="0">
              <a:cs typeface="B Titr" panose="00000700000000000000" pitchFamily="2" charset="-78"/>
            </a:endParaRPr>
          </a:p>
          <a:p>
            <a:endParaRPr lang="fa-IR" sz="1200" dirty="0" smtClean="0">
              <a:cs typeface="B Titr" panose="00000700000000000000" pitchFamily="2" charset="-78"/>
            </a:endParaRPr>
          </a:p>
          <a:p>
            <a:r>
              <a:rPr lang="fa-IR" sz="2000" dirty="0" smtClean="0">
                <a:cs typeface="B Zar" panose="00000400000000000000" pitchFamily="2" charset="-78"/>
              </a:rPr>
              <a:t>تراتوژن </a:t>
            </a:r>
            <a:r>
              <a:rPr lang="fa-IR" sz="2000" dirty="0">
                <a:cs typeface="B Zar" panose="00000400000000000000" pitchFamily="2" charset="-78"/>
              </a:rPr>
              <a:t>های مختلف ،داروها،مواد شیمیایی، فلزات سنگین، آلاینده های محیطی،تششع، و حرارت بیش ازحد. هر چه مواجهه رویان یا جنین در روند رشد داخل رحمی با این عوامل زود رس تر باشد احتمال اسیب دیدگی بیشتر است</a:t>
            </a:r>
            <a:r>
              <a:rPr lang="fa-IR" sz="2000" dirty="0" smtClean="0">
                <a:cs typeface="B Zar" panose="00000400000000000000" pitchFamily="2" charset="-78"/>
              </a:rPr>
              <a:t>.</a:t>
            </a:r>
          </a:p>
          <a:p>
            <a:endParaRPr lang="fa-IR" dirty="0" smtClean="0">
              <a:cs typeface="B Zar" panose="00000400000000000000" pitchFamily="2" charset="-78"/>
            </a:endParaRPr>
          </a:p>
          <a:p>
            <a:r>
              <a:rPr lang="fa-IR" dirty="0">
                <a:cs typeface="B Titr" panose="00000700000000000000" pitchFamily="2" charset="-78"/>
              </a:rPr>
              <a:t>تراتوژن ها</a:t>
            </a:r>
          </a:p>
          <a:p>
            <a:r>
              <a:rPr lang="fa-IR" sz="2000" dirty="0">
                <a:cs typeface="B Zar" panose="00000400000000000000" pitchFamily="2" charset="-78"/>
              </a:rPr>
              <a:t>تراتوژن به ماده ای اطلاق می شود که از مانع جفتی بگذردو به رویان یا جنین اسیب برساند و سبب بروز عیوب مادر زادی در او </a:t>
            </a:r>
            <a:r>
              <a:rPr lang="fa-IR" sz="2000" dirty="0" smtClean="0">
                <a:cs typeface="B Zar" panose="00000400000000000000" pitchFamily="2" charset="-78"/>
              </a:rPr>
              <a:t>شود</a:t>
            </a:r>
          </a:p>
          <a:p>
            <a:endParaRPr lang="fa-IR" dirty="0">
              <a:cs typeface="B Zar" panose="00000400000000000000" pitchFamily="2" charset="-78"/>
            </a:endParaRPr>
          </a:p>
          <a:p>
            <a:r>
              <a:rPr lang="fa-IR" dirty="0">
                <a:cs typeface="B Titr" panose="00000700000000000000" pitchFamily="2" charset="-78"/>
              </a:rPr>
              <a:t>داروها</a:t>
            </a:r>
          </a:p>
          <a:p>
            <a:r>
              <a:rPr lang="fa-IR" sz="2000" dirty="0">
                <a:cs typeface="B Zar" panose="00000400000000000000" pitchFamily="2" charset="-78"/>
              </a:rPr>
              <a:t>استفاده از داروها مخدر ، ارامبخش،  ضد افسردگی و درد زدا و مصرف الکل، سیگار،ماری جوانا،و کوکائین در دوران بارداری باعث ایجاد اشکال مختلف عیوب مادر زادی در جنین می شود.</a:t>
            </a:r>
          </a:p>
          <a:p>
            <a:endParaRPr lang="fa-IR" dirty="0">
              <a:cs typeface="B Zar" panose="00000400000000000000" pitchFamily="2" charset="-78"/>
            </a:endParaRPr>
          </a:p>
        </p:txBody>
      </p:sp>
    </p:spTree>
    <p:extLst>
      <p:ext uri="{BB962C8B-B14F-4D97-AF65-F5344CB8AC3E}">
        <p14:creationId xmlns:p14="http://schemas.microsoft.com/office/powerpoint/2010/main" val="2609501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620688"/>
            <a:ext cx="7704856" cy="3293209"/>
          </a:xfrm>
          <a:prstGeom prst="rect">
            <a:avLst/>
          </a:prstGeom>
        </p:spPr>
        <p:txBody>
          <a:bodyPr wrap="square">
            <a:spAutoFit/>
          </a:bodyPr>
          <a:lstStyle/>
          <a:p>
            <a:r>
              <a:rPr lang="fa-IR" dirty="0">
                <a:cs typeface="B Titr" panose="00000700000000000000" pitchFamily="2" charset="-78"/>
              </a:rPr>
              <a:t>بیماری های مادر و تاثیر آن بر عیوب مادر </a:t>
            </a:r>
            <a:r>
              <a:rPr lang="fa-IR" dirty="0" smtClean="0">
                <a:cs typeface="B Titr" panose="00000700000000000000" pitchFamily="2" charset="-78"/>
              </a:rPr>
              <a:t>زادی</a:t>
            </a:r>
          </a:p>
          <a:p>
            <a:endParaRPr lang="fa-IR" dirty="0">
              <a:cs typeface="B Titr" panose="00000700000000000000" pitchFamily="2" charset="-78"/>
            </a:endParaRPr>
          </a:p>
          <a:p>
            <a:r>
              <a:rPr lang="fa-IR" dirty="0" smtClean="0">
                <a:cs typeface="B Titr" panose="00000700000000000000" pitchFamily="2" charset="-78"/>
              </a:rPr>
              <a:t>سرخجه</a:t>
            </a:r>
          </a:p>
          <a:p>
            <a:endParaRPr lang="fa-IR" dirty="0">
              <a:cs typeface="B Titr" panose="00000700000000000000" pitchFamily="2" charset="-78"/>
            </a:endParaRPr>
          </a:p>
          <a:p>
            <a:r>
              <a:rPr lang="fa-IR" sz="2000" dirty="0">
                <a:cs typeface="B Zar" panose="00000400000000000000" pitchFamily="2" charset="-78"/>
              </a:rPr>
              <a:t>اگر مادر قبل از هفته یازدهم بارداری به ویروس سرخجه آلوده شود ، تقریبا نوزاد ناشنوا و دچار عیوب مادر زادی قلب و نقص بینایی و ذهنی خواهد بود.</a:t>
            </a:r>
          </a:p>
          <a:p>
            <a:r>
              <a:rPr lang="fa-IR" dirty="0" smtClean="0">
                <a:cs typeface="B Titr" panose="00000700000000000000" pitchFamily="2" charset="-78"/>
              </a:rPr>
              <a:t>توکسوپلاسموز</a:t>
            </a:r>
          </a:p>
          <a:p>
            <a:endParaRPr lang="fa-IR" dirty="0" smtClean="0">
              <a:cs typeface="B Titr" panose="00000700000000000000" pitchFamily="2" charset="-78"/>
            </a:endParaRPr>
          </a:p>
          <a:p>
            <a:r>
              <a:rPr lang="fa-IR" sz="2000" dirty="0" smtClean="0">
                <a:cs typeface="B Zar" panose="00000400000000000000" pitchFamily="2" charset="-78"/>
              </a:rPr>
              <a:t>انگلی </a:t>
            </a:r>
            <a:r>
              <a:rPr lang="fa-IR" sz="2000" dirty="0">
                <a:cs typeface="B Zar" panose="00000400000000000000" pitchFamily="2" charset="-78"/>
              </a:rPr>
              <a:t>است که در گوشت نپخته و مدفوع  گربه و دیگر حیوانات یافت می شود . این انگل در صورت ابتلای مادر باردار به آن دستگاه عصبی جنین را مبتلا و به بروز عقب </a:t>
            </a:r>
            <a:r>
              <a:rPr lang="fa-IR" sz="2000" dirty="0" smtClean="0">
                <a:cs typeface="B Zar" panose="00000400000000000000" pitchFamily="2" charset="-78"/>
              </a:rPr>
              <a:t>ماندگی،ناشنوایی </a:t>
            </a:r>
            <a:r>
              <a:rPr lang="fa-IR" sz="2000" dirty="0">
                <a:cs typeface="B Zar" panose="00000400000000000000" pitchFamily="2" charset="-78"/>
              </a:rPr>
              <a:t>و کوری منجر می شود.</a:t>
            </a:r>
          </a:p>
        </p:txBody>
      </p:sp>
    </p:spTree>
    <p:extLst>
      <p:ext uri="{BB962C8B-B14F-4D97-AF65-F5344CB8AC3E}">
        <p14:creationId xmlns:p14="http://schemas.microsoft.com/office/powerpoint/2010/main" val="3049802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908720"/>
            <a:ext cx="7056784" cy="3046988"/>
          </a:xfrm>
          <a:prstGeom prst="rect">
            <a:avLst/>
          </a:prstGeom>
        </p:spPr>
        <p:txBody>
          <a:bodyPr wrap="square">
            <a:spAutoFit/>
          </a:bodyPr>
          <a:lstStyle/>
          <a:p>
            <a:r>
              <a:rPr lang="fa-IR" dirty="0">
                <a:cs typeface="B Titr" panose="00000700000000000000" pitchFamily="2" charset="-78"/>
              </a:rPr>
              <a:t>بیماری های مقاربتی </a:t>
            </a:r>
            <a:endParaRPr lang="fa-IR" dirty="0" smtClean="0">
              <a:cs typeface="B Titr" panose="00000700000000000000" pitchFamily="2" charset="-78"/>
            </a:endParaRPr>
          </a:p>
          <a:p>
            <a:endParaRPr lang="fa-IR" dirty="0">
              <a:cs typeface="B Titr" panose="00000700000000000000" pitchFamily="2" charset="-78"/>
            </a:endParaRPr>
          </a:p>
          <a:p>
            <a:r>
              <a:rPr lang="fa-IR" dirty="0" smtClean="0">
                <a:cs typeface="B Titr" panose="00000700000000000000" pitchFamily="2" charset="-78"/>
              </a:rPr>
              <a:t>ایدز</a:t>
            </a:r>
          </a:p>
          <a:p>
            <a:endParaRPr lang="fa-IR" dirty="0">
              <a:cs typeface="B Titr" panose="00000700000000000000" pitchFamily="2" charset="-78"/>
            </a:endParaRPr>
          </a:p>
          <a:p>
            <a:r>
              <a:rPr lang="fa-IR" sz="2000" dirty="0">
                <a:cs typeface="B Zar" panose="00000400000000000000" pitchFamily="2" charset="-78"/>
              </a:rPr>
              <a:t>یکی از وخیم ترین بیماری های مقاربتی نشانگان کمبود ایمنی اکتسابی </a:t>
            </a:r>
            <a:r>
              <a:rPr lang="fa-IR" sz="2000" dirty="0" smtClean="0">
                <a:cs typeface="B Zar" panose="00000400000000000000" pitchFamily="2" charset="-78"/>
              </a:rPr>
              <a:t> </a:t>
            </a:r>
            <a:r>
              <a:rPr lang="en-US" sz="2000" dirty="0" smtClean="0">
                <a:cs typeface="B Zar" panose="00000400000000000000" pitchFamily="2" charset="-78"/>
              </a:rPr>
              <a:t>AIDS</a:t>
            </a:r>
            <a:r>
              <a:rPr lang="en-US" sz="2000" dirty="0">
                <a:cs typeface="B Zar" panose="00000400000000000000" pitchFamily="2" charset="-78"/>
              </a:rPr>
              <a:t>) </a:t>
            </a:r>
            <a:r>
              <a:rPr lang="fa-IR" sz="2000" dirty="0" smtClean="0">
                <a:cs typeface="B Zar" panose="00000400000000000000" pitchFamily="2" charset="-78"/>
              </a:rPr>
              <a:t> می </a:t>
            </a:r>
            <a:r>
              <a:rPr lang="fa-IR" sz="2000" dirty="0">
                <a:cs typeface="B Zar" panose="00000400000000000000" pitchFamily="2" charset="-78"/>
              </a:rPr>
              <a:t>باشد. ویروس ایدز می تواند از مانع جفتی رد شود و جنین را آلوده کند. حدود یک چهارم از زنان بارداری که آلوده هستند آن را به جنین خود منتقل می کنند. و عده ای از کودکان بعد از تولد از مادر آلود به ایدز مبتلا می شوند چون این ویروس می تواند از شیر مادر منتقل شود.این بیماری با علایم مختلفی همچون التهاب  ریه ،ذات الریه ،آسیب مغزی پیشرونده، التهاب کبد و ... خود را نشان می دهد.</a:t>
            </a:r>
          </a:p>
        </p:txBody>
      </p:sp>
    </p:spTree>
    <p:extLst>
      <p:ext uri="{BB962C8B-B14F-4D97-AF65-F5344CB8AC3E}">
        <p14:creationId xmlns:p14="http://schemas.microsoft.com/office/powerpoint/2010/main" val="176077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548681"/>
            <a:ext cx="7056784" cy="4801314"/>
          </a:xfrm>
          <a:prstGeom prst="rect">
            <a:avLst/>
          </a:prstGeom>
        </p:spPr>
        <p:txBody>
          <a:bodyPr wrap="square">
            <a:spAutoFit/>
          </a:bodyPr>
          <a:lstStyle/>
          <a:p>
            <a:r>
              <a:rPr lang="fa-IR" dirty="0" smtClean="0">
                <a:cs typeface="B Titr" panose="00000700000000000000" pitchFamily="2" charset="-78"/>
              </a:rPr>
              <a:t>سفلیس</a:t>
            </a:r>
          </a:p>
          <a:p>
            <a:endParaRPr lang="fa-IR" dirty="0">
              <a:cs typeface="B Titr" panose="00000700000000000000" pitchFamily="2" charset="-78"/>
            </a:endParaRPr>
          </a:p>
          <a:p>
            <a:r>
              <a:rPr lang="fa-IR" sz="2000" dirty="0">
                <a:cs typeface="B Zar" panose="00000400000000000000" pitchFamily="2" charset="-78"/>
              </a:rPr>
              <a:t>سفلیس مادر زادی با عبور اسپیروکت از مانع جفتی از زن باردار به جنین منتقل می شود. و باعث آسیب های استخوانی ، کبدی و مغزی می شود</a:t>
            </a:r>
            <a:r>
              <a:rPr lang="fa-IR" sz="2000" dirty="0" smtClean="0">
                <a:cs typeface="B Zar" panose="00000400000000000000" pitchFamily="2" charset="-78"/>
              </a:rPr>
              <a:t>.</a:t>
            </a:r>
          </a:p>
          <a:p>
            <a:endParaRPr lang="fa-IR" dirty="0"/>
          </a:p>
          <a:p>
            <a:r>
              <a:rPr lang="fa-IR" dirty="0">
                <a:cs typeface="B Titr" panose="00000700000000000000" pitchFamily="2" charset="-78"/>
              </a:rPr>
              <a:t>تبخال تناسلی ، سوزاک و عفونت های </a:t>
            </a:r>
            <a:r>
              <a:rPr lang="fa-IR" dirty="0" smtClean="0">
                <a:cs typeface="B Titr" panose="00000700000000000000" pitchFamily="2" charset="-78"/>
              </a:rPr>
              <a:t>کلامیدی</a:t>
            </a:r>
          </a:p>
          <a:p>
            <a:endParaRPr lang="fa-IR" dirty="0">
              <a:cs typeface="B Titr" panose="00000700000000000000" pitchFamily="2" charset="-78"/>
            </a:endParaRPr>
          </a:p>
          <a:p>
            <a:r>
              <a:rPr lang="fa-IR" sz="2000" dirty="0">
                <a:cs typeface="B Zar" panose="00000400000000000000" pitchFamily="2" charset="-78"/>
              </a:rPr>
              <a:t>جزء بیماری های مقاربتی می باشند که در حین عبور کودک از مجرای زایمانی به او منتقل می شوندو عوارضی همچون آسیب مغزی ، کوری ، عفونت های چشمی و ذات الریه  را به دنبال دارند</a:t>
            </a:r>
            <a:r>
              <a:rPr lang="fa-IR" sz="2000" dirty="0" smtClean="0">
                <a:cs typeface="B Zar" panose="00000400000000000000" pitchFamily="2" charset="-78"/>
              </a:rPr>
              <a:t>.</a:t>
            </a:r>
          </a:p>
          <a:p>
            <a:endParaRPr lang="fa-IR" sz="2000" dirty="0" smtClean="0">
              <a:cs typeface="B Zar" panose="00000400000000000000" pitchFamily="2" charset="-78"/>
            </a:endParaRPr>
          </a:p>
          <a:p>
            <a:r>
              <a:rPr lang="fa-IR" dirty="0" smtClean="0">
                <a:cs typeface="B Titr" panose="00000700000000000000" pitchFamily="2" charset="-78"/>
              </a:rPr>
              <a:t>سایر عوامل وابسته به مادر</a:t>
            </a:r>
          </a:p>
          <a:p>
            <a:endParaRPr lang="fa-IR" dirty="0" smtClean="0">
              <a:cs typeface="B Titr" panose="00000700000000000000" pitchFamily="2" charset="-78"/>
            </a:endParaRPr>
          </a:p>
          <a:p>
            <a:r>
              <a:rPr lang="fa-IR" sz="2000" dirty="0">
                <a:cs typeface="B Zar" panose="00000400000000000000" pitchFamily="2" charset="-78"/>
              </a:rPr>
              <a:t>سایر عوامل مربوط به مادر که مستلزم توجه اند عبارتند از سن ،تغذیه و استرس مادر</a:t>
            </a:r>
          </a:p>
          <a:p>
            <a:endParaRPr lang="fa-IR" sz="2000" dirty="0">
              <a:cs typeface="B Zar" panose="00000400000000000000" pitchFamily="2" charset="-78"/>
            </a:endParaRPr>
          </a:p>
          <a:p>
            <a:endParaRPr lang="fa-IR" sz="2000" dirty="0">
              <a:cs typeface="B Zar" panose="00000400000000000000" pitchFamily="2" charset="-78"/>
            </a:endParaRPr>
          </a:p>
        </p:txBody>
      </p:sp>
    </p:spTree>
    <p:extLst>
      <p:ext uri="{BB962C8B-B14F-4D97-AF65-F5344CB8AC3E}">
        <p14:creationId xmlns:p14="http://schemas.microsoft.com/office/powerpoint/2010/main" val="4284270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980728"/>
            <a:ext cx="7560840" cy="1231106"/>
          </a:xfrm>
          <a:prstGeom prst="rect">
            <a:avLst/>
          </a:prstGeom>
        </p:spPr>
        <p:txBody>
          <a:bodyPr wrap="square">
            <a:spAutoFit/>
          </a:bodyPr>
          <a:lstStyle/>
          <a:p>
            <a:r>
              <a:rPr lang="fa-IR" dirty="0">
                <a:cs typeface="B Titr" panose="00000700000000000000" pitchFamily="2" charset="-78"/>
              </a:rPr>
              <a:t>برخی اختلالات تحت نفوذ وراثت و </a:t>
            </a:r>
            <a:r>
              <a:rPr lang="fa-IR" dirty="0" smtClean="0">
                <a:cs typeface="B Titr" panose="00000700000000000000" pitchFamily="2" charset="-78"/>
              </a:rPr>
              <a:t>محیط</a:t>
            </a:r>
          </a:p>
          <a:p>
            <a:endParaRPr lang="fa-IR" dirty="0">
              <a:cs typeface="B Titr" panose="00000700000000000000" pitchFamily="2" charset="-78"/>
            </a:endParaRPr>
          </a:p>
          <a:p>
            <a:r>
              <a:rPr lang="fa-IR" dirty="0">
                <a:cs typeface="B Titr" panose="00000700000000000000" pitchFamily="2" charset="-78"/>
              </a:rPr>
              <a:t>الکلیسم</a:t>
            </a:r>
          </a:p>
          <a:p>
            <a:r>
              <a:rPr lang="fa-IR" sz="2000" dirty="0">
                <a:cs typeface="B Zar" panose="00000400000000000000" pitchFamily="2" charset="-78"/>
              </a:rPr>
              <a:t>در برخی از خانواده ها موروثی است و بر اثر ترکیبی از عوامل ژنتیک و محیطی ایجاد می شود.</a:t>
            </a:r>
          </a:p>
        </p:txBody>
      </p:sp>
    </p:spTree>
    <p:extLst>
      <p:ext uri="{BB962C8B-B14F-4D97-AF65-F5344CB8AC3E}">
        <p14:creationId xmlns:p14="http://schemas.microsoft.com/office/powerpoint/2010/main" val="2065961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908720"/>
            <a:ext cx="7200800" cy="2800767"/>
          </a:xfrm>
          <a:prstGeom prst="rect">
            <a:avLst/>
          </a:prstGeom>
        </p:spPr>
        <p:txBody>
          <a:bodyPr wrap="square">
            <a:spAutoFit/>
          </a:bodyPr>
          <a:lstStyle/>
          <a:p>
            <a:r>
              <a:rPr lang="fa-IR" dirty="0" smtClean="0">
                <a:cs typeface="B Titr" panose="00000700000000000000" pitchFamily="2" charset="-78"/>
              </a:rPr>
              <a:t>اسکیزوفرنی</a:t>
            </a:r>
          </a:p>
          <a:p>
            <a:endParaRPr lang="fa-IR" dirty="0">
              <a:cs typeface="B Titr" panose="00000700000000000000" pitchFamily="2" charset="-78"/>
            </a:endParaRPr>
          </a:p>
          <a:p>
            <a:r>
              <a:rPr lang="fa-IR" sz="2000" dirty="0">
                <a:cs typeface="B Zar" panose="00000400000000000000" pitchFamily="2" charset="-78"/>
              </a:rPr>
              <a:t>یکی از اختلالاتی است که هر دو دسته علل ارثی و محیطی در ایجاد آن دخالت دارد. چنین به نظر </a:t>
            </a:r>
            <a:r>
              <a:rPr lang="fa-IR" sz="2000" dirty="0" smtClean="0">
                <a:cs typeface="B Zar" panose="00000400000000000000" pitchFamily="2" charset="-78"/>
              </a:rPr>
              <a:t>می </a:t>
            </a:r>
            <a:r>
              <a:rPr lang="fa-IR" sz="2000" dirty="0">
                <a:cs typeface="B Zar" panose="00000400000000000000" pitchFamily="2" charset="-78"/>
              </a:rPr>
              <a:t>رسد که اسکیزوفرنی به فعالیت دوپامین که نوعی انتقال دهنده شیمیایی دستگاه عصبی است و سبب تسریع انتقال پیام های عصبی می شود حساسیت ویژه ای دارد.در اسکیزوفرنی این سرعت بالای  انتقال پیام بین سلول های عصبی سبب بروز رفتارهای گسسته و نامانوس می شود</a:t>
            </a:r>
            <a:r>
              <a:rPr lang="fa-IR" sz="2000" dirty="0" smtClean="0">
                <a:cs typeface="B Zar" panose="00000400000000000000" pitchFamily="2" charset="-78"/>
              </a:rPr>
              <a:t>.</a:t>
            </a:r>
          </a:p>
          <a:p>
            <a:endParaRPr lang="fa-IR" sz="2000" dirty="0">
              <a:cs typeface="B Zar" panose="00000400000000000000" pitchFamily="2" charset="-78"/>
            </a:endParaRPr>
          </a:p>
          <a:p>
            <a:r>
              <a:rPr lang="fa-IR" sz="2000" dirty="0">
                <a:cs typeface="B Zar" panose="00000400000000000000" pitchFamily="2" charset="-78"/>
              </a:rPr>
              <a:t>عوامل محیطی نظیر تعلق داشتن به خانواده با کارکرد مختل سبب افزایش احتمال ابتلا به بیماری می </a:t>
            </a:r>
            <a:r>
              <a:rPr lang="fa-IR" dirty="0">
                <a:cs typeface="B Zar" panose="00000400000000000000" pitchFamily="2" charset="-78"/>
              </a:rPr>
              <a:t>شود.</a:t>
            </a:r>
          </a:p>
        </p:txBody>
      </p:sp>
    </p:spTree>
    <p:extLst>
      <p:ext uri="{BB962C8B-B14F-4D97-AF65-F5344CB8AC3E}">
        <p14:creationId xmlns:p14="http://schemas.microsoft.com/office/powerpoint/2010/main" val="1482536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620688"/>
            <a:ext cx="7992888" cy="2185214"/>
          </a:xfrm>
          <a:prstGeom prst="rect">
            <a:avLst/>
          </a:prstGeom>
        </p:spPr>
        <p:txBody>
          <a:bodyPr wrap="square">
            <a:spAutoFit/>
          </a:bodyPr>
          <a:lstStyle/>
          <a:p>
            <a:r>
              <a:rPr lang="fa-IR" dirty="0" smtClean="0">
                <a:cs typeface="B Titr" panose="00000700000000000000" pitchFamily="2" charset="-78"/>
              </a:rPr>
              <a:t>افسردگی</a:t>
            </a:r>
          </a:p>
          <a:p>
            <a:endParaRPr lang="fa-IR" dirty="0">
              <a:cs typeface="B Titr" panose="00000700000000000000" pitchFamily="2" charset="-78"/>
            </a:endParaRPr>
          </a:p>
          <a:p>
            <a:r>
              <a:rPr lang="fa-IR" sz="2000" dirty="0">
                <a:cs typeface="B Zar" panose="00000400000000000000" pitchFamily="2" charset="-78"/>
              </a:rPr>
              <a:t>یکی از اختلالاتی است که ممکن است بر اثر عوامل زیست شناختی ، از جمله استعداد ژنتیکی ایجاد شود. افسردگی با تولید اضافی ماده ای به نام استیل کولین ارتباط دارد. این ماده سبب بازداری انتقال پیام بین سلول های عصبی می شود.</a:t>
            </a:r>
          </a:p>
          <a:p>
            <a:r>
              <a:rPr lang="fa-IR" sz="2000" dirty="0">
                <a:cs typeface="B Zar" panose="00000400000000000000" pitchFamily="2" charset="-78"/>
              </a:rPr>
              <a:t>همچنین افسردگی ممکن است بر اثر رویدادهای استرس زای زندگی نظیر از دست دادن ناگهانی فردی محبوب آغاز شود. ولی در هر حال برخی افراد استعداد حاصی برای ابتلا به آن نشان می </a:t>
            </a:r>
            <a:r>
              <a:rPr lang="fa-IR" sz="2000" dirty="0" smtClean="0">
                <a:cs typeface="B Zar" panose="00000400000000000000" pitchFamily="2" charset="-78"/>
              </a:rPr>
              <a:t>دهند.</a:t>
            </a:r>
            <a:endParaRPr lang="fa-IR" sz="2000" dirty="0">
              <a:cs typeface="B Zar" panose="00000400000000000000" pitchFamily="2" charset="-78"/>
            </a:endParaRPr>
          </a:p>
        </p:txBody>
      </p:sp>
    </p:spTree>
    <p:extLst>
      <p:ext uri="{BB962C8B-B14F-4D97-AF65-F5344CB8AC3E}">
        <p14:creationId xmlns:p14="http://schemas.microsoft.com/office/powerpoint/2010/main" val="695915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1219</TotalTime>
  <Words>778</Words>
  <Application>Microsoft Office PowerPoint</Application>
  <PresentationFormat>On-screen Show (4:3)</PresentationFormat>
  <Paragraphs>66</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MalekHasani</dc:creator>
  <cp:lastModifiedBy>MalekHasani</cp:lastModifiedBy>
  <cp:revision>51</cp:revision>
  <dcterms:created xsi:type="dcterms:W3CDTF">2020-04-06T06:14:38Z</dcterms:created>
  <dcterms:modified xsi:type="dcterms:W3CDTF">2020-05-10T18:41:55Z</dcterms:modified>
</cp:coreProperties>
</file>