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8" r:id="rId6"/>
    <p:sldId id="261" r:id="rId7"/>
    <p:sldId id="263" r:id="rId8"/>
    <p:sldId id="265" r:id="rId9"/>
    <p:sldId id="262" r:id="rId10"/>
    <p:sldId id="264" r:id="rId11"/>
    <p:sldId id="272" r:id="rId12"/>
    <p:sldId id="274" r:id="rId13"/>
    <p:sldId id="273" r:id="rId14"/>
    <p:sldId id="269" r:id="rId15"/>
    <p:sldId id="270" r:id="rId16"/>
    <p:sldId id="267" r:id="rId17"/>
    <p:sldId id="271" r:id="rId18"/>
    <p:sldId id="275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789" autoAdjust="0"/>
  </p:normalViewPr>
  <p:slideViewPr>
    <p:cSldViewPr>
      <p:cViewPr varScale="1">
        <p:scale>
          <a:sx n="42" d="100"/>
          <a:sy n="42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C181-6688-4C71-9390-7759F3FA014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35D5D-AD0D-4143-B87A-EC45A53E9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AC6CE-4E22-4A8A-B529-6E4AF2DF6DFA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5219" y="1322206"/>
            <a:ext cx="6264696" cy="457203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rtl="1"/>
            <a:r>
              <a:rPr lang="fa-IR" sz="7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 Outline" panose="00000400000000000000" pitchFamily="2" charset="-78"/>
              </a:rPr>
              <a:t>والیبال</a:t>
            </a:r>
            <a:endParaRPr lang="en-US" sz="31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 Outline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" y="229299"/>
            <a:ext cx="9144000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  <a:sp3d extrusionH="57150">
              <a:bevelT w="38100" h="38100"/>
            </a:sp3d>
          </a:bodyPr>
          <a:lstStyle/>
          <a:p>
            <a:pPr algn="ctr"/>
            <a:r>
              <a:rPr lang="fa-IR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Roya" panose="00000400000000000000" pitchFamily="2" charset="-78"/>
              </a:rPr>
              <a:t>به نام خداوند جان و خرد 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زمستان 95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55205"/>
            <a:ext cx="4139952" cy="293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68760"/>
            <a:ext cx="151216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2780928"/>
            <a:ext cx="1107579" cy="107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1. سرویس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972072"/>
          </a:xfrm>
        </p:spPr>
        <p:txBody>
          <a:bodyPr>
            <a:normAutofit fontScale="70000" lnSpcReduction="20000"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هر بازی با سرویس زدن یک تیم آغاز می شود و پس از خوابیدن توپ در زمین یک تیم , تیم دیگر باید سرویس بعدی را بزند یعنی بازی باید با سرویس تیمی که توپ قبلی را خوابانده است شروع شود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 در حین زدن سرویس پای بازیکن سرویس زن نباید داخل زمین باشد و او موظف است پیش از اینکه 8 ثانیه  از لحظه ی زدن سوت داور بگذرد , توپ را پرتاب کند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سرویس باید از قسمت پشت خط عرضی زده شود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توپ سرویس، دفاع روی تور ندارد.</a:t>
            </a:r>
          </a:p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Picture 3" descr="1c1f3a5e-2e7d-4a0e-97ac-7cd7030fc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3814259" cy="42719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گارد گیری مناسب سرویس زدن و دریافت سرویس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Content Placeholder 3" descr="IMG_95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4367216" cy="2911477"/>
          </a:xfrm>
        </p:spPr>
      </p:pic>
      <p:sp>
        <p:nvSpPr>
          <p:cNvPr id="5" name="TextBox 4"/>
          <p:cNvSpPr txBox="1"/>
          <p:nvPr/>
        </p:nvSpPr>
        <p:spPr>
          <a:xfrm>
            <a:off x="500034" y="4643446"/>
            <a:ext cx="43577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Davat" pitchFamily="2" charset="-78"/>
              </a:rPr>
              <a:t>به گاردگیری دقیق بازیکن تیم بنفش برای دریافت سرویس بازیکن تیم سبز رنگ (قائمی از کاله مازندران )  توجه کنید .</a:t>
            </a:r>
            <a:endParaRPr lang="en-US" dirty="0">
              <a:solidFill>
                <a:srgbClr val="FF0000"/>
              </a:solidFill>
              <a:cs typeface="2  Dava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1643050"/>
            <a:ext cx="34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گاردگیری مناسب عبارت است از چگونگی ایستادن و جای گیری مناسب برای هماهنگی کامل دست ها و پاها در هنگام دریافت سرویس توسط تیم حریف و همچنین آمادگی برای دریافت توپ برگشتی از زمین تیم گیرنده سرویس توسط بازیکنان تیم سرویس زننده .</a:t>
            </a:r>
            <a:endParaRPr lang="en-US" sz="2800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2. اسپک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900634"/>
          </a:xfrm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   آخرین ضربه ای که در یک طرف زمین والیبال زده می شود تا توپ وارد زمین حریف  شود ، معمولا سعی می شود به گونه ای باشد که کنترل کردن آن توسط تیم حریف سخت باشد.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   بهترین ضربه همان اسپک (آبشار) است . ضربه ای که مهاجم با پریدن و تمام قدرت به توپ می زند و توپ را وارد زمین حریف می کند .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   اسپک روی تور چنانچه با دفاع روی تور سرسخت و قدرتمندی برنگردد ، معمولاً به سختی در زمین حریف دریافت می شود و در بسیاری از موارد توپ در زمین حریف می خوابد .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s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4033838" cy="435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Davat" pitchFamily="2" charset="-78"/>
              </a:rPr>
              <a:t>روش کلی اسپک زدن </a:t>
            </a:r>
            <a:endParaRPr lang="en-US" dirty="0">
              <a:solidFill>
                <a:srgbClr val="FF0000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نمونه هایی از اسپک زدن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Content Placeholder 3" descr="GetImage.asm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72132" y="4238678"/>
            <a:ext cx="3319141" cy="2210548"/>
          </a:xfrm>
        </p:spPr>
      </p:pic>
      <p:pic>
        <p:nvPicPr>
          <p:cNvPr id="5" name="Picture 4" descr="GetImage.asmxsdfgh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643050"/>
            <a:ext cx="2514606" cy="3775685"/>
          </a:xfrm>
          <a:prstGeom prst="rect">
            <a:avLst/>
          </a:prstGeom>
        </p:spPr>
      </p:pic>
      <p:pic>
        <p:nvPicPr>
          <p:cNvPr id="6" name="Picture 5" descr="526086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500174"/>
            <a:ext cx="3267668" cy="212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311661">
            <a:off x="3811842" y="1847307"/>
            <a:ext cx="2071701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بازیکن مشکی پوش پس از زدن اسپک ؛ به دست راست او توجه کنید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795992">
            <a:off x="2335360" y="4990816"/>
            <a:ext cx="185738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پرش بلند برای زدن اسپک روی تو لازم است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913700">
            <a:off x="3655506" y="3980007"/>
            <a:ext cx="214314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با داشتن یک دفاع روی تور منسجم می توان از خوابیدن اسپک جلوگیری نمود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cs typeface="2  Davat" pitchFamily="2" charset="-78"/>
              </a:rPr>
              <a:t>  3. پنجه</a:t>
            </a:r>
            <a:endParaRPr lang="en-US" dirty="0">
              <a:cs typeface="2 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071546"/>
            <a:ext cx="3686172" cy="5114948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</a:t>
            </a:r>
          </a:p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از پنجه بیشتر برای پاس دادن به اسپکر استفاده می شود و این حرکت اغلب توسط پاسور تیم انجام می شود .</a:t>
            </a:r>
          </a:p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در تصویر مقابل به هماهنگی آرنج ها و سرپنجه ی دست ها با زانوان پا خوب دقت کنید . </a:t>
            </a:r>
          </a:p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در اسلاید بعدی چند نمونه از زدن ضربه به توپ در قالب پنجه نمایش داده شده است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Picture 3" descr="pas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4449151" cy="4214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973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  نمونه هایی از پنجه زدن</a:t>
            </a:r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 descr="پنجه بالاس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4071942"/>
            <a:ext cx="3786214" cy="2571744"/>
          </a:xfrm>
        </p:spPr>
      </p:pic>
      <p:pic>
        <p:nvPicPr>
          <p:cNvPr id="6" name="Picture 5" descr="پنجه زد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857364"/>
            <a:ext cx="3171825" cy="4762500"/>
          </a:xfrm>
          <a:prstGeom prst="rect">
            <a:avLst/>
          </a:prstGeom>
        </p:spPr>
      </p:pic>
      <p:pic>
        <p:nvPicPr>
          <p:cNvPr id="7" name="Picture 6" descr="پنج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500173"/>
            <a:ext cx="3786214" cy="2314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4. ساعد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Content Placeholder 3" descr="IMG_12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4429156" cy="3599417"/>
          </a:xfrm>
        </p:spPr>
      </p:pic>
      <p:sp>
        <p:nvSpPr>
          <p:cNvPr id="6" name="TextBox 5"/>
          <p:cNvSpPr txBox="1"/>
          <p:nvPr/>
        </p:nvSpPr>
        <p:spPr>
          <a:xfrm>
            <a:off x="5072066" y="1857365"/>
            <a:ext cx="3643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Davat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برای توپگیری در ارتفاع پایین و وقتی که توپ از فرد فاصله داشته باشد ، ساعد زده می شود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 در هنگام ساعد زدن باید توجه کرد که دست ها را کاملاً کشیده و به طور درست زیر توپ قرار داد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 معمولاً به هنگام دریافت سرویس از ساعد استفاده می گردد .</a:t>
            </a:r>
            <a:endParaRPr lang="en-US" sz="2800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64357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ساعد زدن فرهاد قائمی ؛ همانطور که مشاهده می شود ، پنجه زدن در این ارتفاع کم نسبت به سطح زمین دشوار است و ساعد زدن دریافت را آسان تر می کند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نمونه هایی از ساعد زدن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Content Placeholder 3" descr="IMG_43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3830243" cy="2624933"/>
          </a:xfrm>
        </p:spPr>
      </p:pic>
      <p:pic>
        <p:nvPicPr>
          <p:cNvPr id="5" name="Picture 4" descr="IMG_42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000240"/>
            <a:ext cx="3786214" cy="4476768"/>
          </a:xfrm>
          <a:prstGeom prst="rect">
            <a:avLst/>
          </a:prstGeom>
        </p:spPr>
      </p:pic>
      <p:pic>
        <p:nvPicPr>
          <p:cNvPr id="6" name="Picture 5" descr="d892a7e2-5e2c-438e-866a-7210aa6c9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571612"/>
            <a:ext cx="3833816" cy="207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328612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solidFill>
                  <a:srgbClr val="FF0000"/>
                </a:solidFill>
                <a:cs typeface="2  Davat" pitchFamily="2" charset="-78"/>
              </a:rPr>
              <a:t>روش کلی ساعد زدن</a:t>
            </a:r>
            <a:endParaRPr lang="en-US" sz="1600" dirty="0">
              <a:solidFill>
                <a:srgbClr val="FF0000"/>
              </a:solidFill>
              <a:cs typeface="2  Davat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6000768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2  Davat" pitchFamily="2" charset="-78"/>
              </a:rPr>
              <a:t>ساعد زدن به خاطر دوری توپ از بازیکن </a:t>
            </a:r>
            <a:endParaRPr lang="en-US" dirty="0">
              <a:solidFill>
                <a:srgbClr val="FF0000"/>
              </a:solidFill>
              <a:cs typeface="2  Davat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857628"/>
            <a:ext cx="2500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Davat" pitchFamily="2" charset="-78"/>
              </a:rPr>
              <a:t>ساعد زدن به خاطر ارتفاع کم توپ</a:t>
            </a:r>
            <a:endParaRPr lang="en-US" dirty="0">
              <a:solidFill>
                <a:srgbClr val="FF0000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isometricTopUp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fa-IR" sz="23900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پایان</a:t>
            </a:r>
            <a:endParaRPr lang="en-US" sz="23900" dirty="0">
              <a:solidFill>
                <a:schemeClr val="bg1"/>
              </a:solidFill>
              <a:effectLst>
                <a:glow rad="228600">
                  <a:schemeClr val="tx1">
                    <a:lumMod val="85000"/>
                    <a:lumOff val="15000"/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Davat" pitchFamily="2" charset="-78"/>
              </a:rPr>
              <a:t> فهرست منابع و مآخذ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572164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itchFamily="34" charset="0"/>
              </a:rPr>
              <a:t>volleyball2010.blogfa.com/post-12.aspx</a:t>
            </a:r>
          </a:p>
          <a:p>
            <a:pPr algn="r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commons.wikimedia.org/wiki/File:VolleyballCourt.svg?uselang=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fa</a:t>
            </a: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itchFamily="34" charset="0"/>
              </a:rPr>
              <a:t>volleyball2010.blogfa.com/post-15.aspx</a:t>
            </a:r>
          </a:p>
          <a:p>
            <a:pPr algn="r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varzeshpnu.blogfa.com/post-7.aspx</a:t>
            </a:r>
          </a:p>
          <a:p>
            <a:pPr algn="r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itchFamily="34" charset="0"/>
              </a:rPr>
              <a:t>saharsh376.blogfa.com</a:t>
            </a:r>
          </a:p>
          <a:p>
            <a:pPr algn="r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volleyball-forum.ir/Cat/18</a:t>
            </a:r>
          </a:p>
          <a:p>
            <a:pPr algn="r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itchFamily="34" charset="0"/>
              </a:rPr>
              <a:t>beytoote.com/sport/public-sport/sport-valy-ball.html</a:t>
            </a:r>
          </a:p>
          <a:p>
            <a:pPr algn="r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vb_una.persianblog.ir</a:t>
            </a:r>
            <a:endParaRPr lang="fa-IR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itchFamily="34" charset="0"/>
              </a:rPr>
              <a:t>forum.gigapars.com/%D9%88%D8%A7%D9%84%DB%8C%D8%A8%D8%A7%D9%84-191/%D9%82%D9%88%D8%A7%D9%86%DB%8C%D9%86-%D9%85%D8%B1%D8%A8%D9%88%D8%B7-%D8%A8%D9%87-%D8%AA%D9%88%D9%BE-%D9%88-%D8%AA%D9%88%D8%B1-%D8%AF%D8%B1-%D9%88%D8%A7%D9%84%DB%8C%D8%A8%D8%A7%D9%84-23795</a:t>
            </a:r>
            <a:endParaRPr lang="fa-IR" sz="20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daneshnameh.roshd.ir</a:t>
            </a:r>
            <a:endParaRPr lang="fa-IR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itchFamily="34" charset="0"/>
              </a:rPr>
              <a:t>volleyball87.blogfa.com/post-7.aspx</a:t>
            </a:r>
            <a:endParaRPr lang="fa-IR" sz="20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anjomanevolleyball.blogsky.com/1390/05/17/post-13</a:t>
            </a:r>
            <a:endParaRPr lang="fa-IR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itchFamily="34" charset="0"/>
              </a:rPr>
              <a:t>mehrnews.com</a:t>
            </a:r>
            <a:endParaRPr lang="fa-IR" sz="20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fa-IR" sz="2000" dirty="0" smtClean="0">
                <a:solidFill>
                  <a:srgbClr val="FFFF00"/>
                </a:solidFill>
                <a:latin typeface="Arial Rounded MT Bold" pitchFamily="34" charset="0"/>
              </a:rPr>
              <a:t>و ... .</a:t>
            </a:r>
          </a:p>
          <a:p>
            <a:pPr algn="r">
              <a:buNone/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r">
              <a:buNone/>
            </a:pPr>
            <a:endParaRPr lang="en-US" sz="20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algn="r">
              <a:buNone/>
            </a:pPr>
            <a:endParaRPr lang="en-US" sz="2000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algn="r">
              <a:buNone/>
            </a:pPr>
            <a:endParaRPr lang="fa-IR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r">
              <a:buNone/>
            </a:pPr>
            <a:endParaRPr lang="fa-IR" sz="2800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fa-IR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3d extrusionH="57150">
              <a:bevelT w="69850" h="69850" prst="divot"/>
            </a:sp3d>
          </a:bodyPr>
          <a:lstStyle/>
          <a:p>
            <a:r>
              <a:rPr lang="fa-IR" dirty="0" smtClean="0">
                <a:solidFill>
                  <a:srgbClr val="00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تعریف والیبال</a:t>
            </a:r>
            <a:endParaRPr lang="en-US" dirty="0">
              <a:solidFill>
                <a:srgbClr val="00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329129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en-US" b="1" dirty="0" smtClean="0">
                <a:solidFill>
                  <a:schemeClr val="bg1"/>
                </a:solidFill>
                <a:cs typeface="B Roya" panose="00000400000000000000" pitchFamily="2" charset="-78"/>
              </a:rPr>
              <a:t>   </a:t>
            </a:r>
            <a:r>
              <a:rPr lang="fa-IR" b="1" dirty="0" smtClean="0">
                <a:solidFill>
                  <a:schemeClr val="bg1"/>
                </a:solidFill>
                <a:cs typeface="B Roy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Roya" panose="00000400000000000000" pitchFamily="2" charset="-78"/>
              </a:rPr>
              <a:t> والیبال</a:t>
            </a:r>
            <a:r>
              <a:rPr lang="fa-IR" dirty="0" smtClean="0">
                <a:solidFill>
                  <a:srgbClr val="FF0000"/>
                </a:solidFill>
                <a:cs typeface="B Roya" panose="00000400000000000000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Roya" panose="00000400000000000000" pitchFamily="2" charset="-78"/>
              </a:rPr>
              <a:t>یک ورزش گروهی می‌باشد که در آن بازیکنان </a:t>
            </a:r>
            <a:r>
              <a:rPr lang="fa-IR" b="1" dirty="0" smtClean="0">
                <a:solidFill>
                  <a:schemeClr val="bg1"/>
                </a:solidFill>
                <a:cs typeface="B Roya" panose="00000400000000000000" pitchFamily="2" charset="-78"/>
              </a:rPr>
              <a:t>در </a:t>
            </a:r>
            <a:r>
              <a:rPr lang="fa-IR" b="1" dirty="0" smtClean="0">
                <a:solidFill>
                  <a:srgbClr val="FF0000"/>
                </a:solidFill>
                <a:cs typeface="B Roya" panose="00000400000000000000" pitchFamily="2" charset="-78"/>
              </a:rPr>
              <a:t>دو تیم 6نفره</a:t>
            </a:r>
            <a:r>
              <a:rPr lang="fa-IR" b="1" dirty="0" smtClean="0">
                <a:solidFill>
                  <a:schemeClr val="bg1"/>
                </a:solidFill>
                <a:cs typeface="B Roya" panose="00000400000000000000" pitchFamily="2" charset="-78"/>
              </a:rPr>
              <a:t> در دو سوی یک تور قرار می‌گیرند و تلاش می‌کنند تا ضمن رعایت قوانین بازی ، توپ را از روی تور در زمین تیم مقابل فرود آورند .</a:t>
            </a:r>
          </a:p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cs typeface="B Roya" panose="00000400000000000000" pitchFamily="2" charset="-78"/>
              </a:rPr>
              <a:t>هر تیم 6 بازیکن ذخیره </a:t>
            </a:r>
            <a:r>
              <a:rPr lang="fa-IR" b="1" dirty="0" smtClean="0">
                <a:solidFill>
                  <a:schemeClr val="bg1"/>
                </a:solidFill>
                <a:cs typeface="B Roya" panose="00000400000000000000" pitchFamily="2" charset="-78"/>
              </a:rPr>
              <a:t>نیز دارد که می تواند در طول بازی آن ها را واد زمین بازی کند . تعداد تعویض ها در والیبال برخلاف ورزش هایی چون فوتبال </a:t>
            </a:r>
            <a:r>
              <a:rPr lang="fa-IR" b="1" dirty="0" smtClean="0">
                <a:solidFill>
                  <a:srgbClr val="FF0000"/>
                </a:solidFill>
                <a:cs typeface="B Roya" panose="00000400000000000000" pitchFamily="2" charset="-78"/>
              </a:rPr>
              <a:t>نامحدود</a:t>
            </a:r>
            <a:r>
              <a:rPr lang="fa-IR" b="1" dirty="0" smtClean="0">
                <a:solidFill>
                  <a:schemeClr val="bg1"/>
                </a:solidFill>
                <a:cs typeface="B Roya" panose="00000400000000000000" pitchFamily="2" charset="-78"/>
              </a:rPr>
              <a:t> است .</a:t>
            </a:r>
            <a:endParaRPr lang="en-US" b="1" dirty="0">
              <a:solidFill>
                <a:schemeClr val="bg1"/>
              </a:solidFill>
              <a:cs typeface="B Roya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bg1"/>
                </a:solidFill>
                <a:effectLst>
                  <a:glow rad="228600">
                    <a:srgbClr val="00FF00"/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B Titr" panose="00000700000000000000" pitchFamily="2" charset="-78"/>
              </a:rPr>
              <a:t>برخی از قوانین والیبال</a:t>
            </a:r>
            <a:endParaRPr lang="en-US" sz="4000" dirty="0">
              <a:solidFill>
                <a:schemeClr val="bg1"/>
              </a:solidFill>
              <a:effectLst>
                <a:glow rad="228600">
                  <a:srgbClr val="00FF00"/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80" y="1406870"/>
            <a:ext cx="8229600" cy="5429288"/>
          </a:xfrm>
        </p:spPr>
        <p:txBody>
          <a:bodyPr>
            <a:normAutofit fontScale="77500" lnSpcReduction="20000"/>
          </a:bodyPr>
          <a:lstStyle/>
          <a:p>
            <a:pPr algn="just" rtl="1">
              <a:buNone/>
            </a:pPr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زمان بازی: ۵ ست بصورت رالی ، ۴ ست با نتیجه ۲۵ امتیاز و ست آخر با نتیجه ۱۵ امتیاز می باشد . ( البته در مسابقات مدارس ۳ ست می باشد . )</a:t>
            </a:r>
          </a:p>
          <a:p>
            <a:pPr algn="just" rtl="1">
              <a:buNone/>
            </a:pPr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اگر تیمی در ست اول سرویس بزند ، در ست دوم تیم مقابل زننده نخستین سرویس خواهد بود</a:t>
            </a:r>
          </a:p>
          <a:p>
            <a:pPr algn="just" rtl="1">
              <a:buNone/>
            </a:pPr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در هنگام بازی، با هر قسمت از بدن می توان به توپ ضربه زد.</a:t>
            </a:r>
          </a:p>
          <a:p>
            <a:pPr algn="just" rtl="1">
              <a:buNone/>
            </a:pPr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سرویس باید از قسمت پشت خط عرضی زده شود .</a:t>
            </a:r>
          </a:p>
          <a:p>
            <a:pPr algn="just" rtl="1">
              <a:buNone/>
            </a:pPr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تعداد استراحت : در هر ست ، هر وقت که تیمی به امتیاز 8 و 16 برسد ،  یک استراحت فنی به مدت یک دقیقه به هر دو تیم داده می شود . هر تیم به غیر از استراحت فنی دارای دو استراحت ۲۰ ثانیه ای می باشد.</a:t>
            </a:r>
          </a:p>
          <a:p>
            <a:pPr algn="just" rtl="1">
              <a:buNone/>
            </a:pPr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نتیجه تساوی برای مسابقه والیبال وجود ندارد و اگر امتیاز هر دو تیم در یک ست ۲۴ یا ۱۴ شود ، بازی ادامه خواهد داشت تا این که یک تیم با اختلاف ۲ امتیاز برنده شود.</a:t>
            </a:r>
          </a:p>
          <a:p>
            <a:pPr algn="just" rtl="1">
              <a:buNone/>
            </a:pPr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در ست پنجم برای انتخاب زمین و سرویس ، داور قرعه کشی می کند . در امتیاز ۸ ، جای تیم ها در زمین عوض شده و استراحت فنی هم وجود ندارد و فقط هر تیم می تواند درخواست یک وقت استراحت نماید.</a:t>
            </a:r>
            <a:r>
              <a:rPr lang="en-US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 </a:t>
            </a:r>
            <a:endParaRPr lang="fa-IR" b="1" dirty="0" smtClean="0">
              <a:solidFill>
                <a:srgbClr val="00B0F0"/>
              </a:solidFill>
              <a:cs typeface="B Roya" panose="00000400000000000000" pitchFamily="2" charset="-78"/>
            </a:endParaRPr>
          </a:p>
          <a:p>
            <a:pPr algn="r">
              <a:buNone/>
            </a:pPr>
            <a:endParaRPr lang="en-US" dirty="0">
              <a:cs typeface="2  Davat" pitchFamily="2" charset="-78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86" y="428604"/>
            <a:ext cx="4500562" cy="85724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>
                <a:solidFill>
                  <a:srgbClr val="00FFFF"/>
                </a:solidFill>
                <a:cs typeface="B Titr" panose="00000700000000000000" pitchFamily="2" charset="-78"/>
              </a:rPr>
              <a:t>زمین والیبال</a:t>
            </a:r>
            <a:endParaRPr lang="en-US" dirty="0">
              <a:solidFill>
                <a:srgbClr val="00FFFF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 descr="VolleyballCourt.jp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3855225" cy="6019384"/>
          </a:xfrm>
        </p:spPr>
      </p:pic>
      <p:sp>
        <p:nvSpPr>
          <p:cNvPr id="5" name="TextBox 4"/>
          <p:cNvSpPr txBox="1"/>
          <p:nvPr/>
        </p:nvSpPr>
        <p:spPr>
          <a:xfrm>
            <a:off x="4714876" y="1285860"/>
            <a:ext cx="37862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000" b="1" dirty="0" smtClean="0">
                <a:solidFill>
                  <a:schemeClr val="bg1"/>
                </a:solidFill>
                <a:cs typeface="2  Davat" pitchFamily="2" charset="-78"/>
              </a:rPr>
              <a:t>  طول زمین ۱۸ و عرض آن ۹ متر می‌باشد  و فارغ از هرگونه برجستگی یا فرورفتگی است .</a:t>
            </a:r>
          </a:p>
          <a:p>
            <a:pPr algn="r" rtl="1"/>
            <a:r>
              <a:rPr lang="fa-IR" sz="2000" b="1" dirty="0" smtClean="0">
                <a:solidFill>
                  <a:schemeClr val="bg1"/>
                </a:solidFill>
                <a:cs typeface="2  Davat" pitchFamily="2" charset="-78"/>
              </a:rPr>
              <a:t> </a:t>
            </a:r>
            <a:endParaRPr lang="fa-IR" sz="2000" dirty="0" smtClean="0">
              <a:solidFill>
                <a:schemeClr val="bg1"/>
              </a:solidFill>
              <a:cs typeface="2  Davat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000" b="1" dirty="0" smtClean="0">
                <a:solidFill>
                  <a:schemeClr val="bg1"/>
                </a:solidFill>
                <a:cs typeface="2  Davat" pitchFamily="2" charset="-78"/>
              </a:rPr>
              <a:t>  زمین توسط خطوطی به عرض ۵ سانتیمتر علامت گذاری می‌شود . این اندازه‌گیری از گوشه زمین است . </a:t>
            </a:r>
          </a:p>
          <a:p>
            <a:pPr algn="r" rtl="1"/>
            <a:endParaRPr lang="fa-IR" sz="2000" dirty="0" smtClean="0">
              <a:solidFill>
                <a:schemeClr val="bg1"/>
              </a:solidFill>
              <a:cs typeface="2  Davat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000" b="1" dirty="0" smtClean="0">
                <a:solidFill>
                  <a:schemeClr val="bg1"/>
                </a:solidFill>
                <a:cs typeface="2  Davat" pitchFamily="2" charset="-78"/>
              </a:rPr>
              <a:t>  خطی به عرض ۵ سانتیمتر میان خطوط کناری در زیر طور کشیده شده است و زمین را به دو قسمت مساوی تقسیم می‌کند و به اسم خط مرکزی شناخته می‌شود. </a:t>
            </a:r>
          </a:p>
          <a:p>
            <a:pPr algn="r" rtl="1"/>
            <a:endParaRPr lang="fa-IR" sz="2000" b="1" dirty="0" smtClean="0">
              <a:solidFill>
                <a:schemeClr val="bg1"/>
              </a:solidFill>
              <a:cs typeface="2  Davat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000" b="1" dirty="0" smtClean="0">
                <a:solidFill>
                  <a:schemeClr val="bg1"/>
                </a:solidFill>
                <a:cs typeface="2  Davat" pitchFamily="2" charset="-78"/>
              </a:rPr>
              <a:t>  در هر قسمت زمین ، منطقه سرویس توسط دو خط به طول ۱۵ و عرض ۵ سانتیمتر مشخص شده و در 20 سانتیمتری خط پایان و عمود بر آن قرار گرفته است. یکی از این خطوط در امتداد خط کناری و دیگری در ۳ متری سمت چپ خط کناری راست قرار گرفته است. </a:t>
            </a:r>
            <a:endParaRPr lang="fa-IR" sz="2000" dirty="0" smtClean="0">
              <a:solidFill>
                <a:schemeClr val="bg1"/>
              </a:solidFill>
              <a:cs typeface="2  Davat" pitchFamily="2" charset="-78"/>
            </a:endParaRPr>
          </a:p>
          <a:p>
            <a:pPr algn="r" rtl="1"/>
            <a:endParaRPr lang="fa-IR" sz="2000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>
                <a:solidFill>
                  <a:srgbClr val="00B0F0"/>
                </a:solidFill>
                <a:cs typeface="B Titr" panose="00000700000000000000" pitchFamily="2" charset="-78"/>
              </a:rPr>
              <a:t>  مناطق گوناگون زمین والیبال</a:t>
            </a:r>
            <a:endParaRPr lang="en-US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منطقه ۱: پشت منطقه ۲ قسمت عقب زمین.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منطقه ۲: قسمت زیر تور طرف راست زمین.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منطقه ۳: قسمت زیر تور وسط زمین.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منطقه ۴: قسمت زیر تور طرف چپ. 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منطقه ۵: پشت منطقه ۴ در قسمت عقب زمین.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منطقه ۶: پشت منطقه ۳ زمین.</a:t>
            </a:r>
          </a:p>
          <a:p>
            <a:pPr algn="r" rtl="1">
              <a:buNone/>
            </a:pPr>
            <a:endParaRPr lang="fa-IR" dirty="0" smtClean="0">
              <a:solidFill>
                <a:schemeClr val="bg1"/>
              </a:solidFill>
              <a:cs typeface="2  Davat" pitchFamily="2" charset="-78"/>
            </a:endParaRPr>
          </a:p>
          <a:p>
            <a:pPr algn="r">
              <a:buNone/>
            </a:pPr>
            <a:endParaRPr lang="en-US" dirty="0"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Titr" panose="00000700000000000000" pitchFamily="2" charset="-78"/>
              </a:rPr>
              <a:t>  تور والیبال  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       فضای زمین والیبال توسط توری به  2          بخش تقسیم می شود که این توردارای        ویژگی های زیر می باشد :</a:t>
            </a:r>
          </a:p>
          <a:p>
            <a:pPr algn="r">
              <a:buNone/>
            </a:pPr>
            <a:endParaRPr lang="fa-IR" sz="2800" dirty="0" smtClean="0">
              <a:solidFill>
                <a:schemeClr val="bg1"/>
              </a:solidFill>
              <a:cs typeface="2  Davat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      1 )  ارتفاع تور تا زمین برای بزرگسالان در بخش مردان 2 متر و 43 سانتی متر و در بخش زنان 2 متر و 24 سانتی متر میباشد.</a:t>
            </a:r>
            <a:b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</a:b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/>
            </a:r>
            <a:b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</a:b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2 )  تور والیبال 9 متر و نیم طول و یك متر عرض دارد و همچنین  طرفین تور 25 سانتی متر خارج از خط می باشد . این تور از سوراخ های 10 * 10 سانتی متری تشکیل شده است .</a:t>
            </a:r>
            <a:endParaRPr lang="en-US" sz="2800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Picture 3" descr="رش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1643050"/>
            <a:ext cx="4173534" cy="44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3d extrusionH="57150">
              <a:bevelT w="38100" h="38100"/>
            </a:sp3d>
          </a:bodyPr>
          <a:lstStyle/>
          <a:p>
            <a:r>
              <a:rPr lang="fa-I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 قوانین توپ والیبال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525963"/>
          </a:xfrm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2  Davat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1- توپ والیبال کروی و از یک رویه چرمی نرم وقابل انعطاف یا چرم مصنوعی و یک توئی لاستیکی تشکیل می شود . 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2  Davat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2- رنگ توپ می تواند روشن و یکسان یا ترکیبی از رنگ ها باشد .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2  Davat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3- محیط توپ بین 65 تا 67 سانتی متر است .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2  Davat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4- فشارگاز داخل توپ باید بین 30 تا 325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  <a:cs typeface="2  Davat" pitchFamily="2" charset="-78"/>
              </a:rPr>
              <a:t>kg/cm</a:t>
            </a:r>
            <a:r>
              <a:rPr lang="en-US" sz="2800" baseline="30000" dirty="0" smtClean="0">
                <a:solidFill>
                  <a:schemeClr val="bg1"/>
                </a:solidFill>
                <a:latin typeface="Arial Rounded MT Bold" pitchFamily="34" charset="0"/>
                <a:cs typeface="2  Davat" pitchFamily="2" charset="-78"/>
              </a:rPr>
              <a:t>2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باشد .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2  Davat" pitchFamily="2" charset="-78"/>
              </a:rPr>
            </a:b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5- وزن توپ نیز بین 260 تا 280 گرم منظور شده است.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Picture 3" descr="mva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80" y="274638"/>
            <a:ext cx="1928826" cy="181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تو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255" y="2780928"/>
            <a:ext cx="1962384" cy="163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V210-800-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786322"/>
            <a:ext cx="1928826" cy="1928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12" y="18864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 انواع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خطا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در والیبال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بیشتر خطاها اگر جریمه شخصی نداشته باشند ، مانند خطاهای زیر موجب می شوند که یک امتیاز به تیم حریف تعلق می گیرد و توپ رای زدن سرویس در اختیار تیم حریف قرار می گیرد .</a:t>
            </a:r>
          </a:p>
          <a:p>
            <a:pPr algn="r">
              <a:buNone/>
            </a:pP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خطای خط 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: اگر سرويس زننده در موقع سرويس پايش روي خط باشد خطا محسوب می شود .</a:t>
            </a:r>
          </a:p>
          <a:p>
            <a:pPr algn="r">
              <a:buNone/>
            </a:pP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خطای 8 ثانیه 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: اگر 8 ثانیه پس از سوت داور سرویس زده نشود ، باید خطای 8 ثانیه از طرف داور اعلام شود .</a:t>
            </a:r>
          </a:p>
          <a:p>
            <a:pPr algn="r">
              <a:buNone/>
            </a:pP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خطاي 4 ضرب 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: چنانچه تيمي بيش از 3 بار به توپ ضربه بزند و توپ از تور رد نشود ، این خطا صورت گرفته است .</a:t>
            </a:r>
          </a:p>
          <a:p>
            <a:pPr algn="r">
              <a:buNone/>
            </a:pP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خطای 2 ضرب 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: اگر بازیکنی 2 بار  پیاپی به توپ ضربه بزند ، این خطا انجام شده است .</a:t>
            </a:r>
          </a:p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آنتن موجود در طرفین بالای تور، محدوده زمین را مشخص می كند و اگر توپ با برخورد به آنتن ، به زمین حریف برسد ، قبول نیست .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برخی از تکنیک های والیبال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r" rtl="1">
              <a:buClr>
                <a:schemeClr val="bg1"/>
              </a:buClr>
              <a:buSzPct val="95000"/>
              <a:buFont typeface="+mj-lt"/>
              <a:buAutoNum type="arabicPeriod"/>
            </a:pP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سرویس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: آغازگر بازی است و به منظور ورود توپ به زمین از آن استفاده می شود.</a:t>
            </a: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endParaRPr lang="fa-IR" dirty="0" smtClean="0">
              <a:solidFill>
                <a:schemeClr val="bg1"/>
              </a:solidFill>
              <a:cs typeface="2  Davat" pitchFamily="2" charset="-78"/>
            </a:endParaRP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2.   </a:t>
            </a: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اسپک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: جزء ضربات تمام کننده به شمار می رود و برای خواباندن نهایی توپ در زمین حریف از آن استفاده می شود .</a:t>
            </a: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endParaRPr lang="fa-IR" dirty="0" smtClean="0">
              <a:solidFill>
                <a:schemeClr val="bg1"/>
              </a:solidFill>
              <a:cs typeface="2  Davat" pitchFamily="2" charset="-78"/>
            </a:endParaRP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3.  </a:t>
            </a: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 پنجه 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: برای پاس دادن به بازیکنان خودی و یا برای رد کردن توپ از تور در شرایط اضطراری از آن استفاده می شود .</a:t>
            </a: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endParaRPr lang="fa-IR" dirty="0" smtClean="0">
              <a:solidFill>
                <a:schemeClr val="bg1"/>
              </a:solidFill>
              <a:cs typeface="2  Davat" pitchFamily="2" charset="-78"/>
            </a:endParaRP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4.   </a:t>
            </a: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ساعد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: به منظور توپ گیری در ارتفاعات پایینی زمین و یا برای پاس دادن  از ساعد زدن استفاده می شود .</a:t>
            </a: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715016"/>
            <a:ext cx="821537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توضیحات بیشتر هر تکنیک در اسلایدهای بعدی 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1308</Words>
  <Application>Microsoft Office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والیبال</vt:lpstr>
      <vt:lpstr>تعریف والیبال</vt:lpstr>
      <vt:lpstr>برخی از قوانین والیبال</vt:lpstr>
      <vt:lpstr>زمین والیبال</vt:lpstr>
      <vt:lpstr>  مناطق گوناگون زمین والیبال</vt:lpstr>
      <vt:lpstr>  تور والیبال  </vt:lpstr>
      <vt:lpstr>  قوانین توپ والیبال</vt:lpstr>
      <vt:lpstr>  انواع خطا در والیبال</vt:lpstr>
      <vt:lpstr>  برخی از تکنیک های والیبال</vt:lpstr>
      <vt:lpstr>1. سرویس</vt:lpstr>
      <vt:lpstr>  گارد گیری مناسب سرویس زدن و دریافت سرویس</vt:lpstr>
      <vt:lpstr>2. اسپک </vt:lpstr>
      <vt:lpstr>  نمونه هایی از اسپک زدن </vt:lpstr>
      <vt:lpstr>  3. پنجه</vt:lpstr>
      <vt:lpstr>  نمونه هایی از پنجه زدن</vt:lpstr>
      <vt:lpstr>4. ساعد</vt:lpstr>
      <vt:lpstr>  نمونه هایی از ساعد زدن</vt:lpstr>
      <vt:lpstr>پایان</vt:lpstr>
      <vt:lpstr> فهرست منابع و مآخذ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آناهیتا آریاگهر آموزش والیبال درس ورزش  خانم بسطامی کلاس ابن سینا دبیرستان دخترانه فرزانگان نوشهر دی ماه 1391</dc:title>
  <dc:creator>Tak_system</dc:creator>
  <cp:lastModifiedBy>PC-1</cp:lastModifiedBy>
  <cp:revision>179</cp:revision>
  <dcterms:created xsi:type="dcterms:W3CDTF">2013-01-15T15:13:28Z</dcterms:created>
  <dcterms:modified xsi:type="dcterms:W3CDTF">2020-06-20T04:47:05Z</dcterms:modified>
</cp:coreProperties>
</file>