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7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7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82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185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820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507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76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428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802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22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683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89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A93F-C5B2-4BD0-83CE-E06A9864F8F5}" type="datetimeFigureOut">
              <a:rPr lang="fa-IR" smtClean="0"/>
              <a:t>1441/09/18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2BD61-83B6-4460-8EF6-C7B2B69978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59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28800"/>
            <a:ext cx="480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cs typeface="0 Titr Bold" panose="00000700000000000000" pitchFamily="2" charset="-78"/>
              </a:rPr>
              <a:t>فصل </a:t>
            </a:r>
            <a:r>
              <a:rPr lang="fa-IR" dirty="0" smtClean="0">
                <a:cs typeface="0 Titr Bold" panose="00000700000000000000" pitchFamily="2" charset="-78"/>
              </a:rPr>
              <a:t>6 نمو فیزیکی</a:t>
            </a:r>
            <a:endParaRPr lang="fa-IR" dirty="0">
              <a:cs typeface="0 Titr Bold" panose="00000700000000000000" pitchFamily="2" charset="-78"/>
            </a:endParaRP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جلسه هشتم( از اول فصل تا دست برتری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/>
              <a:t>فصل </a:t>
            </a:r>
            <a:r>
              <a:rPr lang="fa-IR" dirty="0" smtClean="0"/>
              <a:t>4 و 5 جزء برنامه درسی نیست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4799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764705"/>
            <a:ext cx="7416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کارکرد های </a:t>
            </a:r>
            <a:r>
              <a:rPr lang="fa-IR" sz="2400" dirty="0" smtClean="0">
                <a:cs typeface="0 Titr Bold" panose="00000700000000000000" pitchFamily="2" charset="-78"/>
              </a:rPr>
              <a:t>قشری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نمومغز و دستگاه عصبی هم تحت تاثیر ارث قرار دارد و هم محیط. </a:t>
            </a:r>
            <a:r>
              <a:rPr lang="fa-IR" dirty="0" smtClean="0">
                <a:cs typeface="0 Titr Bold" panose="00000700000000000000" pitchFamily="2" charset="-78"/>
              </a:rPr>
              <a:t> 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رسش </a:t>
            </a:r>
            <a:r>
              <a:rPr lang="fa-IR" dirty="0">
                <a:cs typeface="0 Titr Bold" panose="00000700000000000000" pitchFamily="2" charset="-78"/>
              </a:rPr>
              <a:t>نواحی مختلف مغز با سرعت های متفاوت صورت می گیرد . </a:t>
            </a:r>
            <a:endParaRPr lang="fa-IR" dirty="0" smtClean="0">
              <a:cs typeface="0 Titr Bold" panose="00000700000000000000" pitchFamily="2" charset="-78"/>
            </a:endParaRP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نخستین </a:t>
            </a:r>
            <a:r>
              <a:rPr lang="fa-IR" dirty="0">
                <a:cs typeface="0 Titr Bold" panose="00000700000000000000" pitchFamily="2" charset="-78"/>
              </a:rPr>
              <a:t>ناحیه ای که رسش در آن آغاز می شود ناحیه </a:t>
            </a:r>
            <a:r>
              <a:rPr lang="fa-IR" dirty="0" smtClean="0">
                <a:cs typeface="0 Titr Bold" panose="00000700000000000000" pitchFamily="2" charset="-78"/>
              </a:rPr>
              <a:t>حرکتی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 </a:t>
            </a:r>
            <a:r>
              <a:rPr lang="fa-IR" dirty="0">
                <a:cs typeface="0 Titr Bold" panose="00000700000000000000" pitchFamily="2" charset="-78"/>
              </a:rPr>
              <a:t>سپس ناحیه حسی است</a:t>
            </a:r>
            <a:r>
              <a:rPr lang="fa-IR" dirty="0" smtClean="0">
                <a:cs typeface="0 Titr Bold" panose="00000700000000000000" pitchFamily="2" charset="-78"/>
              </a:rPr>
              <a:t>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نواحی </a:t>
            </a:r>
            <a:r>
              <a:rPr lang="fa-IR" dirty="0">
                <a:cs typeface="0 Titr Bold" panose="00000700000000000000" pitchFamily="2" charset="-78"/>
              </a:rPr>
              <a:t>ارتباطی آخر از همه رسیده می شوند </a:t>
            </a:r>
            <a:endParaRPr lang="fa-IR" dirty="0" smtClean="0">
              <a:cs typeface="0 Titr Bold" panose="00000700000000000000" pitchFamily="2" charset="-78"/>
            </a:endParaRP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 </a:t>
            </a:r>
            <a:r>
              <a:rPr lang="fa-IR" dirty="0">
                <a:cs typeface="0 Titr Bold" panose="00000700000000000000" pitchFamily="2" charset="-78"/>
              </a:rPr>
              <a:t>کارکردهای عالیتر تفکر ،برنامه ریزی و مسئله گشایی که توسط لب پیشانی انجام می شود سال ها به طول می انجامد.</a:t>
            </a:r>
          </a:p>
          <a:p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20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92696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ناحیه بروکا و ناحیه </a:t>
            </a:r>
            <a:r>
              <a:rPr lang="fa-IR" sz="2400" dirty="0" smtClean="0">
                <a:cs typeface="0 Titr Bold" panose="00000700000000000000" pitchFamily="2" charset="-78"/>
              </a:rPr>
              <a:t>ورنیکه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دو ناحیه در قشر مغز با زبان مرتبط اند . ناحیه بروکا در کارکرد های زبان </a:t>
            </a:r>
            <a:r>
              <a:rPr lang="fa-IR" dirty="0" smtClean="0">
                <a:cs typeface="0 Titr Bold" panose="00000700000000000000" pitchFamily="2" charset="-78"/>
              </a:rPr>
              <a:t> 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و </a:t>
            </a:r>
            <a:r>
              <a:rPr lang="fa-IR" dirty="0">
                <a:cs typeface="0 Titr Bold" panose="00000700000000000000" pitchFamily="2" charset="-78"/>
              </a:rPr>
              <a:t>ناحیه ورنیکه در درک آن مشارکت دارند</a:t>
            </a:r>
            <a:r>
              <a:rPr lang="fa-IR" dirty="0" smtClean="0">
                <a:cs typeface="0 Titr Bold" panose="00000700000000000000" pitchFamily="2" charset="-78"/>
              </a:rPr>
              <a:t>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آسیب </a:t>
            </a:r>
            <a:r>
              <a:rPr lang="fa-IR" dirty="0">
                <a:cs typeface="0 Titr Bold" panose="00000700000000000000" pitchFamily="2" charset="-78"/>
              </a:rPr>
              <a:t>وارده به هر یک از این دو ناحیه به بروز زبان پریشی منجر می شود که اختلال در توانایی کاربرد زبان است.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855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62068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زمان جوانه زدن دندان </a:t>
            </a:r>
            <a:r>
              <a:rPr lang="fa-IR" sz="2400" dirty="0" smtClean="0">
                <a:cs typeface="0 Titr Bold" panose="00000700000000000000" pitchFamily="2" charset="-78"/>
              </a:rPr>
              <a:t>ها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زمان بندی جوانه زدن دندان ها با توجه به عوامل خانوادگی (ارث و تغذیه) تا حدودی متغیر است . گاه جوانه زدن دندان به دلیل ابتلا به کم کاری تیروئیدبا تاخیر صورت </a:t>
            </a:r>
            <a:r>
              <a:rPr lang="fa-IR" dirty="0" smtClean="0">
                <a:cs typeface="0 Titr Bold" panose="00000700000000000000" pitchFamily="2" charset="-78"/>
              </a:rPr>
              <a:t>          می </a:t>
            </a:r>
            <a:r>
              <a:rPr lang="fa-IR" dirty="0">
                <a:cs typeface="0 Titr Bold" panose="00000700000000000000" pitchFamily="2" charset="-78"/>
              </a:rPr>
              <a:t>گیرد.جوانه زدن دندان های شیری در هر دو جنس مشابه است .ولی دندان های دائم در دختر ها زود تر جوانه می زند</a:t>
            </a:r>
            <a:r>
              <a:rPr lang="fa-IR" dirty="0" smtClean="0">
                <a:cs typeface="0 Titr Bold" panose="00000700000000000000" pitchFamily="2" charset="-78"/>
              </a:rPr>
              <a:t>.</a:t>
            </a:r>
          </a:p>
          <a:p>
            <a:endParaRPr lang="fa-IR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نیش زدن دندان های  شیری ( موقت) از پنج ماهگی آغاز و تا 30 ماهگی کامل می شود </a:t>
            </a:r>
            <a:r>
              <a:rPr lang="fa-IR" dirty="0" smtClean="0">
                <a:cs typeface="0 Titr Bold" panose="00000700000000000000" pitchFamily="2" charset="-78"/>
              </a:rPr>
              <a:t>.</a:t>
            </a:r>
          </a:p>
          <a:p>
            <a:endParaRPr lang="fa-IR" dirty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 </a:t>
            </a:r>
            <a:r>
              <a:rPr lang="fa-IR" dirty="0">
                <a:cs typeface="0 Titr Bold" panose="00000700000000000000" pitchFamily="2" charset="-78"/>
              </a:rPr>
              <a:t>نیش زدن دندان های دائمی از 5 سالگی اغاز و تا 25 سالگی کامل می شود.</a:t>
            </a:r>
          </a:p>
        </p:txBody>
      </p:sp>
    </p:spTree>
    <p:extLst>
      <p:ext uri="{BB962C8B-B14F-4D97-AF65-F5344CB8AC3E}">
        <p14:creationId xmlns:p14="http://schemas.microsoft.com/office/powerpoint/2010/main" val="112192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836712"/>
            <a:ext cx="73448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رشد </a:t>
            </a:r>
            <a:r>
              <a:rPr lang="fa-IR" sz="2400" dirty="0" smtClean="0">
                <a:cs typeface="0 Titr Bold" panose="00000700000000000000" pitchFamily="2" charset="-78"/>
              </a:rPr>
              <a:t>حرکتی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رشد حرکتی کودکان در درجه اول به رسش فیزیکی کلی ، خصوصا رشد استخوان بندی و رشد عصبی – عضلانی وابسته </a:t>
            </a:r>
            <a:r>
              <a:rPr lang="fa-IR" dirty="0" smtClean="0">
                <a:cs typeface="0 Titr Bold" panose="00000700000000000000" pitchFamily="2" charset="-78"/>
              </a:rPr>
              <a:t>است.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 شیر </a:t>
            </a:r>
            <a:r>
              <a:rPr lang="fa-IR" dirty="0">
                <a:cs typeface="0 Titr Bold" panose="00000700000000000000" pitchFamily="2" charset="-78"/>
              </a:rPr>
              <a:t>خواران زمان زیادی را صرف انجام فعالیت های حرکتی ریتمیک نظیر لگد زدن،پس و پیش رفتن، ورجه ورجه کردن ،</a:t>
            </a:r>
            <a:r>
              <a:rPr lang="fa-IR" dirty="0" smtClean="0">
                <a:cs typeface="0 Titr Bold" panose="00000700000000000000" pitchFamily="2" charset="-78"/>
              </a:rPr>
              <a:t>چرخیدن و </a:t>
            </a:r>
            <a:r>
              <a:rPr lang="fa-IR" dirty="0">
                <a:cs typeface="0 Titr Bold" panose="00000700000000000000" pitchFamily="2" charset="-78"/>
              </a:rPr>
              <a:t>چنگ زدن می کنند.این حرکات ریتمیک مرحله انتقالی مهمی بین حرکات ناهماهنگ و رفتار های حرکتی پیچیده و هماهنگ تر به شمار </a:t>
            </a:r>
            <a:r>
              <a:rPr lang="fa-IR" dirty="0" smtClean="0">
                <a:cs typeface="0 Titr Bold" panose="00000700000000000000" pitchFamily="2" charset="-78"/>
              </a:rPr>
              <a:t>   می </a:t>
            </a:r>
            <a:r>
              <a:rPr lang="fa-IR" dirty="0">
                <a:cs typeface="0 Titr Bold" panose="00000700000000000000" pitchFamily="2" charset="-78"/>
              </a:rPr>
              <a:t>آید.</a:t>
            </a:r>
          </a:p>
        </p:txBody>
      </p:sp>
    </p:spTree>
    <p:extLst>
      <p:ext uri="{BB962C8B-B14F-4D97-AF65-F5344CB8AC3E}">
        <p14:creationId xmlns:p14="http://schemas.microsoft.com/office/powerpoint/2010/main" val="189926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0872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مهارت های </a:t>
            </a:r>
            <a:r>
              <a:rPr lang="fa-IR" sz="2400" dirty="0" smtClean="0">
                <a:cs typeface="0 Titr Bold" panose="00000700000000000000" pitchFamily="2" charset="-78"/>
              </a:rPr>
              <a:t>حرکتی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مهارت های حرکتی درشت در شیر خواری قبل از مهارت های حرکتی ظریف رشد می یابد.شیر خوار متوسط می تواند در در 15 ماهگی بدون کمک را برود و در 25 ماهگی به طور خود جوش خط بکشد.مهارت های حرکتی ظریف به عضلات کوچکتر بدن مربوط می شود که در فعالیت هایی نظیر دراز کردن دست،گرفتن با پنجه گرفتن با انگشت و ... به کار می رود. </a:t>
            </a:r>
          </a:p>
        </p:txBody>
      </p:sp>
    </p:spTree>
    <p:extLst>
      <p:ext uri="{BB962C8B-B14F-4D97-AF65-F5344CB8AC3E}">
        <p14:creationId xmlns:p14="http://schemas.microsoft.com/office/powerpoint/2010/main" val="358714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908721"/>
            <a:ext cx="7056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مهارت های حرکتی درشت در کودکان پیش </a:t>
            </a:r>
            <a:r>
              <a:rPr lang="fa-IR" sz="2400" dirty="0" smtClean="0">
                <a:cs typeface="0 Titr Bold" panose="00000700000000000000" pitchFamily="2" charset="-78"/>
              </a:rPr>
              <a:t>دبستانی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کودکان پیش دبستانی در فاصله 2تا5 سالگی در رشد حرکتی به پیشرفت های چشمگیری نایل می شوند . با قوی تر شدن عضلات، استخوان ها،توان ریه ها و هماهنگی عصبی – عضلانی بین بازو ها ، ساق ها حواس و دستگاه عصبی مرکزی ، این کودکان مهارت و تسلط بیشتری در انجام کارهای فیزیکی نشان می دهند.به عنوان مثال می توانند به نرمی جست و خیز کنند ،به طول 3 فوت یا به ارتفاع یک فوت بپرند و  ... </a:t>
            </a:r>
          </a:p>
        </p:txBody>
      </p:sp>
    </p:spTree>
    <p:extLst>
      <p:ext uri="{BB962C8B-B14F-4D97-AF65-F5344CB8AC3E}">
        <p14:creationId xmlns:p14="http://schemas.microsoft.com/office/powerpoint/2010/main" val="115441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74168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0 Titr Bold" panose="00000700000000000000" pitchFamily="2" charset="-78"/>
              </a:rPr>
              <a:t>مهارت های حرکتی ظریف در کودکان پیش </a:t>
            </a:r>
            <a:r>
              <a:rPr lang="fa-IR" sz="2400" dirty="0" smtClean="0">
                <a:cs typeface="0 Titr Bold" panose="00000700000000000000" pitchFamily="2" charset="-78"/>
              </a:rPr>
              <a:t>دبستانی</a:t>
            </a:r>
          </a:p>
          <a:p>
            <a:endParaRPr lang="fa-IR" sz="2400" dirty="0">
              <a:cs typeface="0 Titr Bold" panose="00000700000000000000" pitchFamily="2" charset="-78"/>
            </a:endParaRPr>
          </a:p>
          <a:p>
            <a:r>
              <a:rPr lang="fa-IR" dirty="0">
                <a:cs typeface="0 Titr Bold" panose="00000700000000000000" pitchFamily="2" charset="-78"/>
              </a:rPr>
              <a:t>مهارت های حرکتی ظریف متضمن هماهنگی زیاد عضلات کوچک و هماهنگی چشمی – دستی است.با تسلط بر عضلات کوچک،کودکان به احساس کفایت و استقلال می رسند و کارهای بسیاری نظیر بدون کمک غذا خوردن یا لباس پوشیدن را انجام می دهند.در مورد لباس پوشیدن ، کودک 2ساله می تواند لباس های ساده را شخصا به تن کند. کودک 4ساله </a:t>
            </a:r>
            <a:r>
              <a:rPr lang="fa-IR" dirty="0" smtClean="0">
                <a:cs typeface="0 Titr Bold" panose="00000700000000000000" pitchFamily="2" charset="-78"/>
              </a:rPr>
              <a:t>         می </a:t>
            </a:r>
            <a:r>
              <a:rPr lang="fa-IR" dirty="0">
                <a:cs typeface="0 Titr Bold" panose="00000700000000000000" pitchFamily="2" charset="-78"/>
              </a:rPr>
              <a:t>تواند به خود لباس بپوشد وکودک 5 ساله می تواند زیپ لباسش را بکشد یا دکمه </a:t>
            </a:r>
            <a:r>
              <a:rPr lang="fa-IR" dirty="0" smtClean="0">
                <a:cs typeface="0 Titr Bold" panose="00000700000000000000" pitchFamily="2" charset="-78"/>
              </a:rPr>
              <a:t>ی </a:t>
            </a:r>
            <a:r>
              <a:rPr lang="fa-IR" dirty="0">
                <a:cs typeface="0 Titr Bold" panose="00000700000000000000" pitchFamily="2" charset="-78"/>
              </a:rPr>
              <a:t>آن را ببندد.</a:t>
            </a:r>
          </a:p>
          <a:p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144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6400"/>
            <a:ext cx="842486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7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565400"/>
            <a:ext cx="35417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4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76470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cs typeface="0 Titr Bold" panose="00000700000000000000" pitchFamily="2" charset="-78"/>
              </a:rPr>
              <a:t>نمو فیزیکی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نمو فیزیکی از زمان تولد تا نوجوانی در قالب  دو الگو صورت می گیرد : 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الف- نمو بسیار سریع ولی کاهش یابنده  از تولد تا یک سالگی 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ب- افزایش خطی و ثابت سالیانه پس از یک سالگی 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به عنوان مثال وزن شیر خوار در پنج ماهگی دو برابر در یک سالگی سه برابر و در دو سالگی تقریبا چهار برابر می شود . افزایش سالیانه از 2 تا 6 ساگی نسبتا ثابت است و سپس تا زمان بلوغ آهسته تر می شود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408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83671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cs typeface="0 Titr Bold" panose="00000700000000000000" pitchFamily="2" charset="-78"/>
              </a:rPr>
              <a:t>تفاوت های فردی</a:t>
            </a:r>
          </a:p>
          <a:p>
            <a:endParaRPr lang="fa-IR" sz="20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در الگوهای  نمو ، تفاوت های فردی ،فرهنگی،قومی و اجتماعی- فرهنگی گسترده ای به چشم می خورد.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تفاوت های رشدی به عواملی چون ارث، تغذیه و عادات غذایی،و مراقبت کلی بهداشتی وابسته است.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91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1287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0 Titr Bold" panose="00000700000000000000" pitchFamily="2" charset="-78"/>
              </a:rPr>
              <a:t>اندازه های بدن </a:t>
            </a:r>
          </a:p>
          <a:p>
            <a:endParaRPr lang="fa-IR" sz="24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همه ی بخش های بدن با سرعت واحد رشد نمی کنند 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رشد از اصل سری – دمی  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و مرکزی – محیطی تبعیت می کند.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اصل  سری – دمی : توزیع نزولی رشد فیزیکی که از سر آغاز می شود و مرحله به مرحله تا پاها پیش می رود.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اصل مرکزی – محیطی: پیشرفت از مرکز بدن به سمت خارج و انتها هاست.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326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0 Titr Bold" panose="00000700000000000000" pitchFamily="2" charset="-78"/>
              </a:rPr>
              <a:t>دستگاهای بدن</a:t>
            </a:r>
          </a:p>
          <a:p>
            <a:endParaRPr lang="fa-IR" sz="24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سه دستگاه در بدن از الگوی عمومی نمو بقیه قسمت های بدن پیروی نمی کنند.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دستگاه لنفاوی : در کودکی رشد سریع در نوجوانی و بلوغ نسج لنفویید دو برابر بزرگسال و پس از بلوغ  رو به کاهش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دستگاه تولید مثل: تا زمان بلوغ رشد اندکی نشان می دهد. 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دستگاه عصبی: تا سه سالگی اندازه مغز به 80 درصد و در هفت سالگی به 90 درصد می رسد.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6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75608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0 Titr Bold" panose="00000700000000000000" pitchFamily="2" charset="-78"/>
              </a:rPr>
              <a:t>نمو مغز و رسش دستگاه عصبی</a:t>
            </a:r>
          </a:p>
          <a:p>
            <a:endParaRPr lang="fa-IR" sz="24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میلین دار شدن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میلین دار شدن فرایندی است که از طریق آن سلول های عصبی با ماده ای چرب و نارسانا ساز به نام میلین که به انتقال سریعتر و کاراتر تکانه های عصبی کمک می کند پوشیده می شوند.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اسکلروز مولتیپل هنگامی بروز می کند که غلاف های میلین رو به انهدام می گذارند . با وخامت بیماری فرد کنترل عضلانی را از دست می دهد  و ممکن است دچار فلج شود یا بمیرد.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2410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48681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0 Titr Bold" panose="00000700000000000000" pitchFamily="2" charset="-78"/>
              </a:rPr>
              <a:t>قشر مغز</a:t>
            </a:r>
          </a:p>
          <a:p>
            <a:endParaRPr lang="fa-IR" sz="24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قشرمغز وسیعترین بخش پیشین مغز را تشکیل می دهد و شامل مراکز عالیتر مغز است که کنترل کارکردهای ذهنی حسی و حرکتی را به عهده دارد.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مغز به دو نیمکره تقسیم می شود  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نیمکره  چپ 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نیمکره راست</a:t>
            </a:r>
          </a:p>
          <a:p>
            <a:r>
              <a:rPr lang="fa-IR" dirty="0" smtClean="0">
                <a:cs typeface="0 Titr Bold" panose="00000700000000000000" pitchFamily="2" charset="-78"/>
              </a:rPr>
              <a:t>نیمکره چپ بیشتر سمت راست بدن و نیمکره راست سمت چپ بدن را کنترل می کند.دو نیمکره توسط دسته ای از الیاف که جسم پینه ای خوانده می شود به یکدیگر متصل                       می شوند.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27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83671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cs typeface="0 Titr Bold" panose="00000700000000000000" pitchFamily="2" charset="-78"/>
              </a:rPr>
              <a:t>کارکردهای تخصصی نیمکره های مغز</a:t>
            </a:r>
          </a:p>
          <a:p>
            <a:endParaRPr lang="fa-IR" sz="2400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نیمکره راست در موسیقی، نمایش، خیالپردازی ، شهود و هنر برتر است و در بازشناسی طرح ها چهره ها ،نواها و نیز تجسم روابط فضایی با برتری عمل می کند.</a:t>
            </a:r>
          </a:p>
          <a:p>
            <a:endParaRPr lang="fa-IR" dirty="0" smtClean="0">
              <a:cs typeface="0 Titr Bold" panose="00000700000000000000" pitchFamily="2" charset="-78"/>
            </a:endParaRPr>
          </a:p>
          <a:p>
            <a:r>
              <a:rPr lang="fa-IR" dirty="0" smtClean="0">
                <a:cs typeface="0 Titr Bold" panose="00000700000000000000" pitchFamily="2" charset="-78"/>
              </a:rPr>
              <a:t>نیمکره چپ در منطق ،ریاضیات ،زبان ، نوشتن و بر آورد زمان برتر است. </a:t>
            </a:r>
            <a:endParaRPr lang="fa-IR" dirty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44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1065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MalekHasani</dc:creator>
  <cp:lastModifiedBy>MalekHasani</cp:lastModifiedBy>
  <cp:revision>51</cp:revision>
  <dcterms:created xsi:type="dcterms:W3CDTF">2020-05-03T04:58:18Z</dcterms:created>
  <dcterms:modified xsi:type="dcterms:W3CDTF">2020-05-10T18:55:59Z</dcterms:modified>
</cp:coreProperties>
</file>