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66" r:id="rId14"/>
    <p:sldId id="267"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D1B9B06-9BF8-45E2-8FEC-3830C14AA037}"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20291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D1B9B06-9BF8-45E2-8FEC-3830C14AA037}"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340236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D1B9B06-9BF8-45E2-8FEC-3830C14AA037}"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76649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D1B9B06-9BF8-45E2-8FEC-3830C14AA037}"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4298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1B9B06-9BF8-45E2-8FEC-3830C14AA037}"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2536126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D1B9B06-9BF8-45E2-8FEC-3830C14AA037}"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2609030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D1B9B06-9BF8-45E2-8FEC-3830C14AA037}" type="datetimeFigureOut">
              <a:rPr lang="fa-IR" smtClean="0"/>
              <a:t>1441/09/18</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3289203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D1B9B06-9BF8-45E2-8FEC-3830C14AA037}" type="datetimeFigureOut">
              <a:rPr lang="fa-IR" smtClean="0"/>
              <a:t>1441/09/18</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53513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B9B06-9BF8-45E2-8FEC-3830C14AA037}" type="datetimeFigureOut">
              <a:rPr lang="fa-IR" smtClean="0"/>
              <a:t>1441/09/18</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133619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1B9B06-9BF8-45E2-8FEC-3830C14AA037}"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1117649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1B9B06-9BF8-45E2-8FEC-3830C14AA037}"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3DCC548-36AC-46A6-9E00-C5E058EA26FA}" type="slidenum">
              <a:rPr lang="fa-IR" smtClean="0"/>
              <a:t>‹#›</a:t>
            </a:fld>
            <a:endParaRPr lang="fa-IR"/>
          </a:p>
        </p:txBody>
      </p:sp>
    </p:spTree>
    <p:extLst>
      <p:ext uri="{BB962C8B-B14F-4D97-AF65-F5344CB8AC3E}">
        <p14:creationId xmlns:p14="http://schemas.microsoft.com/office/powerpoint/2010/main" val="1855491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1B9B06-9BF8-45E2-8FEC-3830C14AA037}" type="datetimeFigureOut">
              <a:rPr lang="fa-IR" smtClean="0"/>
              <a:t>1441/09/18</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3DCC548-36AC-46A6-9E00-C5E058EA26FA}" type="slidenum">
              <a:rPr lang="fa-IR" smtClean="0"/>
              <a:t>‹#›</a:t>
            </a:fld>
            <a:endParaRPr lang="fa-IR"/>
          </a:p>
        </p:txBody>
      </p:sp>
    </p:spTree>
    <p:extLst>
      <p:ext uri="{BB962C8B-B14F-4D97-AF65-F5344CB8AC3E}">
        <p14:creationId xmlns:p14="http://schemas.microsoft.com/office/powerpoint/2010/main" val="800221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690336"/>
            <a:ext cx="4572000" cy="1754326"/>
          </a:xfrm>
          <a:prstGeom prst="rect">
            <a:avLst/>
          </a:prstGeom>
        </p:spPr>
        <p:txBody>
          <a:bodyPr>
            <a:spAutoFit/>
          </a:bodyPr>
          <a:lstStyle/>
          <a:p>
            <a:r>
              <a:rPr lang="fa-IR" dirty="0" smtClean="0"/>
              <a:t>جلسه چهارم</a:t>
            </a:r>
          </a:p>
          <a:p>
            <a:r>
              <a:rPr lang="fa-IR" dirty="0" smtClean="0"/>
              <a:t>ادامه </a:t>
            </a:r>
            <a:r>
              <a:rPr lang="fa-IR" dirty="0"/>
              <a:t>فصل 2 </a:t>
            </a:r>
          </a:p>
          <a:p>
            <a:r>
              <a:rPr lang="fa-IR" dirty="0"/>
              <a:t>فصل 2 تا اول نظریه های بشر دوستانه در کلاس تدریس شده است </a:t>
            </a:r>
          </a:p>
          <a:p>
            <a:r>
              <a:rPr lang="fa-IR" dirty="0"/>
              <a:t>آنچه در ادامه خواهد </a:t>
            </a:r>
            <a:r>
              <a:rPr lang="fa-IR"/>
              <a:t>آمد </a:t>
            </a:r>
            <a:r>
              <a:rPr lang="fa-IR" smtClean="0"/>
              <a:t>باقی </a:t>
            </a:r>
            <a:r>
              <a:rPr lang="fa-IR" dirty="0"/>
              <a:t>مانده فصل دو است که در کلاس تدریس نشده است</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1060134"/>
            <a:ext cx="3024336" cy="15195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1749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764704"/>
            <a:ext cx="6696744" cy="2308324"/>
          </a:xfrm>
          <a:prstGeom prst="rect">
            <a:avLst/>
          </a:prstGeom>
        </p:spPr>
        <p:txBody>
          <a:bodyPr wrap="square">
            <a:spAutoFit/>
          </a:bodyPr>
          <a:lstStyle/>
          <a:p>
            <a:r>
              <a:rPr lang="fa-IR" dirty="0">
                <a:cs typeface="2  Titr" panose="00000700000000000000" pitchFamily="2" charset="-78"/>
              </a:rPr>
              <a:t>توصیف پویایی رشد از نظر </a:t>
            </a:r>
            <a:r>
              <a:rPr lang="fa-IR" dirty="0" smtClean="0">
                <a:cs typeface="2  Titr" panose="00000700000000000000" pitchFamily="2" charset="-78"/>
              </a:rPr>
              <a:t>پیاژه</a:t>
            </a:r>
          </a:p>
          <a:p>
            <a:endParaRPr lang="fa-IR" dirty="0">
              <a:cs typeface="2  Titr" panose="00000700000000000000" pitchFamily="2" charset="-78"/>
            </a:endParaRPr>
          </a:p>
          <a:p>
            <a:r>
              <a:rPr lang="fa-IR" dirty="0">
                <a:cs typeface="2  Titr" panose="00000700000000000000" pitchFamily="2" charset="-78"/>
              </a:rPr>
              <a:t>پیاژه برای توصیف پویایی رشد از پنج اصطلاح استفاده کرد</a:t>
            </a:r>
            <a:r>
              <a:rPr lang="fa-IR" dirty="0" smtClean="0">
                <a:cs typeface="2  Titr" panose="00000700000000000000" pitchFamily="2" charset="-78"/>
              </a:rPr>
              <a:t>.</a:t>
            </a:r>
          </a:p>
          <a:p>
            <a:endParaRPr lang="fa-IR" dirty="0">
              <a:cs typeface="2  Titr" panose="00000700000000000000" pitchFamily="2" charset="-78"/>
            </a:endParaRPr>
          </a:p>
          <a:p>
            <a:r>
              <a:rPr lang="fa-IR" dirty="0"/>
              <a:t>*- </a:t>
            </a:r>
            <a:r>
              <a:rPr lang="fa-IR" dirty="0">
                <a:cs typeface="2  Titr" panose="00000700000000000000" pitchFamily="2" charset="-78"/>
              </a:rPr>
              <a:t>طرحواره</a:t>
            </a:r>
            <a:r>
              <a:rPr lang="fa-IR" dirty="0"/>
              <a:t> :</a:t>
            </a:r>
            <a:r>
              <a:rPr lang="fa-IR" dirty="0">
                <a:cs typeface="0 Zar Bold" panose="00000700000000000000" pitchFamily="2" charset="-78"/>
              </a:rPr>
              <a:t>الگوهای اصلی تفکر که افراد از آن ها برای مقابله با موقعیت های خاص در محیط استفاده می کنند.برای مثال شیر خوار شیئی را که می خواهد ، می بیند پس یاد می گیرد آنچه را دیده با دستش بگیرد. و به این ترتیب طرحواره ای که متناسب با موقعیت است شکل  می گیرد.</a:t>
            </a:r>
          </a:p>
        </p:txBody>
      </p:sp>
    </p:spTree>
    <p:extLst>
      <p:ext uri="{BB962C8B-B14F-4D97-AF65-F5344CB8AC3E}">
        <p14:creationId xmlns:p14="http://schemas.microsoft.com/office/powerpoint/2010/main" val="422973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692697"/>
            <a:ext cx="7200800" cy="3416320"/>
          </a:xfrm>
          <a:prstGeom prst="rect">
            <a:avLst/>
          </a:prstGeom>
        </p:spPr>
        <p:txBody>
          <a:bodyPr wrap="square">
            <a:spAutoFit/>
          </a:bodyPr>
          <a:lstStyle/>
          <a:p>
            <a:r>
              <a:rPr lang="fa-IR" dirty="0">
                <a:cs typeface="2  Titr" panose="00000700000000000000" pitchFamily="2" charset="-78"/>
              </a:rPr>
              <a:t>*- انطباق: </a:t>
            </a:r>
            <a:r>
              <a:rPr lang="fa-IR" dirty="0" smtClean="0">
                <a:cs typeface="0 Zar Bold" panose="00000700000000000000" pitchFamily="2" charset="-78"/>
              </a:rPr>
              <a:t>فرایندی که از طریق آن افراد تفکر خود را با شرایط یا موقعیت ها ی تازه سازش می دهند.و به دو روش انجام می شود.</a:t>
            </a:r>
          </a:p>
          <a:p>
            <a:endParaRPr lang="fa-IR" dirty="0" smtClean="0">
              <a:cs typeface="0 Zar Bold" panose="00000700000000000000" pitchFamily="2" charset="-78"/>
            </a:endParaRPr>
          </a:p>
          <a:p>
            <a:r>
              <a:rPr lang="fa-IR" dirty="0" smtClean="0">
                <a:cs typeface="2  Titr" panose="00000700000000000000" pitchFamily="2" charset="-78"/>
              </a:rPr>
              <a:t>*- </a:t>
            </a:r>
            <a:r>
              <a:rPr lang="fa-IR" dirty="0">
                <a:cs typeface="2  Titr" panose="00000700000000000000" pitchFamily="2" charset="-78"/>
              </a:rPr>
              <a:t>درون سازی </a:t>
            </a:r>
            <a:r>
              <a:rPr lang="fa-IR" dirty="0">
                <a:cs typeface="0 Zar Bold" panose="00000700000000000000" pitchFamily="2" charset="-78"/>
              </a:rPr>
              <a:t>– به معنی فراگیری اطلاعات تازه و ادغام آن در طرح واره های موجود در پاسخ به محرک های محیطی </a:t>
            </a:r>
            <a:r>
              <a:rPr lang="fa-IR" dirty="0" smtClean="0">
                <a:cs typeface="0 Zar Bold" panose="00000700000000000000" pitchFamily="2" charset="-78"/>
              </a:rPr>
              <a:t>تازه</a:t>
            </a:r>
          </a:p>
          <a:p>
            <a:endParaRPr lang="fa-IR" dirty="0">
              <a:cs typeface="0 Zar Bold" panose="00000700000000000000" pitchFamily="2" charset="-78"/>
            </a:endParaRPr>
          </a:p>
          <a:p>
            <a:r>
              <a:rPr lang="fa-IR" dirty="0">
                <a:cs typeface="2  Titr" panose="00000700000000000000" pitchFamily="2" charset="-78"/>
              </a:rPr>
              <a:t>*- برون سازی </a:t>
            </a:r>
            <a:r>
              <a:rPr lang="fa-IR" dirty="0">
                <a:cs typeface="0 Zar Bold" panose="00000700000000000000" pitchFamily="2" charset="-78"/>
              </a:rPr>
              <a:t>– شامل وفق پیداکردن با اطلاعات تازه در مواردی که طرحواره های قدیمی به کار نمی آیند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مثال: کودکان ممکن است برای نخستین بار سگ را ببینند ( درون سازی) ولی بعد یاد بگیرند که نوازش کردن </a:t>
            </a:r>
            <a:r>
              <a:rPr lang="fa-IR" dirty="0" smtClean="0">
                <a:cs typeface="0 Zar Bold" panose="00000700000000000000" pitchFamily="2" charset="-78"/>
              </a:rPr>
              <a:t>برخی </a:t>
            </a:r>
            <a:r>
              <a:rPr lang="fa-IR" dirty="0">
                <a:cs typeface="0 Zar Bold" panose="00000700000000000000" pitchFamily="2" charset="-78"/>
              </a:rPr>
              <a:t>از سگ ها خطری ندارد ولی نوازش کردن برخی دیگر خطرناک </a:t>
            </a:r>
            <a:r>
              <a:rPr lang="fa-IR" dirty="0" smtClean="0">
                <a:cs typeface="0 Zar Bold" panose="00000700000000000000" pitchFamily="2" charset="-78"/>
              </a:rPr>
              <a:t>است.(برون سازی)</a:t>
            </a:r>
            <a:endParaRPr lang="fa-IR" dirty="0">
              <a:cs typeface="0 Zar Bold" panose="00000700000000000000" pitchFamily="2" charset="-78"/>
            </a:endParaRPr>
          </a:p>
        </p:txBody>
      </p:sp>
    </p:spTree>
    <p:extLst>
      <p:ext uri="{BB962C8B-B14F-4D97-AF65-F5344CB8AC3E}">
        <p14:creationId xmlns:p14="http://schemas.microsoft.com/office/powerpoint/2010/main" val="3213376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5656" y="836712"/>
            <a:ext cx="6768752" cy="1200329"/>
          </a:xfrm>
          <a:prstGeom prst="rect">
            <a:avLst/>
          </a:prstGeom>
        </p:spPr>
        <p:txBody>
          <a:bodyPr wrap="square">
            <a:spAutoFit/>
          </a:bodyPr>
          <a:lstStyle/>
          <a:p>
            <a:r>
              <a:rPr lang="fa-IR" dirty="0" smtClean="0">
                <a:cs typeface="2  Titr" panose="00000700000000000000" pitchFamily="2" charset="-78"/>
              </a:rPr>
              <a:t>* - </a:t>
            </a:r>
            <a:r>
              <a:rPr lang="fa-IR" dirty="0">
                <a:cs typeface="2  Titr" panose="00000700000000000000" pitchFamily="2" charset="-78"/>
              </a:rPr>
              <a:t>تعادل </a:t>
            </a:r>
            <a:r>
              <a:rPr lang="fa-IR" dirty="0" smtClean="0">
                <a:cs typeface="2  Titr" panose="00000700000000000000" pitchFamily="2" charset="-78"/>
              </a:rPr>
              <a:t>جویی</a:t>
            </a:r>
          </a:p>
          <a:p>
            <a:endParaRPr lang="fa-IR" dirty="0" smtClean="0">
              <a:cs typeface="2  Titr" panose="00000700000000000000" pitchFamily="2" charset="-78"/>
            </a:endParaRPr>
          </a:p>
          <a:p>
            <a:r>
              <a:rPr lang="fa-IR" dirty="0" smtClean="0">
                <a:cs typeface="0 Zar Bold" panose="00000700000000000000" pitchFamily="2" charset="-78"/>
              </a:rPr>
              <a:t>جبران </a:t>
            </a:r>
            <a:r>
              <a:rPr lang="fa-IR" dirty="0">
                <a:cs typeface="0 Zar Bold" panose="00000700000000000000" pitchFamily="2" charset="-78"/>
              </a:rPr>
              <a:t>آشفتگی بیرونی و رشد هوشی پیشرفت مداومی به شمار می آید که از یک عدم تعادل ساختاری به سوی تعادل ساختاری تازه و عالی تر حرکت می کند.</a:t>
            </a:r>
          </a:p>
        </p:txBody>
      </p:sp>
    </p:spTree>
    <p:extLst>
      <p:ext uri="{BB962C8B-B14F-4D97-AF65-F5344CB8AC3E}">
        <p14:creationId xmlns:p14="http://schemas.microsoft.com/office/powerpoint/2010/main" val="1242780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87624" y="548680"/>
            <a:ext cx="6984776" cy="2585323"/>
          </a:xfrm>
          <a:prstGeom prst="rect">
            <a:avLst/>
          </a:prstGeom>
        </p:spPr>
        <p:txBody>
          <a:bodyPr wrap="square">
            <a:spAutoFit/>
          </a:bodyPr>
          <a:lstStyle/>
          <a:p>
            <a:r>
              <a:rPr lang="fa-IR" dirty="0">
                <a:cs typeface="2  Titr" panose="00000700000000000000" pitchFamily="2" charset="-78"/>
              </a:rPr>
              <a:t>مراحل رشد شناختی </a:t>
            </a:r>
            <a:r>
              <a:rPr lang="fa-IR" dirty="0" smtClean="0">
                <a:cs typeface="2  Titr" panose="00000700000000000000" pitchFamily="2" charset="-78"/>
              </a:rPr>
              <a:t>پیاژه</a:t>
            </a:r>
          </a:p>
          <a:p>
            <a:endParaRPr lang="fa-IR" dirty="0">
              <a:cs typeface="2  Titr" panose="00000700000000000000" pitchFamily="2" charset="-78"/>
            </a:endParaRPr>
          </a:p>
          <a:p>
            <a:r>
              <a:rPr lang="fa-IR" dirty="0">
                <a:cs typeface="2  Titr" panose="00000700000000000000" pitchFamily="2" charset="-78"/>
              </a:rPr>
              <a:t>مرحله اول – حسی حرکتی (تولد تا دو سالگی</a:t>
            </a:r>
            <a:r>
              <a:rPr lang="fa-IR" dirty="0" smtClean="0">
                <a:cs typeface="2  Titr" panose="00000700000000000000" pitchFamily="2" charset="-78"/>
              </a:rPr>
              <a:t>)</a:t>
            </a:r>
          </a:p>
          <a:p>
            <a:endParaRPr lang="fa-IR" dirty="0" smtClean="0">
              <a:cs typeface="2  Titr" panose="00000700000000000000" pitchFamily="2" charset="-78"/>
            </a:endParaRPr>
          </a:p>
          <a:p>
            <a:r>
              <a:rPr lang="fa-IR" dirty="0" smtClean="0">
                <a:cs typeface="2  Titr" panose="00000700000000000000" pitchFamily="2" charset="-78"/>
              </a:rPr>
              <a:t> </a:t>
            </a:r>
            <a:r>
              <a:rPr lang="fa-IR" dirty="0">
                <a:cs typeface="0 Zar Bold" panose="00000700000000000000" pitchFamily="2" charset="-78"/>
              </a:rPr>
              <a:t>کودکان یاد می گیرند که تجارب حسی را با فعالیت های فیزکی و حرکتی هماهنگ کنند .آن ها یاد می گیرند که چقدر باید دستشان را دراز کنند تا بتوانند توپی را لمس کنند، دست و بازویشان را حرکت دهند تا بتوانند شیئی را بردارند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تکلیف شناختی اصلی این دوره را چیرگی بر شیئ نام نهاده است.</a:t>
            </a:r>
          </a:p>
        </p:txBody>
      </p:sp>
    </p:spTree>
    <p:extLst>
      <p:ext uri="{BB962C8B-B14F-4D97-AF65-F5344CB8AC3E}">
        <p14:creationId xmlns:p14="http://schemas.microsoft.com/office/powerpoint/2010/main" val="204110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15616" y="620688"/>
            <a:ext cx="7128792" cy="2308324"/>
          </a:xfrm>
          <a:prstGeom prst="rect">
            <a:avLst/>
          </a:prstGeom>
        </p:spPr>
        <p:txBody>
          <a:bodyPr wrap="square">
            <a:spAutoFit/>
          </a:bodyPr>
          <a:lstStyle/>
          <a:p>
            <a:r>
              <a:rPr lang="fa-IR" dirty="0">
                <a:cs typeface="2  Titr" panose="00000700000000000000" pitchFamily="2" charset="-78"/>
              </a:rPr>
              <a:t>مرحله دوم – پیش عملیاتی ( 2تا 7 سالگی </a:t>
            </a:r>
            <a:r>
              <a:rPr lang="fa-IR" dirty="0" smtClean="0">
                <a:cs typeface="2  Titr" panose="00000700000000000000" pitchFamily="2" charset="-78"/>
              </a:rPr>
              <a:t>)</a:t>
            </a:r>
          </a:p>
          <a:p>
            <a:endParaRPr lang="fa-IR" dirty="0" smtClean="0">
              <a:cs typeface="2  Titr" panose="00000700000000000000" pitchFamily="2" charset="-78"/>
            </a:endParaRPr>
          </a:p>
          <a:p>
            <a:r>
              <a:rPr lang="fa-IR" dirty="0" smtClean="0">
                <a:cs typeface="2  Titr" panose="00000700000000000000" pitchFamily="2" charset="-78"/>
              </a:rPr>
              <a:t> </a:t>
            </a:r>
            <a:r>
              <a:rPr lang="fa-IR" dirty="0">
                <a:cs typeface="0 Zar Bold" panose="00000700000000000000" pitchFamily="2" charset="-78"/>
              </a:rPr>
              <a:t>کودکان توانش زبان را کسب می کنند و یاد می گیرند که این نمادها را که نمود محیط هستند دستکاری کنند. کودکانی که در این مرحله قرار دارند می توانند به طور نمادی با جهان برخرد کنند ولی نمی توانند عملیات ذهنی برگشت پذیر انجام دهند.به همین دلیل پیاژه آن را مرحله پیش عملیاتی تفکر نامیده </a:t>
            </a:r>
            <a:r>
              <a:rPr lang="fa-IR" dirty="0" smtClean="0">
                <a:cs typeface="0 Zar Bold" panose="00000700000000000000" pitchFamily="2" charset="-78"/>
              </a:rPr>
              <a:t>است</a:t>
            </a:r>
          </a:p>
          <a:p>
            <a:endParaRPr lang="fa-IR" dirty="0">
              <a:cs typeface="0 Zar Bold" panose="00000700000000000000" pitchFamily="2" charset="-78"/>
            </a:endParaRPr>
          </a:p>
          <a:p>
            <a:r>
              <a:rPr lang="fa-IR" dirty="0">
                <a:cs typeface="0 Zar Bold" panose="00000700000000000000" pitchFamily="2" charset="-78"/>
              </a:rPr>
              <a:t>تکلیف شناختی اصلی این دوره را چیرگی برنماد نام نهاده است.</a:t>
            </a:r>
          </a:p>
        </p:txBody>
      </p:sp>
    </p:spTree>
    <p:extLst>
      <p:ext uri="{BB962C8B-B14F-4D97-AF65-F5344CB8AC3E}">
        <p14:creationId xmlns:p14="http://schemas.microsoft.com/office/powerpoint/2010/main" val="3422269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764704"/>
            <a:ext cx="7560840" cy="2308324"/>
          </a:xfrm>
          <a:prstGeom prst="rect">
            <a:avLst/>
          </a:prstGeom>
        </p:spPr>
        <p:txBody>
          <a:bodyPr wrap="square">
            <a:spAutoFit/>
          </a:bodyPr>
          <a:lstStyle/>
          <a:p>
            <a:r>
              <a:rPr lang="fa-IR" dirty="0">
                <a:cs typeface="2  Titr" panose="00000700000000000000" pitchFamily="2" charset="-78"/>
              </a:rPr>
              <a:t>مرحله سوم- عملیات عینی (7 تا 11 سالگی ) </a:t>
            </a:r>
            <a:endParaRPr lang="fa-IR" dirty="0" smtClean="0">
              <a:cs typeface="2  Titr" panose="00000700000000000000" pitchFamily="2" charset="-78"/>
            </a:endParaRPr>
          </a:p>
          <a:p>
            <a:endParaRPr lang="fa-IR" dirty="0" smtClean="0">
              <a:cs typeface="2  Titr" panose="00000700000000000000" pitchFamily="2" charset="-78"/>
            </a:endParaRPr>
          </a:p>
          <a:p>
            <a:r>
              <a:rPr lang="fa-IR" dirty="0" smtClean="0">
                <a:cs typeface="0 Zar Bold" panose="00000700000000000000" pitchFamily="2" charset="-78"/>
              </a:rPr>
              <a:t>کودکان </a:t>
            </a:r>
            <a:r>
              <a:rPr lang="fa-IR" dirty="0">
                <a:cs typeface="0 Zar Bold" panose="00000700000000000000" pitchFamily="2" charset="-78"/>
              </a:rPr>
              <a:t>در این مرحله ظرفیت بیشتری برای برای استدلال منطقی نشان می دهند. آن ها می توانند شماری از عملیات ذهنی را انجام دهند. اشیا را طبقه بندی کنند ، زنجیره سازی کنند ( اشیا را بر حسب اندازه یا بر مبنای الفبا دسته بندی کنند. )اصول تقارن و تقابل را در کنند. اصل نگهداری را می فهمند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تکلیف شناختی اصلی این دوره را سلطه بر طبقات،روابط و کمیت ها  نام نهاده است.</a:t>
            </a:r>
          </a:p>
        </p:txBody>
      </p:sp>
    </p:spTree>
    <p:extLst>
      <p:ext uri="{BB962C8B-B14F-4D97-AF65-F5344CB8AC3E}">
        <p14:creationId xmlns:p14="http://schemas.microsoft.com/office/powerpoint/2010/main" val="674138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92696"/>
            <a:ext cx="7200800" cy="1477328"/>
          </a:xfrm>
          <a:prstGeom prst="rect">
            <a:avLst/>
          </a:prstGeom>
        </p:spPr>
        <p:txBody>
          <a:bodyPr wrap="square">
            <a:spAutoFit/>
          </a:bodyPr>
          <a:lstStyle/>
          <a:p>
            <a:r>
              <a:rPr lang="fa-IR" dirty="0">
                <a:cs typeface="2  Titr" panose="00000700000000000000" pitchFamily="2" charset="-78"/>
              </a:rPr>
              <a:t>مرحله چهارم- عملیات صوری (11سالگی و بیشتر ) </a:t>
            </a:r>
            <a:endParaRPr lang="fa-IR" dirty="0" smtClean="0">
              <a:cs typeface="2  Titr" panose="00000700000000000000" pitchFamily="2" charset="-78"/>
            </a:endParaRPr>
          </a:p>
          <a:p>
            <a:endParaRPr lang="fa-IR" dirty="0">
              <a:cs typeface="2  Titr" panose="00000700000000000000" pitchFamily="2" charset="-78"/>
            </a:endParaRPr>
          </a:p>
          <a:p>
            <a:r>
              <a:rPr lang="fa-IR" dirty="0" smtClean="0">
                <a:cs typeface="0 Zar Bold" panose="00000700000000000000" pitchFamily="2" charset="-78"/>
              </a:rPr>
              <a:t>نوجوانان </a:t>
            </a:r>
            <a:r>
              <a:rPr lang="fa-IR" dirty="0">
                <a:cs typeface="0 Zar Bold" panose="00000700000000000000" pitchFamily="2" charset="-78"/>
              </a:rPr>
              <a:t>از تجارب عینی و واقعی فراتر می روند و انتزاعی تر و منطقی تر </a:t>
            </a:r>
            <a:r>
              <a:rPr lang="fa-IR" dirty="0" smtClean="0">
                <a:cs typeface="0 Zar Bold" panose="00000700000000000000" pitchFamily="2" charset="-78"/>
              </a:rPr>
              <a:t>فکر            </a:t>
            </a:r>
            <a:r>
              <a:rPr lang="fa-IR" dirty="0">
                <a:cs typeface="0 Zar Bold" panose="00000700000000000000" pitchFamily="2" charset="-78"/>
              </a:rPr>
              <a:t>می کنند.از منطق گزاره ای نظام مند برای حل مسائل فرضی و نتیجه گیری استفاده </a:t>
            </a:r>
            <a:r>
              <a:rPr lang="fa-IR" dirty="0" smtClean="0">
                <a:cs typeface="0 Zar Bold" panose="00000700000000000000" pitchFamily="2" charset="-78"/>
              </a:rPr>
              <a:t>    می </a:t>
            </a:r>
            <a:r>
              <a:rPr lang="fa-IR" dirty="0">
                <a:cs typeface="0 Zar Bold" panose="00000700000000000000" pitchFamily="2" charset="-78"/>
              </a:rPr>
              <a:t>کنند. از استدلال قیاسی ،استقرایی  وگفتار استعاره ای  استفاده می کنند. </a:t>
            </a:r>
          </a:p>
        </p:txBody>
      </p:sp>
    </p:spTree>
    <p:extLst>
      <p:ext uri="{BB962C8B-B14F-4D97-AF65-F5344CB8AC3E}">
        <p14:creationId xmlns:p14="http://schemas.microsoft.com/office/powerpoint/2010/main" val="2716780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620688"/>
            <a:ext cx="7488832" cy="3416320"/>
          </a:xfrm>
          <a:prstGeom prst="rect">
            <a:avLst/>
          </a:prstGeom>
        </p:spPr>
        <p:txBody>
          <a:bodyPr wrap="square">
            <a:spAutoFit/>
          </a:bodyPr>
          <a:lstStyle/>
          <a:p>
            <a:r>
              <a:rPr lang="fa-IR" dirty="0">
                <a:cs typeface="2  Titr" panose="00000700000000000000" pitchFamily="2" charset="-78"/>
              </a:rPr>
              <a:t>ارزیابی نظریه شناختی </a:t>
            </a:r>
            <a:r>
              <a:rPr lang="fa-IR" dirty="0" smtClean="0">
                <a:cs typeface="2  Titr" panose="00000700000000000000" pitchFamily="2" charset="-78"/>
              </a:rPr>
              <a:t>پیاژه</a:t>
            </a:r>
          </a:p>
          <a:p>
            <a:endParaRPr lang="fa-IR" dirty="0">
              <a:cs typeface="2  Titr" panose="00000700000000000000" pitchFamily="2" charset="-78"/>
            </a:endParaRPr>
          </a:p>
          <a:p>
            <a:r>
              <a:rPr lang="fa-IR" dirty="0">
                <a:cs typeface="0 Zar Bold" panose="00000700000000000000" pitchFamily="2" charset="-78"/>
              </a:rPr>
              <a:t>پیاژه به دست اندرکاران آموزش و پرورش، والدین و پژوهشگران کمک کرد که قابلیت های کودکان را در مراحل مختلف درک کنند . بسیاری از برنامه های درسی مدارس بر اساس یافته های مکتب پیاژه از نو تدوین شد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از پیاژه در دو مورد انتقاد شده است </a:t>
            </a:r>
            <a:endParaRPr lang="fa-IR" dirty="0" smtClean="0">
              <a:cs typeface="0 Zar Bold" panose="00000700000000000000" pitchFamily="2" charset="-78"/>
            </a:endParaRPr>
          </a:p>
          <a:p>
            <a:endParaRPr lang="fa-IR" dirty="0" smtClean="0">
              <a:cs typeface="0 Zar Bold" panose="00000700000000000000" pitchFamily="2" charset="-78"/>
            </a:endParaRPr>
          </a:p>
          <a:p>
            <a:r>
              <a:rPr lang="fa-IR" dirty="0" smtClean="0">
                <a:cs typeface="0 Zar Bold" panose="00000700000000000000" pitchFamily="2" charset="-78"/>
              </a:rPr>
              <a:t>1-  </a:t>
            </a:r>
            <a:r>
              <a:rPr lang="fa-IR" dirty="0">
                <a:cs typeface="0 Zar Bold" panose="00000700000000000000" pitchFamily="2" charset="-78"/>
              </a:rPr>
              <a:t>او نقش خانه و مدرسه را در پرورش رشد شناختی کوچک شمرد و بیشتر بر روی رسش زیست شناختی تاکید کردتا عوامل موثرمحیطی.</a:t>
            </a:r>
          </a:p>
          <a:p>
            <a:r>
              <a:rPr lang="fa-IR" dirty="0">
                <a:cs typeface="0 Zar Bold" panose="00000700000000000000" pitchFamily="2" charset="-78"/>
              </a:rPr>
              <a:t>2- فقدان شواهد لازم برای شمول دادن مراحل پیشنهادی به کلیه حوزه ها. توصیف پیاژه از مراحل رشد به مثابه پدیده ای جهانی در همه موارد درست نیست.</a:t>
            </a:r>
          </a:p>
        </p:txBody>
      </p:sp>
    </p:spTree>
    <p:extLst>
      <p:ext uri="{BB962C8B-B14F-4D97-AF65-F5344CB8AC3E}">
        <p14:creationId xmlns:p14="http://schemas.microsoft.com/office/powerpoint/2010/main" val="2085019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620688"/>
            <a:ext cx="7344816" cy="1754326"/>
          </a:xfrm>
          <a:prstGeom prst="rect">
            <a:avLst/>
          </a:prstGeom>
        </p:spPr>
        <p:txBody>
          <a:bodyPr wrap="square">
            <a:spAutoFit/>
          </a:bodyPr>
          <a:lstStyle/>
          <a:p>
            <a:r>
              <a:rPr lang="fa-IR" dirty="0">
                <a:cs typeface="2  Titr" panose="00000700000000000000" pitchFamily="2" charset="-78"/>
              </a:rPr>
              <a:t>نظریه های کردار شناسی </a:t>
            </a:r>
            <a:endParaRPr lang="fa-IR" dirty="0" smtClean="0">
              <a:cs typeface="2  Titr" panose="00000700000000000000" pitchFamily="2" charset="-78"/>
            </a:endParaRPr>
          </a:p>
          <a:p>
            <a:endParaRPr lang="fa-IR" dirty="0">
              <a:cs typeface="2  Titr" panose="00000700000000000000" pitchFamily="2" charset="-78"/>
            </a:endParaRPr>
          </a:p>
          <a:p>
            <a:r>
              <a:rPr lang="fa-IR" dirty="0">
                <a:cs typeface="0 Zar Bold" panose="00000700000000000000" pitchFamily="2" charset="-78"/>
              </a:rPr>
              <a:t>کردارشناسی بر آن تاکید دارد که رفتار حاصل تکامل است و عوامل زیست شناختی تعیین کننده آن هستند. هر یک از انواع یاد می گیرند که برای بقایشان کدام انطباق ها ضروری است واز طریق فرایند انتخاب طبیعی بهترین ها زنده می مانند تا صفات خود را به نسل بعدی منتقل کنند. نقش پذیری پیوند یابی و نظریه پیوستگی مواردی از این تاکید هستند. </a:t>
            </a:r>
          </a:p>
        </p:txBody>
      </p:sp>
    </p:spTree>
    <p:extLst>
      <p:ext uri="{BB962C8B-B14F-4D97-AF65-F5344CB8AC3E}">
        <p14:creationId xmlns:p14="http://schemas.microsoft.com/office/powerpoint/2010/main" val="1666153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64704"/>
            <a:ext cx="7416824" cy="2585323"/>
          </a:xfrm>
          <a:prstGeom prst="rect">
            <a:avLst/>
          </a:prstGeom>
        </p:spPr>
        <p:txBody>
          <a:bodyPr wrap="square">
            <a:spAutoFit/>
          </a:bodyPr>
          <a:lstStyle/>
          <a:p>
            <a:r>
              <a:rPr lang="fa-IR" dirty="0">
                <a:cs typeface="2  Titr" panose="00000700000000000000" pitchFamily="2" charset="-78"/>
              </a:rPr>
              <a:t>لورنز : نقش </a:t>
            </a:r>
            <a:r>
              <a:rPr lang="fa-IR" dirty="0" smtClean="0">
                <a:cs typeface="2  Titr" panose="00000700000000000000" pitchFamily="2" charset="-78"/>
              </a:rPr>
              <a:t>پذیری</a:t>
            </a:r>
          </a:p>
          <a:p>
            <a:endParaRPr lang="fa-IR" dirty="0">
              <a:cs typeface="2  Titr" panose="00000700000000000000" pitchFamily="2" charset="-78"/>
            </a:endParaRPr>
          </a:p>
          <a:p>
            <a:r>
              <a:rPr lang="fa-IR" dirty="0">
                <a:cs typeface="0 Zar Bold" panose="00000700000000000000" pitchFamily="2" charset="-78"/>
              </a:rPr>
              <a:t>کنراد لورنز به عنوان یک کردار شناس نقش پذیری را اینگونه تعریف کرده </a:t>
            </a:r>
            <a:r>
              <a:rPr lang="fa-IR" dirty="0" smtClean="0">
                <a:cs typeface="0 Zar Bold" panose="00000700000000000000" pitchFamily="2" charset="-78"/>
              </a:rPr>
              <a:t>است</a:t>
            </a:r>
          </a:p>
          <a:p>
            <a:endParaRPr lang="fa-IR" dirty="0">
              <a:cs typeface="0 Zar Bold" panose="00000700000000000000" pitchFamily="2" charset="-78"/>
            </a:endParaRPr>
          </a:p>
          <a:p>
            <a:r>
              <a:rPr lang="fa-IR" dirty="0">
                <a:cs typeface="0 Zar Bold" panose="00000700000000000000" pitchFamily="2" charset="-78"/>
              </a:rPr>
              <a:t>دلبستگی سریعا رشد یابنده به نخستین شیئ مشاهده شده </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لورنز دریافت که بلافاصله بعد از بیرون آمدن جوجه غازها از تخم ، دوره بحرانی وجود دارد که نقش پذیری در آن صورت می </a:t>
            </a:r>
            <a:r>
              <a:rPr lang="fa-IR" dirty="0" smtClean="0">
                <a:cs typeface="0 Zar Bold" panose="00000700000000000000" pitchFamily="2" charset="-78"/>
              </a:rPr>
              <a:t>پذیرد.ان ها نخستین شیئ متحرکی را که می بینند با این تصور که مادر آن ها است دنبال می کنند.</a:t>
            </a:r>
            <a:endParaRPr lang="fa-IR" dirty="0">
              <a:cs typeface="0 Zar Bold" panose="00000700000000000000" pitchFamily="2" charset="-78"/>
            </a:endParaRPr>
          </a:p>
        </p:txBody>
      </p:sp>
    </p:spTree>
    <p:extLst>
      <p:ext uri="{BB962C8B-B14F-4D97-AF65-F5344CB8AC3E}">
        <p14:creationId xmlns:p14="http://schemas.microsoft.com/office/powerpoint/2010/main" val="2841735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764704"/>
            <a:ext cx="7128792" cy="3416320"/>
          </a:xfrm>
          <a:prstGeom prst="rect">
            <a:avLst/>
          </a:prstGeom>
        </p:spPr>
        <p:txBody>
          <a:bodyPr wrap="square">
            <a:spAutoFit/>
          </a:bodyPr>
          <a:lstStyle/>
          <a:p>
            <a:r>
              <a:rPr lang="fa-IR" dirty="0">
                <a:cs typeface="2  Titr" panose="00000700000000000000" pitchFamily="2" charset="-78"/>
              </a:rPr>
              <a:t>نظریه های بشر </a:t>
            </a:r>
            <a:r>
              <a:rPr lang="fa-IR" dirty="0" smtClean="0">
                <a:cs typeface="2  Titr" panose="00000700000000000000" pitchFamily="2" charset="-78"/>
              </a:rPr>
              <a:t>دوستانه</a:t>
            </a:r>
          </a:p>
          <a:p>
            <a:endParaRPr lang="fa-IR" dirty="0">
              <a:cs typeface="2  Titr" panose="00000700000000000000" pitchFamily="2" charset="-78"/>
            </a:endParaRPr>
          </a:p>
          <a:p>
            <a:r>
              <a:rPr lang="fa-IR" sz="2000" dirty="0">
                <a:cs typeface="0 Zar Bold" panose="00000700000000000000" pitchFamily="2" charset="-78"/>
              </a:rPr>
              <a:t>نظریه بشر دوستانه سومین نیروی عمده در روان شناسی مدرن به شمار آمده است. این نظریه هم جبر گرایی غریزه ای فروید و هم جبر گرایی محیطی نظریه یادگیری را رد می کند.</a:t>
            </a:r>
          </a:p>
          <a:p>
            <a:r>
              <a:rPr lang="fa-IR" sz="2000" dirty="0">
                <a:cs typeface="0 Zar Bold" panose="00000700000000000000" pitchFamily="2" charset="-78"/>
              </a:rPr>
              <a:t>بشر دوستی نگاه بسیار مثبتی به سرشت انسان داردو می گوید انسان ها آزادند که از توانایی های برتر خود برای گزینش هوشمندانه استفاده کنند.و به طور کامل توان </a:t>
            </a:r>
            <a:r>
              <a:rPr lang="fa-IR" sz="2000" dirty="0" smtClean="0">
                <a:cs typeface="0 Zar Bold" panose="00000700000000000000" pitchFamily="2" charset="-78"/>
              </a:rPr>
              <a:t>بالقوه </a:t>
            </a:r>
            <a:r>
              <a:rPr lang="fa-IR" sz="2000" dirty="0">
                <a:cs typeface="0 Zar Bold" panose="00000700000000000000" pitchFamily="2" charset="-78"/>
              </a:rPr>
              <a:t>خود را به مثابه افراد خودشکوفا متحقق سازند</a:t>
            </a:r>
            <a:r>
              <a:rPr lang="fa-IR" sz="2000" dirty="0" smtClean="0">
                <a:cs typeface="0 Zar Bold" panose="00000700000000000000" pitchFamily="2" charset="-78"/>
              </a:rPr>
              <a:t>.</a:t>
            </a:r>
          </a:p>
          <a:p>
            <a:endParaRPr lang="fa-IR" sz="2000" dirty="0">
              <a:cs typeface="0 Zar Bold" panose="00000700000000000000" pitchFamily="2" charset="-78"/>
            </a:endParaRPr>
          </a:p>
          <a:p>
            <a:r>
              <a:rPr lang="fa-IR" sz="2000" dirty="0">
                <a:cs typeface="0 Zar Bold" panose="00000700000000000000" pitchFamily="2" charset="-78"/>
              </a:rPr>
              <a:t>معروفترین پیشگامان روان شناسی بشر دوستانه عبارتند از : شارلوت بولر ، آبراهام مازلوو کارل راجرز. </a:t>
            </a:r>
          </a:p>
        </p:txBody>
      </p:sp>
    </p:spTree>
    <p:extLst>
      <p:ext uri="{BB962C8B-B14F-4D97-AF65-F5344CB8AC3E}">
        <p14:creationId xmlns:p14="http://schemas.microsoft.com/office/powerpoint/2010/main" val="3694534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692697"/>
            <a:ext cx="7128792" cy="2031325"/>
          </a:xfrm>
          <a:prstGeom prst="rect">
            <a:avLst/>
          </a:prstGeom>
        </p:spPr>
        <p:txBody>
          <a:bodyPr wrap="square">
            <a:spAutoFit/>
          </a:bodyPr>
          <a:lstStyle/>
          <a:p>
            <a:r>
              <a:rPr lang="fa-IR" dirty="0">
                <a:cs typeface="2  Titr" panose="00000700000000000000" pitchFamily="2" charset="-78"/>
              </a:rPr>
              <a:t>هایند: دوره های حساس </a:t>
            </a:r>
            <a:r>
              <a:rPr lang="fa-IR" dirty="0" smtClean="0">
                <a:cs typeface="2  Titr" panose="00000700000000000000" pitchFamily="2" charset="-78"/>
              </a:rPr>
              <a:t>رشد</a:t>
            </a:r>
          </a:p>
          <a:p>
            <a:endParaRPr lang="fa-IR" dirty="0">
              <a:cs typeface="2  Titr" panose="00000700000000000000" pitchFamily="2" charset="-78"/>
            </a:endParaRPr>
          </a:p>
          <a:p>
            <a:r>
              <a:rPr lang="fa-IR" dirty="0">
                <a:cs typeface="0 Zar Bold" panose="00000700000000000000" pitchFamily="2" charset="-78"/>
              </a:rPr>
              <a:t>رابرت هایند ، کردار شناس و استاد روان شناسی دانشگاه کمبریج در انگلستان اصطلاح دوره حساس را برای نامیدن اوقات خاصی از زندگی که در آن موجود زنده بیشتر تحت تاثیر انواع خاصی از تجربه قرار می گیرد ، به دوره بحرانی ترجیح     می دهد. اصطلاح دوره حساس که نخستین بار توسط ماریا مونتسوری به کار برده شد مفهومی گسترده تر و انعطاف پذیرتر از مفهوم محدودتر دوره بحرانی دارد.</a:t>
            </a:r>
          </a:p>
        </p:txBody>
      </p:sp>
    </p:spTree>
    <p:extLst>
      <p:ext uri="{BB962C8B-B14F-4D97-AF65-F5344CB8AC3E}">
        <p14:creationId xmlns:p14="http://schemas.microsoft.com/office/powerpoint/2010/main" val="844062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8856984" cy="6840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738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980728"/>
            <a:ext cx="6696744" cy="1754326"/>
          </a:xfrm>
          <a:prstGeom prst="rect">
            <a:avLst/>
          </a:prstGeom>
        </p:spPr>
        <p:txBody>
          <a:bodyPr wrap="square">
            <a:spAutoFit/>
          </a:bodyPr>
          <a:lstStyle/>
          <a:p>
            <a:r>
              <a:rPr lang="fa-IR" dirty="0" smtClean="0">
                <a:cs typeface="2  Titr" panose="00000700000000000000" pitchFamily="2" charset="-78"/>
              </a:rPr>
              <a:t>بولر</a:t>
            </a:r>
          </a:p>
          <a:p>
            <a:endParaRPr lang="fa-IR" dirty="0">
              <a:cs typeface="2  Titr" panose="00000700000000000000" pitchFamily="2" charset="-78"/>
            </a:endParaRPr>
          </a:p>
          <a:p>
            <a:r>
              <a:rPr lang="fa-IR" dirty="0">
                <a:cs typeface="0 Zar Bold" panose="00000700000000000000" pitchFamily="2" charset="-78"/>
              </a:rPr>
              <a:t>بولر این عقیده روان کاوان را که اعاده هوموستاز (تعادل) روان شناختی از طریق آزاد سازی تنش ها هدف غایی است را رد می کند . بر طبق نظریه بولر هدف واقعی انسان کسب رضایت خاطر از طریق رسیدن به دستاوردهایی  در خود و جهان خارج است.</a:t>
            </a:r>
          </a:p>
        </p:txBody>
      </p:sp>
    </p:spTree>
    <p:extLst>
      <p:ext uri="{BB962C8B-B14F-4D97-AF65-F5344CB8AC3E}">
        <p14:creationId xmlns:p14="http://schemas.microsoft.com/office/powerpoint/2010/main" val="211331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08721"/>
            <a:ext cx="7272808" cy="2585323"/>
          </a:xfrm>
          <a:prstGeom prst="rect">
            <a:avLst/>
          </a:prstGeom>
        </p:spPr>
        <p:txBody>
          <a:bodyPr wrap="square">
            <a:spAutoFit/>
          </a:bodyPr>
          <a:lstStyle/>
          <a:p>
            <a:r>
              <a:rPr lang="fa-IR" dirty="0">
                <a:cs typeface="2  Titr" panose="00000700000000000000" pitchFamily="2" charset="-78"/>
              </a:rPr>
              <a:t>مازلو : نظریه سلسله مراتب </a:t>
            </a:r>
            <a:r>
              <a:rPr lang="fa-IR" dirty="0" smtClean="0">
                <a:cs typeface="2  Titr" panose="00000700000000000000" pitchFamily="2" charset="-78"/>
              </a:rPr>
              <a:t>نیازها</a:t>
            </a:r>
          </a:p>
          <a:p>
            <a:endParaRPr lang="fa-IR" dirty="0">
              <a:cs typeface="2  Titr" panose="00000700000000000000" pitchFamily="2" charset="-78"/>
            </a:endParaRPr>
          </a:p>
          <a:p>
            <a:r>
              <a:rPr lang="fa-IR" dirty="0">
                <a:cs typeface="0 Zar Bold" panose="00000700000000000000" pitchFamily="2" charset="-78"/>
              </a:rPr>
              <a:t>مازلو عقیده داشت که رفتار انسان را می توان بر اساس انگیزش او برای ارضای نیازها تبیین کرد.او نیازهای بشر را در پنج گروه طبقه بندی کرد:</a:t>
            </a:r>
          </a:p>
          <a:p>
            <a:r>
              <a:rPr lang="fa-IR" dirty="0">
                <a:cs typeface="0 Zar Bold" panose="00000700000000000000" pitchFamily="2" charset="-78"/>
              </a:rPr>
              <a:t>1- نیازهای فیزیولوژیک</a:t>
            </a:r>
          </a:p>
          <a:p>
            <a:r>
              <a:rPr lang="fa-IR" dirty="0">
                <a:cs typeface="0 Zar Bold" panose="00000700000000000000" pitchFamily="2" charset="-78"/>
              </a:rPr>
              <a:t>2- نیاز به امنیت</a:t>
            </a:r>
          </a:p>
          <a:p>
            <a:r>
              <a:rPr lang="fa-IR" dirty="0">
                <a:cs typeface="0 Zar Bold" panose="00000700000000000000" pitchFamily="2" charset="-78"/>
              </a:rPr>
              <a:t>3- نیاز به عشق وتعلق پذیری</a:t>
            </a:r>
          </a:p>
          <a:p>
            <a:r>
              <a:rPr lang="fa-IR" dirty="0">
                <a:cs typeface="0 Zar Bold" panose="00000700000000000000" pitchFamily="2" charset="-78"/>
              </a:rPr>
              <a:t>4- نیاز به احترام</a:t>
            </a:r>
          </a:p>
          <a:p>
            <a:r>
              <a:rPr lang="fa-IR" dirty="0">
                <a:cs typeface="0 Zar Bold" panose="00000700000000000000" pitchFamily="2" charset="-78"/>
              </a:rPr>
              <a:t>5- نیاز به خود شکوفا سازی</a:t>
            </a:r>
          </a:p>
        </p:txBody>
      </p:sp>
    </p:spTree>
    <p:extLst>
      <p:ext uri="{BB962C8B-B14F-4D97-AF65-F5344CB8AC3E}">
        <p14:creationId xmlns:p14="http://schemas.microsoft.com/office/powerpoint/2010/main" val="237817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196752"/>
            <a:ext cx="7416824" cy="1754326"/>
          </a:xfrm>
          <a:prstGeom prst="rect">
            <a:avLst/>
          </a:prstGeom>
        </p:spPr>
        <p:txBody>
          <a:bodyPr wrap="square">
            <a:spAutoFit/>
          </a:bodyPr>
          <a:lstStyle/>
          <a:p>
            <a:r>
              <a:rPr lang="fa-IR" dirty="0">
                <a:cs typeface="2  Titr" panose="00000700000000000000" pitchFamily="2" charset="-78"/>
              </a:rPr>
              <a:t>راجرز : نظریه رشد </a:t>
            </a:r>
            <a:r>
              <a:rPr lang="fa-IR" dirty="0" smtClean="0">
                <a:cs typeface="2  Titr" panose="00000700000000000000" pitchFamily="2" charset="-78"/>
              </a:rPr>
              <a:t>فردی</a:t>
            </a:r>
          </a:p>
          <a:p>
            <a:endParaRPr lang="fa-IR" dirty="0">
              <a:cs typeface="2  Titr" panose="00000700000000000000" pitchFamily="2" charset="-78"/>
            </a:endParaRPr>
          </a:p>
          <a:p>
            <a:r>
              <a:rPr lang="fa-IR" dirty="0">
                <a:cs typeface="0 Zar Bold" panose="00000700000000000000" pitchFamily="2" charset="-78"/>
              </a:rPr>
              <a:t>نظریه او بر این اصل بشر دوستانه بود که اگر به افراد آزادی و حمایت عاطفی داده شود توانایی آن را دارند که به انسان هایی با کارکرد کامل تبدیل شوند.اوروش </a:t>
            </a:r>
            <a:r>
              <a:rPr lang="fa-IR" dirty="0" smtClean="0">
                <a:cs typeface="0 Zar Bold" panose="00000700000000000000" pitchFamily="2" charset="-78"/>
              </a:rPr>
              <a:t>درمانی خود </a:t>
            </a:r>
            <a:r>
              <a:rPr lang="fa-IR" dirty="0">
                <a:cs typeface="0 Zar Bold" panose="00000700000000000000" pitchFamily="2" charset="-78"/>
              </a:rPr>
              <a:t>را ، درمان متمرکز بر درمان جو  نامید.در این روش گفتگو بر افکار و </a:t>
            </a:r>
            <a:r>
              <a:rPr lang="fa-IR" dirty="0" smtClean="0">
                <a:cs typeface="0 Zar Bold" panose="00000700000000000000" pitchFamily="2" charset="-78"/>
              </a:rPr>
              <a:t>احساسات </a:t>
            </a:r>
            <a:r>
              <a:rPr lang="fa-IR" dirty="0">
                <a:cs typeface="0 Zar Bold" panose="00000700000000000000" pitchFamily="2" charset="-78"/>
              </a:rPr>
              <a:t>مراجع متمرکز و وظیفه درمانگر خلق فضای پذیرنده است.</a:t>
            </a:r>
          </a:p>
        </p:txBody>
      </p:sp>
    </p:spTree>
    <p:extLst>
      <p:ext uri="{BB962C8B-B14F-4D97-AF65-F5344CB8AC3E}">
        <p14:creationId xmlns:p14="http://schemas.microsoft.com/office/powerpoint/2010/main" val="413354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08720"/>
            <a:ext cx="7056784" cy="3139321"/>
          </a:xfrm>
          <a:prstGeom prst="rect">
            <a:avLst/>
          </a:prstGeom>
        </p:spPr>
        <p:txBody>
          <a:bodyPr wrap="square">
            <a:spAutoFit/>
          </a:bodyPr>
          <a:lstStyle/>
          <a:p>
            <a:r>
              <a:rPr lang="fa-IR" dirty="0"/>
              <a:t> </a:t>
            </a:r>
            <a:r>
              <a:rPr lang="fa-IR" dirty="0">
                <a:cs typeface="2  Titr" panose="00000700000000000000" pitchFamily="2" charset="-78"/>
              </a:rPr>
              <a:t>مفهوم خویشتن در نظریه </a:t>
            </a:r>
            <a:r>
              <a:rPr lang="fa-IR" dirty="0" smtClean="0">
                <a:cs typeface="2  Titr" panose="00000700000000000000" pitchFamily="2" charset="-78"/>
              </a:rPr>
              <a:t>راجرز</a:t>
            </a:r>
          </a:p>
          <a:p>
            <a:endParaRPr lang="fa-IR" dirty="0">
              <a:cs typeface="2  Titr" panose="00000700000000000000" pitchFamily="2" charset="-78"/>
            </a:endParaRPr>
          </a:p>
          <a:p>
            <a:r>
              <a:rPr lang="fa-IR" dirty="0">
                <a:cs typeface="0 Zar Bold" panose="00000700000000000000" pitchFamily="2" charset="-78"/>
              </a:rPr>
              <a:t>راجرز عقیده دارد که هر یک از ما دو خویشتن داریم : خویشتنی که تصور می کنیم آن هستیم( یا «من »که برداشتمان از خود واقعی ماست) و خود آرمانی (یعنی خویشتنی که دوست داریم باشیم.او در این رابطه دو مفهوم توجه مثبت مشروط و توجه مثبت نامشروط را مطرح کرد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توجه مثبت مشروط یعنی نثار کردن عشق،تحسین و پذیرش تنها در صورتیکه فرد با معیارهای والدین یا اجتماع همنوایی کند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توجه مثبت نا مشروط یعنی پذیرش و درک فرد، به رغم رفتار اجتماعی ناپذیرفتنی او</a:t>
            </a:r>
          </a:p>
        </p:txBody>
      </p:sp>
    </p:spTree>
    <p:extLst>
      <p:ext uri="{BB962C8B-B14F-4D97-AF65-F5344CB8AC3E}">
        <p14:creationId xmlns:p14="http://schemas.microsoft.com/office/powerpoint/2010/main" val="473973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980728"/>
            <a:ext cx="7056784" cy="1200329"/>
          </a:xfrm>
          <a:prstGeom prst="rect">
            <a:avLst/>
          </a:prstGeom>
        </p:spPr>
        <p:txBody>
          <a:bodyPr wrap="square">
            <a:spAutoFit/>
          </a:bodyPr>
          <a:lstStyle/>
          <a:p>
            <a:r>
              <a:rPr lang="fa-IR" dirty="0">
                <a:cs typeface="2  Titr" panose="00000700000000000000" pitchFamily="2" charset="-78"/>
              </a:rPr>
              <a:t>فرد سالم از نظر راجرز کیست</a:t>
            </a:r>
            <a:r>
              <a:rPr lang="fa-IR" dirty="0" smtClean="0">
                <a:cs typeface="2  Titr" panose="00000700000000000000" pitchFamily="2" charset="-78"/>
              </a:rPr>
              <a:t>؟</a:t>
            </a:r>
          </a:p>
          <a:p>
            <a:endParaRPr lang="fa-IR" dirty="0">
              <a:cs typeface="2  Titr" panose="00000700000000000000" pitchFamily="2" charset="-78"/>
            </a:endParaRPr>
          </a:p>
          <a:p>
            <a:r>
              <a:rPr lang="fa-IR" dirty="0">
                <a:cs typeface="0 Zar Bold" panose="00000700000000000000" pitchFamily="2" charset="-78"/>
              </a:rPr>
              <a:t>- فردی که به ظرفیت کارکردی کامل خود دست یافته است.</a:t>
            </a:r>
          </a:p>
          <a:p>
            <a:r>
              <a:rPr lang="fa-IR" dirty="0">
                <a:cs typeface="0 Zar Bold" panose="00000700000000000000" pitchFamily="2" charset="-78"/>
              </a:rPr>
              <a:t>- کسی که توانسته  بین خویشتن واقعی و خویشتن آرمانی خود همسانی ایجاد کند.</a:t>
            </a:r>
          </a:p>
        </p:txBody>
      </p:sp>
    </p:spTree>
    <p:extLst>
      <p:ext uri="{BB962C8B-B14F-4D97-AF65-F5344CB8AC3E}">
        <p14:creationId xmlns:p14="http://schemas.microsoft.com/office/powerpoint/2010/main" val="389292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836712"/>
            <a:ext cx="7200800" cy="3416320"/>
          </a:xfrm>
          <a:prstGeom prst="rect">
            <a:avLst/>
          </a:prstGeom>
        </p:spPr>
        <p:txBody>
          <a:bodyPr wrap="square">
            <a:spAutoFit/>
          </a:bodyPr>
          <a:lstStyle/>
          <a:p>
            <a:r>
              <a:rPr lang="fa-IR" dirty="0">
                <a:cs typeface="2  Titr" panose="00000700000000000000" pitchFamily="2" charset="-78"/>
              </a:rPr>
              <a:t>نظریه های </a:t>
            </a:r>
            <a:r>
              <a:rPr lang="fa-IR" dirty="0" smtClean="0">
                <a:cs typeface="2  Titr" panose="00000700000000000000" pitchFamily="2" charset="-78"/>
              </a:rPr>
              <a:t>شناختی</a:t>
            </a:r>
          </a:p>
          <a:p>
            <a:endParaRPr lang="fa-IR" dirty="0">
              <a:cs typeface="2  Titr" panose="00000700000000000000" pitchFamily="2" charset="-78"/>
            </a:endParaRPr>
          </a:p>
          <a:p>
            <a:r>
              <a:rPr lang="fa-IR" dirty="0">
                <a:cs typeface="0 Zar Bold" panose="00000700000000000000" pitchFamily="2" charset="-78"/>
              </a:rPr>
              <a:t>شناخت عمل یا فرایند دانستن است. برای فهمیدن شناخت سه رویکرد مختلف وجود دارد.</a:t>
            </a:r>
          </a:p>
          <a:p>
            <a:r>
              <a:rPr lang="fa-IR" dirty="0">
                <a:cs typeface="0 Zar Bold" panose="00000700000000000000" pitchFamily="2" charset="-78"/>
              </a:rPr>
              <a:t>برای فهمیدن شناخت سه رویکرد مختلف وجود داردکه عبارتند از </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1- رویکرد روان سنجی که تعیرات کمی هوش را در فرایند رشد افراد اندازه گیری </a:t>
            </a:r>
            <a:r>
              <a:rPr lang="fa-IR" dirty="0" smtClean="0">
                <a:cs typeface="0 Zar Bold" panose="00000700000000000000" pitchFamily="2" charset="-78"/>
              </a:rPr>
              <a:t>   می </a:t>
            </a:r>
            <a:r>
              <a:rPr lang="fa-IR" dirty="0">
                <a:cs typeface="0 Zar Bold" panose="00000700000000000000" pitchFamily="2" charset="-78"/>
              </a:rPr>
              <a:t>کند.</a:t>
            </a:r>
          </a:p>
          <a:p>
            <a:r>
              <a:rPr lang="fa-IR" dirty="0">
                <a:cs typeface="0 Zar Bold" panose="00000700000000000000" pitchFamily="2" charset="-78"/>
              </a:rPr>
              <a:t>2- رویکرد پیاژه ای که بر تغییرات کیفی نحوه تفکر افراد در فرایند رشد تاکید دارد</a:t>
            </a:r>
            <a:r>
              <a:rPr lang="fa-IR" dirty="0" smtClean="0">
                <a:cs typeface="0 Zar Bold" panose="00000700000000000000" pitchFamily="2" charset="-78"/>
              </a:rPr>
              <a:t>.</a:t>
            </a:r>
          </a:p>
          <a:p>
            <a:endParaRPr lang="fa-IR" dirty="0">
              <a:cs typeface="0 Zar Bold" panose="00000700000000000000" pitchFamily="2" charset="-78"/>
            </a:endParaRPr>
          </a:p>
          <a:p>
            <a:r>
              <a:rPr lang="fa-IR" dirty="0">
                <a:cs typeface="0 Zar Bold" panose="00000700000000000000" pitchFamily="2" charset="-78"/>
              </a:rPr>
              <a:t>3- نگرش پردازش </a:t>
            </a:r>
            <a:r>
              <a:rPr lang="fa-IR" dirty="0" smtClean="0">
                <a:cs typeface="0 Zar Bold" panose="00000700000000000000" pitchFamily="2" charset="-78"/>
              </a:rPr>
              <a:t>اطلاعات که </a:t>
            </a:r>
            <a:r>
              <a:rPr lang="fa-IR" dirty="0">
                <a:cs typeface="0 Zar Bold" panose="00000700000000000000" pitchFamily="2" charset="-78"/>
              </a:rPr>
              <a:t>اقدامات،فعالیت ها و عملیاتی را که در حین دریافت ، ادراک، یادآوری و تفکر در باره اطلاعات و کاربرد آن رخ می دهد بررسی می کند.</a:t>
            </a:r>
          </a:p>
        </p:txBody>
      </p:sp>
    </p:spTree>
    <p:extLst>
      <p:ext uri="{BB962C8B-B14F-4D97-AF65-F5344CB8AC3E}">
        <p14:creationId xmlns:p14="http://schemas.microsoft.com/office/powerpoint/2010/main" val="2750995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764704"/>
            <a:ext cx="6984776" cy="2031325"/>
          </a:xfrm>
          <a:prstGeom prst="rect">
            <a:avLst/>
          </a:prstGeom>
        </p:spPr>
        <p:txBody>
          <a:bodyPr wrap="square">
            <a:spAutoFit/>
          </a:bodyPr>
          <a:lstStyle/>
          <a:p>
            <a:r>
              <a:rPr lang="fa-IR" dirty="0">
                <a:cs typeface="2  Titr" panose="00000700000000000000" pitchFamily="2" charset="-78"/>
              </a:rPr>
              <a:t>پیاژه : رشد </a:t>
            </a:r>
            <a:r>
              <a:rPr lang="fa-IR" dirty="0" smtClean="0">
                <a:cs typeface="2  Titr" panose="00000700000000000000" pitchFamily="2" charset="-78"/>
              </a:rPr>
              <a:t>شناختی</a:t>
            </a:r>
          </a:p>
          <a:p>
            <a:endParaRPr lang="fa-IR" dirty="0">
              <a:cs typeface="2  Titr" panose="00000700000000000000" pitchFamily="2" charset="-78"/>
            </a:endParaRPr>
          </a:p>
          <a:p>
            <a:r>
              <a:rPr lang="fa-IR" dirty="0" smtClean="0">
                <a:cs typeface="0 Zar Bold" panose="00000700000000000000" pitchFamily="2" charset="-78"/>
              </a:rPr>
              <a:t>پیاژه یکی </a:t>
            </a:r>
            <a:r>
              <a:rPr lang="fa-IR" dirty="0">
                <a:cs typeface="0 Zar Bold" panose="00000700000000000000" pitchFamily="2" charset="-78"/>
              </a:rPr>
              <a:t>از روان شناسان </a:t>
            </a:r>
            <a:r>
              <a:rPr lang="fa-IR" dirty="0" smtClean="0">
                <a:cs typeface="0 Zar Bold" panose="00000700000000000000" pitchFamily="2" charset="-78"/>
              </a:rPr>
              <a:t>رشد است </a:t>
            </a:r>
            <a:r>
              <a:rPr lang="fa-IR" dirty="0">
                <a:cs typeface="0 Zar Bold" panose="00000700000000000000" pitchFamily="2" charset="-78"/>
              </a:rPr>
              <a:t>که به رشد ظرفیتهای شناختی در انسان علاقمند شد. پیاژه به کاوش در نحوه رشد و تکامل توانش های فکری کودکان پرداخت. او بیشتر به این مسئله علاقمند بود که بفهمد کودکان چگونه نتیجه گیری می کنند ، نه اینکه ببیند آیا پاسخ صحیحی داده اند یا نه. پیاژه به ما آموخت که رشد شناختی از ترکیب رسش مغز و دستگاه عصبی و انطباق ما با محیط ایجاد می شود.</a:t>
            </a:r>
          </a:p>
        </p:txBody>
      </p:sp>
    </p:spTree>
    <p:extLst>
      <p:ext uri="{BB962C8B-B14F-4D97-AF65-F5344CB8AC3E}">
        <p14:creationId xmlns:p14="http://schemas.microsoft.com/office/powerpoint/2010/main" val="497457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1473</Words>
  <Application>Microsoft Office PowerPoint</Application>
  <PresentationFormat>On-screen Show (4:3)</PresentationFormat>
  <Paragraphs>103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MalekHasani</dc:creator>
  <cp:lastModifiedBy>MalekHasani</cp:lastModifiedBy>
  <cp:revision>15</cp:revision>
  <dcterms:created xsi:type="dcterms:W3CDTF">2020-04-19T12:56:42Z</dcterms:created>
  <dcterms:modified xsi:type="dcterms:W3CDTF">2020-05-10T17:49:45Z</dcterms:modified>
</cp:coreProperties>
</file>