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notesMasterIdLst>
    <p:notesMasterId r:id="rId16"/>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92" r:id="rId15"/>
  </p:sldIdLst>
  <p:sldSz cx="9144000" cy="6858000" type="screen4x3"/>
  <p:notesSz cx="6858000" cy="9144000"/>
  <p:defaultTextStyle>
    <a:defPPr>
      <a:defRPr lang="fa-IR"/>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4380"/>
    <p:restoredTop sz="94660"/>
  </p:normalViewPr>
  <p:slideViewPr>
    <p:cSldViewPr>
      <p:cViewPr varScale="1">
        <p:scale>
          <a:sx n="103" d="100"/>
          <a:sy n="103" d="100"/>
        </p:scale>
        <p:origin x="-204" y="-10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3886200" y="0"/>
            <a:ext cx="2971800" cy="457200"/>
          </a:xfrm>
          <a:prstGeom prst="rect">
            <a:avLst/>
          </a:prstGeom>
        </p:spPr>
        <p:txBody>
          <a:bodyPr vert="horz" lIns="91440" tIns="45720" rIns="91440" bIns="45720" rtlCol="1"/>
          <a:lstStyle>
            <a:lvl1pPr algn="r">
              <a:defRPr sz="1200"/>
            </a:lvl1pPr>
          </a:lstStyle>
          <a:p>
            <a:endParaRPr lang="fa-IR"/>
          </a:p>
        </p:txBody>
      </p:sp>
      <p:sp>
        <p:nvSpPr>
          <p:cNvPr id="3" name="Date Placeholder 2"/>
          <p:cNvSpPr>
            <a:spLocks noGrp="1"/>
          </p:cNvSpPr>
          <p:nvPr>
            <p:ph type="dt" idx="1"/>
          </p:nvPr>
        </p:nvSpPr>
        <p:spPr>
          <a:xfrm>
            <a:off x="1588" y="0"/>
            <a:ext cx="2971800" cy="457200"/>
          </a:xfrm>
          <a:prstGeom prst="rect">
            <a:avLst/>
          </a:prstGeom>
        </p:spPr>
        <p:txBody>
          <a:bodyPr vert="horz" lIns="91440" tIns="45720" rIns="91440" bIns="45720" rtlCol="1"/>
          <a:lstStyle>
            <a:lvl1pPr algn="l">
              <a:defRPr sz="1200"/>
            </a:lvl1pPr>
          </a:lstStyle>
          <a:p>
            <a:fld id="{915ACAB4-013E-4581-86D7-415BBF91CBA6}" type="datetimeFigureOut">
              <a:rPr lang="fa-IR" smtClean="0"/>
              <a:t>1441/09/18</a:t>
            </a:fld>
            <a:endParaRPr lang="fa-IR"/>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1" anchor="ctr"/>
          <a:lstStyle/>
          <a:p>
            <a:endParaRPr lang="fa-IR"/>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1"/>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6" name="Footer Placeholder 5"/>
          <p:cNvSpPr>
            <a:spLocks noGrp="1"/>
          </p:cNvSpPr>
          <p:nvPr>
            <p:ph type="ftr" sz="quarter" idx="4"/>
          </p:nvPr>
        </p:nvSpPr>
        <p:spPr>
          <a:xfrm>
            <a:off x="3886200" y="8685213"/>
            <a:ext cx="2971800" cy="457200"/>
          </a:xfrm>
          <a:prstGeom prst="rect">
            <a:avLst/>
          </a:prstGeom>
        </p:spPr>
        <p:txBody>
          <a:bodyPr vert="horz" lIns="91440" tIns="45720" rIns="91440" bIns="45720" rtlCol="1" anchor="b"/>
          <a:lstStyle>
            <a:lvl1pPr algn="r">
              <a:defRPr sz="1200"/>
            </a:lvl1pPr>
          </a:lstStyle>
          <a:p>
            <a:endParaRPr lang="fa-IR"/>
          </a:p>
        </p:txBody>
      </p:sp>
      <p:sp>
        <p:nvSpPr>
          <p:cNvPr id="7" name="Slide Number Placeholder 6"/>
          <p:cNvSpPr>
            <a:spLocks noGrp="1"/>
          </p:cNvSpPr>
          <p:nvPr>
            <p:ph type="sldNum" sz="quarter" idx="5"/>
          </p:nvPr>
        </p:nvSpPr>
        <p:spPr>
          <a:xfrm>
            <a:off x="1588" y="8685213"/>
            <a:ext cx="2971800" cy="457200"/>
          </a:xfrm>
          <a:prstGeom prst="rect">
            <a:avLst/>
          </a:prstGeom>
        </p:spPr>
        <p:txBody>
          <a:bodyPr vert="horz" lIns="91440" tIns="45720" rIns="91440" bIns="45720" rtlCol="1" anchor="b"/>
          <a:lstStyle>
            <a:lvl1pPr algn="l">
              <a:defRPr sz="1200"/>
            </a:lvl1pPr>
          </a:lstStyle>
          <a:p>
            <a:fld id="{FBFBA6DD-EDBD-4E2F-8F10-6B1427E2DAC1}" type="slidenum">
              <a:rPr lang="fa-IR" smtClean="0"/>
              <a:t>‹#›</a:t>
            </a:fld>
            <a:endParaRPr lang="fa-IR"/>
          </a:p>
        </p:txBody>
      </p:sp>
    </p:spTree>
    <p:extLst>
      <p:ext uri="{BB962C8B-B14F-4D97-AF65-F5344CB8AC3E}">
        <p14:creationId xmlns:p14="http://schemas.microsoft.com/office/powerpoint/2010/main" val="2148882235"/>
      </p:ext>
    </p:extLst>
  </p:cSld>
  <p:clrMap bg1="lt1" tx1="dk1" bg2="lt2" tx2="dk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a-IR" dirty="0"/>
          </a:p>
        </p:txBody>
      </p:sp>
      <p:sp>
        <p:nvSpPr>
          <p:cNvPr id="4" name="Slide Number Placeholder 3"/>
          <p:cNvSpPr>
            <a:spLocks noGrp="1"/>
          </p:cNvSpPr>
          <p:nvPr>
            <p:ph type="sldNum" sz="quarter" idx="10"/>
          </p:nvPr>
        </p:nvSpPr>
        <p:spPr/>
        <p:txBody>
          <a:bodyPr/>
          <a:lstStyle/>
          <a:p>
            <a:fld id="{FBFBA6DD-EDBD-4E2F-8F10-6B1427E2DAC1}" type="slidenum">
              <a:rPr lang="fa-IR" smtClean="0"/>
              <a:t>14</a:t>
            </a:fld>
            <a:endParaRPr lang="fa-IR"/>
          </a:p>
        </p:txBody>
      </p:sp>
    </p:spTree>
    <p:extLst>
      <p:ext uri="{BB962C8B-B14F-4D97-AF65-F5344CB8AC3E}">
        <p14:creationId xmlns:p14="http://schemas.microsoft.com/office/powerpoint/2010/main" val="85538009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fa-I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fa-IR"/>
          </a:p>
        </p:txBody>
      </p:sp>
      <p:sp>
        <p:nvSpPr>
          <p:cNvPr id="4" name="Date Placeholder 3"/>
          <p:cNvSpPr>
            <a:spLocks noGrp="1"/>
          </p:cNvSpPr>
          <p:nvPr>
            <p:ph type="dt" sz="half" idx="10"/>
          </p:nvPr>
        </p:nvSpPr>
        <p:spPr/>
        <p:txBody>
          <a:bodyPr/>
          <a:lstStyle/>
          <a:p>
            <a:fld id="{CF0295F9-074E-4DAF-8A00-7583FACB33A3}" type="datetimeFigureOut">
              <a:rPr lang="fa-IR" smtClean="0"/>
              <a:t>1441/09/18</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93FEFA30-B69E-47AA-A626-8FDBA25586B6}" type="slidenum">
              <a:rPr lang="fa-IR" smtClean="0"/>
              <a:t>‹#›</a:t>
            </a:fld>
            <a:endParaRPr lang="fa-IR"/>
          </a:p>
        </p:txBody>
      </p:sp>
    </p:spTree>
    <p:extLst>
      <p:ext uri="{BB962C8B-B14F-4D97-AF65-F5344CB8AC3E}">
        <p14:creationId xmlns:p14="http://schemas.microsoft.com/office/powerpoint/2010/main" val="61462915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a-I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Date Placeholder 3"/>
          <p:cNvSpPr>
            <a:spLocks noGrp="1"/>
          </p:cNvSpPr>
          <p:nvPr>
            <p:ph type="dt" sz="half" idx="10"/>
          </p:nvPr>
        </p:nvSpPr>
        <p:spPr/>
        <p:txBody>
          <a:bodyPr/>
          <a:lstStyle/>
          <a:p>
            <a:fld id="{CF0295F9-074E-4DAF-8A00-7583FACB33A3}" type="datetimeFigureOut">
              <a:rPr lang="fa-IR" smtClean="0"/>
              <a:t>1441/09/18</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93FEFA30-B69E-47AA-A626-8FDBA25586B6}" type="slidenum">
              <a:rPr lang="fa-IR" smtClean="0"/>
              <a:t>‹#›</a:t>
            </a:fld>
            <a:endParaRPr lang="fa-IR"/>
          </a:p>
        </p:txBody>
      </p:sp>
    </p:spTree>
    <p:extLst>
      <p:ext uri="{BB962C8B-B14F-4D97-AF65-F5344CB8AC3E}">
        <p14:creationId xmlns:p14="http://schemas.microsoft.com/office/powerpoint/2010/main" val="21332554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fa-I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Date Placeholder 3"/>
          <p:cNvSpPr>
            <a:spLocks noGrp="1"/>
          </p:cNvSpPr>
          <p:nvPr>
            <p:ph type="dt" sz="half" idx="10"/>
          </p:nvPr>
        </p:nvSpPr>
        <p:spPr/>
        <p:txBody>
          <a:bodyPr/>
          <a:lstStyle/>
          <a:p>
            <a:fld id="{CF0295F9-074E-4DAF-8A00-7583FACB33A3}" type="datetimeFigureOut">
              <a:rPr lang="fa-IR" smtClean="0"/>
              <a:t>1441/09/18</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93FEFA30-B69E-47AA-A626-8FDBA25586B6}" type="slidenum">
              <a:rPr lang="fa-IR" smtClean="0"/>
              <a:t>‹#›</a:t>
            </a:fld>
            <a:endParaRPr lang="fa-IR"/>
          </a:p>
        </p:txBody>
      </p:sp>
    </p:spTree>
    <p:extLst>
      <p:ext uri="{BB962C8B-B14F-4D97-AF65-F5344CB8AC3E}">
        <p14:creationId xmlns:p14="http://schemas.microsoft.com/office/powerpoint/2010/main" val="3005129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a-I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Date Placeholder 3"/>
          <p:cNvSpPr>
            <a:spLocks noGrp="1"/>
          </p:cNvSpPr>
          <p:nvPr>
            <p:ph type="dt" sz="half" idx="10"/>
          </p:nvPr>
        </p:nvSpPr>
        <p:spPr/>
        <p:txBody>
          <a:bodyPr/>
          <a:lstStyle/>
          <a:p>
            <a:fld id="{CF0295F9-074E-4DAF-8A00-7583FACB33A3}" type="datetimeFigureOut">
              <a:rPr lang="fa-IR" smtClean="0"/>
              <a:t>1441/09/18</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93FEFA30-B69E-47AA-A626-8FDBA25586B6}" type="slidenum">
              <a:rPr lang="fa-IR" smtClean="0"/>
              <a:t>‹#›</a:t>
            </a:fld>
            <a:endParaRPr lang="fa-IR"/>
          </a:p>
        </p:txBody>
      </p:sp>
    </p:spTree>
    <p:extLst>
      <p:ext uri="{BB962C8B-B14F-4D97-AF65-F5344CB8AC3E}">
        <p14:creationId xmlns:p14="http://schemas.microsoft.com/office/powerpoint/2010/main" val="25997574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r">
              <a:defRPr sz="4000" b="1" cap="all"/>
            </a:lvl1pPr>
          </a:lstStyle>
          <a:p>
            <a:r>
              <a:rPr lang="en-US" smtClean="0"/>
              <a:t>Click to edit Master title style</a:t>
            </a:r>
            <a:endParaRPr lang="fa-I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F0295F9-074E-4DAF-8A00-7583FACB33A3}" type="datetimeFigureOut">
              <a:rPr lang="fa-IR" smtClean="0"/>
              <a:t>1441/09/18</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93FEFA30-B69E-47AA-A626-8FDBA25586B6}" type="slidenum">
              <a:rPr lang="fa-IR" smtClean="0"/>
              <a:t>‹#›</a:t>
            </a:fld>
            <a:endParaRPr lang="fa-IR"/>
          </a:p>
        </p:txBody>
      </p:sp>
    </p:spTree>
    <p:extLst>
      <p:ext uri="{BB962C8B-B14F-4D97-AF65-F5344CB8AC3E}">
        <p14:creationId xmlns:p14="http://schemas.microsoft.com/office/powerpoint/2010/main" val="32505703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a-I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5" name="Date Placeholder 4"/>
          <p:cNvSpPr>
            <a:spLocks noGrp="1"/>
          </p:cNvSpPr>
          <p:nvPr>
            <p:ph type="dt" sz="half" idx="10"/>
          </p:nvPr>
        </p:nvSpPr>
        <p:spPr/>
        <p:txBody>
          <a:bodyPr/>
          <a:lstStyle/>
          <a:p>
            <a:fld id="{CF0295F9-074E-4DAF-8A00-7583FACB33A3}" type="datetimeFigureOut">
              <a:rPr lang="fa-IR" smtClean="0"/>
              <a:t>1441/09/18</a:t>
            </a:fld>
            <a:endParaRPr lang="fa-IR"/>
          </a:p>
        </p:txBody>
      </p:sp>
      <p:sp>
        <p:nvSpPr>
          <p:cNvPr id="6" name="Footer Placeholder 5"/>
          <p:cNvSpPr>
            <a:spLocks noGrp="1"/>
          </p:cNvSpPr>
          <p:nvPr>
            <p:ph type="ftr" sz="quarter" idx="11"/>
          </p:nvPr>
        </p:nvSpPr>
        <p:spPr/>
        <p:txBody>
          <a:bodyPr/>
          <a:lstStyle/>
          <a:p>
            <a:endParaRPr lang="fa-IR"/>
          </a:p>
        </p:txBody>
      </p:sp>
      <p:sp>
        <p:nvSpPr>
          <p:cNvPr id="7" name="Slide Number Placeholder 6"/>
          <p:cNvSpPr>
            <a:spLocks noGrp="1"/>
          </p:cNvSpPr>
          <p:nvPr>
            <p:ph type="sldNum" sz="quarter" idx="12"/>
          </p:nvPr>
        </p:nvSpPr>
        <p:spPr/>
        <p:txBody>
          <a:bodyPr/>
          <a:lstStyle/>
          <a:p>
            <a:fld id="{93FEFA30-B69E-47AA-A626-8FDBA25586B6}" type="slidenum">
              <a:rPr lang="fa-IR" smtClean="0"/>
              <a:t>‹#›</a:t>
            </a:fld>
            <a:endParaRPr lang="fa-IR"/>
          </a:p>
        </p:txBody>
      </p:sp>
    </p:spTree>
    <p:extLst>
      <p:ext uri="{BB962C8B-B14F-4D97-AF65-F5344CB8AC3E}">
        <p14:creationId xmlns:p14="http://schemas.microsoft.com/office/powerpoint/2010/main" val="325638254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fa-I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7" name="Date Placeholder 6"/>
          <p:cNvSpPr>
            <a:spLocks noGrp="1"/>
          </p:cNvSpPr>
          <p:nvPr>
            <p:ph type="dt" sz="half" idx="10"/>
          </p:nvPr>
        </p:nvSpPr>
        <p:spPr/>
        <p:txBody>
          <a:bodyPr/>
          <a:lstStyle/>
          <a:p>
            <a:fld id="{CF0295F9-074E-4DAF-8A00-7583FACB33A3}" type="datetimeFigureOut">
              <a:rPr lang="fa-IR" smtClean="0"/>
              <a:t>1441/09/18</a:t>
            </a:fld>
            <a:endParaRPr lang="fa-IR"/>
          </a:p>
        </p:txBody>
      </p:sp>
      <p:sp>
        <p:nvSpPr>
          <p:cNvPr id="8" name="Footer Placeholder 7"/>
          <p:cNvSpPr>
            <a:spLocks noGrp="1"/>
          </p:cNvSpPr>
          <p:nvPr>
            <p:ph type="ftr" sz="quarter" idx="11"/>
          </p:nvPr>
        </p:nvSpPr>
        <p:spPr/>
        <p:txBody>
          <a:bodyPr/>
          <a:lstStyle/>
          <a:p>
            <a:endParaRPr lang="fa-IR"/>
          </a:p>
        </p:txBody>
      </p:sp>
      <p:sp>
        <p:nvSpPr>
          <p:cNvPr id="9" name="Slide Number Placeholder 8"/>
          <p:cNvSpPr>
            <a:spLocks noGrp="1"/>
          </p:cNvSpPr>
          <p:nvPr>
            <p:ph type="sldNum" sz="quarter" idx="12"/>
          </p:nvPr>
        </p:nvSpPr>
        <p:spPr/>
        <p:txBody>
          <a:bodyPr/>
          <a:lstStyle/>
          <a:p>
            <a:fld id="{93FEFA30-B69E-47AA-A626-8FDBA25586B6}" type="slidenum">
              <a:rPr lang="fa-IR" smtClean="0"/>
              <a:t>‹#›</a:t>
            </a:fld>
            <a:endParaRPr lang="fa-IR"/>
          </a:p>
        </p:txBody>
      </p:sp>
    </p:spTree>
    <p:extLst>
      <p:ext uri="{BB962C8B-B14F-4D97-AF65-F5344CB8AC3E}">
        <p14:creationId xmlns:p14="http://schemas.microsoft.com/office/powerpoint/2010/main" val="29503375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a-IR"/>
          </a:p>
        </p:txBody>
      </p:sp>
      <p:sp>
        <p:nvSpPr>
          <p:cNvPr id="3" name="Date Placeholder 2"/>
          <p:cNvSpPr>
            <a:spLocks noGrp="1"/>
          </p:cNvSpPr>
          <p:nvPr>
            <p:ph type="dt" sz="half" idx="10"/>
          </p:nvPr>
        </p:nvSpPr>
        <p:spPr/>
        <p:txBody>
          <a:bodyPr/>
          <a:lstStyle/>
          <a:p>
            <a:fld id="{CF0295F9-074E-4DAF-8A00-7583FACB33A3}" type="datetimeFigureOut">
              <a:rPr lang="fa-IR" smtClean="0"/>
              <a:t>1441/09/18</a:t>
            </a:fld>
            <a:endParaRPr lang="fa-IR"/>
          </a:p>
        </p:txBody>
      </p:sp>
      <p:sp>
        <p:nvSpPr>
          <p:cNvPr id="4" name="Footer Placeholder 3"/>
          <p:cNvSpPr>
            <a:spLocks noGrp="1"/>
          </p:cNvSpPr>
          <p:nvPr>
            <p:ph type="ftr" sz="quarter" idx="11"/>
          </p:nvPr>
        </p:nvSpPr>
        <p:spPr/>
        <p:txBody>
          <a:bodyPr/>
          <a:lstStyle/>
          <a:p>
            <a:endParaRPr lang="fa-IR"/>
          </a:p>
        </p:txBody>
      </p:sp>
      <p:sp>
        <p:nvSpPr>
          <p:cNvPr id="5" name="Slide Number Placeholder 4"/>
          <p:cNvSpPr>
            <a:spLocks noGrp="1"/>
          </p:cNvSpPr>
          <p:nvPr>
            <p:ph type="sldNum" sz="quarter" idx="12"/>
          </p:nvPr>
        </p:nvSpPr>
        <p:spPr/>
        <p:txBody>
          <a:bodyPr/>
          <a:lstStyle/>
          <a:p>
            <a:fld id="{93FEFA30-B69E-47AA-A626-8FDBA25586B6}" type="slidenum">
              <a:rPr lang="fa-IR" smtClean="0"/>
              <a:t>‹#›</a:t>
            </a:fld>
            <a:endParaRPr lang="fa-IR"/>
          </a:p>
        </p:txBody>
      </p:sp>
    </p:spTree>
    <p:extLst>
      <p:ext uri="{BB962C8B-B14F-4D97-AF65-F5344CB8AC3E}">
        <p14:creationId xmlns:p14="http://schemas.microsoft.com/office/powerpoint/2010/main" val="239263560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F0295F9-074E-4DAF-8A00-7583FACB33A3}" type="datetimeFigureOut">
              <a:rPr lang="fa-IR" smtClean="0"/>
              <a:t>1441/09/18</a:t>
            </a:fld>
            <a:endParaRPr lang="fa-IR"/>
          </a:p>
        </p:txBody>
      </p:sp>
      <p:sp>
        <p:nvSpPr>
          <p:cNvPr id="3" name="Footer Placeholder 2"/>
          <p:cNvSpPr>
            <a:spLocks noGrp="1"/>
          </p:cNvSpPr>
          <p:nvPr>
            <p:ph type="ftr" sz="quarter" idx="11"/>
          </p:nvPr>
        </p:nvSpPr>
        <p:spPr/>
        <p:txBody>
          <a:bodyPr/>
          <a:lstStyle/>
          <a:p>
            <a:endParaRPr lang="fa-IR"/>
          </a:p>
        </p:txBody>
      </p:sp>
      <p:sp>
        <p:nvSpPr>
          <p:cNvPr id="4" name="Slide Number Placeholder 3"/>
          <p:cNvSpPr>
            <a:spLocks noGrp="1"/>
          </p:cNvSpPr>
          <p:nvPr>
            <p:ph type="sldNum" sz="quarter" idx="12"/>
          </p:nvPr>
        </p:nvSpPr>
        <p:spPr/>
        <p:txBody>
          <a:bodyPr/>
          <a:lstStyle/>
          <a:p>
            <a:fld id="{93FEFA30-B69E-47AA-A626-8FDBA25586B6}" type="slidenum">
              <a:rPr lang="fa-IR" smtClean="0"/>
              <a:t>‹#›</a:t>
            </a:fld>
            <a:endParaRPr lang="fa-IR"/>
          </a:p>
        </p:txBody>
      </p:sp>
    </p:spTree>
    <p:extLst>
      <p:ext uri="{BB962C8B-B14F-4D97-AF65-F5344CB8AC3E}">
        <p14:creationId xmlns:p14="http://schemas.microsoft.com/office/powerpoint/2010/main" val="174348748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r">
              <a:defRPr sz="2000" b="1"/>
            </a:lvl1pPr>
          </a:lstStyle>
          <a:p>
            <a:r>
              <a:rPr lang="en-US" smtClean="0"/>
              <a:t>Click to edit Master title style</a:t>
            </a:r>
            <a:endParaRPr lang="fa-I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F0295F9-074E-4DAF-8A00-7583FACB33A3}" type="datetimeFigureOut">
              <a:rPr lang="fa-IR" smtClean="0"/>
              <a:t>1441/09/18</a:t>
            </a:fld>
            <a:endParaRPr lang="fa-IR"/>
          </a:p>
        </p:txBody>
      </p:sp>
      <p:sp>
        <p:nvSpPr>
          <p:cNvPr id="6" name="Footer Placeholder 5"/>
          <p:cNvSpPr>
            <a:spLocks noGrp="1"/>
          </p:cNvSpPr>
          <p:nvPr>
            <p:ph type="ftr" sz="quarter" idx="11"/>
          </p:nvPr>
        </p:nvSpPr>
        <p:spPr/>
        <p:txBody>
          <a:bodyPr/>
          <a:lstStyle/>
          <a:p>
            <a:endParaRPr lang="fa-IR"/>
          </a:p>
        </p:txBody>
      </p:sp>
      <p:sp>
        <p:nvSpPr>
          <p:cNvPr id="7" name="Slide Number Placeholder 6"/>
          <p:cNvSpPr>
            <a:spLocks noGrp="1"/>
          </p:cNvSpPr>
          <p:nvPr>
            <p:ph type="sldNum" sz="quarter" idx="12"/>
          </p:nvPr>
        </p:nvSpPr>
        <p:spPr/>
        <p:txBody>
          <a:bodyPr/>
          <a:lstStyle/>
          <a:p>
            <a:fld id="{93FEFA30-B69E-47AA-A626-8FDBA25586B6}" type="slidenum">
              <a:rPr lang="fa-IR" smtClean="0"/>
              <a:t>‹#›</a:t>
            </a:fld>
            <a:endParaRPr lang="fa-IR"/>
          </a:p>
        </p:txBody>
      </p:sp>
    </p:spTree>
    <p:extLst>
      <p:ext uri="{BB962C8B-B14F-4D97-AF65-F5344CB8AC3E}">
        <p14:creationId xmlns:p14="http://schemas.microsoft.com/office/powerpoint/2010/main" val="50531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r">
              <a:defRPr sz="2000" b="1"/>
            </a:lvl1pPr>
          </a:lstStyle>
          <a:p>
            <a:r>
              <a:rPr lang="en-US" smtClean="0"/>
              <a:t>Click to edit Master title style</a:t>
            </a:r>
            <a:endParaRPr lang="fa-I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a-I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F0295F9-074E-4DAF-8A00-7583FACB33A3}" type="datetimeFigureOut">
              <a:rPr lang="fa-IR" smtClean="0"/>
              <a:t>1441/09/18</a:t>
            </a:fld>
            <a:endParaRPr lang="fa-IR"/>
          </a:p>
        </p:txBody>
      </p:sp>
      <p:sp>
        <p:nvSpPr>
          <p:cNvPr id="6" name="Footer Placeholder 5"/>
          <p:cNvSpPr>
            <a:spLocks noGrp="1"/>
          </p:cNvSpPr>
          <p:nvPr>
            <p:ph type="ftr" sz="quarter" idx="11"/>
          </p:nvPr>
        </p:nvSpPr>
        <p:spPr/>
        <p:txBody>
          <a:bodyPr/>
          <a:lstStyle/>
          <a:p>
            <a:endParaRPr lang="fa-IR"/>
          </a:p>
        </p:txBody>
      </p:sp>
      <p:sp>
        <p:nvSpPr>
          <p:cNvPr id="7" name="Slide Number Placeholder 6"/>
          <p:cNvSpPr>
            <a:spLocks noGrp="1"/>
          </p:cNvSpPr>
          <p:nvPr>
            <p:ph type="sldNum" sz="quarter" idx="12"/>
          </p:nvPr>
        </p:nvSpPr>
        <p:spPr/>
        <p:txBody>
          <a:bodyPr/>
          <a:lstStyle/>
          <a:p>
            <a:fld id="{93FEFA30-B69E-47AA-A626-8FDBA25586B6}" type="slidenum">
              <a:rPr lang="fa-IR" smtClean="0"/>
              <a:t>‹#›</a:t>
            </a:fld>
            <a:endParaRPr lang="fa-IR"/>
          </a:p>
        </p:txBody>
      </p:sp>
    </p:spTree>
    <p:extLst>
      <p:ext uri="{BB962C8B-B14F-4D97-AF65-F5344CB8AC3E}">
        <p14:creationId xmlns:p14="http://schemas.microsoft.com/office/powerpoint/2010/main" val="9191979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1" anchor="ctr">
            <a:normAutofit/>
          </a:bodyPr>
          <a:lstStyle/>
          <a:p>
            <a:r>
              <a:rPr lang="en-US" smtClean="0"/>
              <a:t>Click to edit Master title style</a:t>
            </a:r>
            <a:endParaRPr lang="fa-I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1">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CF0295F9-074E-4DAF-8A00-7583FACB33A3}" type="datetimeFigureOut">
              <a:rPr lang="fa-IR" smtClean="0"/>
              <a:t>1441/09/18</a:t>
            </a:fld>
            <a:endParaRPr lang="fa-I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fa-IR"/>
          </a:p>
        </p:txBody>
      </p:sp>
      <p:sp>
        <p:nvSpPr>
          <p:cNvPr id="6" name="Slide Number Placeholder 5"/>
          <p:cNvSpPr>
            <a:spLocks noGrp="1"/>
          </p:cNvSpPr>
          <p:nvPr>
            <p:ph type="sldNum" sz="quarter" idx="4"/>
          </p:nvPr>
        </p:nvSpPr>
        <p:spPr>
          <a:xfrm>
            <a:off x="457200" y="6356350"/>
            <a:ext cx="21336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93FEFA30-B69E-47AA-A626-8FDBA25586B6}" type="slidenum">
              <a:rPr lang="fa-IR" smtClean="0"/>
              <a:t>‹#›</a:t>
            </a:fld>
            <a:endParaRPr lang="fa-IR"/>
          </a:p>
        </p:txBody>
      </p:sp>
    </p:spTree>
    <p:extLst>
      <p:ext uri="{BB962C8B-B14F-4D97-AF65-F5344CB8AC3E}">
        <p14:creationId xmlns:p14="http://schemas.microsoft.com/office/powerpoint/2010/main" val="379392431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1" eaLnBrk="1" latinLnBrk="0" hangingPunct="1">
        <a:spcBef>
          <a:spcPct val="0"/>
        </a:spcBef>
        <a:buNone/>
        <a:defRPr sz="4400" kern="1200">
          <a:solidFill>
            <a:schemeClr val="tx1"/>
          </a:solidFill>
          <a:latin typeface="+mj-lt"/>
          <a:ea typeface="+mj-ea"/>
          <a:cs typeface="+mj-cs"/>
        </a:defRPr>
      </a:lvl1pPr>
    </p:titleStyle>
    <p:bodyStyle>
      <a:lvl1pPr marL="342900" indent="-342900" algn="r" defTabSz="914400" rtl="1"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fa-IR"/>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86000" y="1340769"/>
            <a:ext cx="4734272" cy="1200329"/>
          </a:xfrm>
          <a:prstGeom prst="rect">
            <a:avLst/>
          </a:prstGeom>
        </p:spPr>
        <p:txBody>
          <a:bodyPr wrap="square">
            <a:spAutoFit/>
          </a:bodyPr>
          <a:lstStyle/>
          <a:p>
            <a:endParaRPr lang="fa-IR" dirty="0"/>
          </a:p>
          <a:p>
            <a:r>
              <a:rPr lang="fa-IR" dirty="0" smtClean="0">
                <a:cs typeface="B Titr" panose="00000700000000000000" pitchFamily="2" charset="-78"/>
              </a:rPr>
              <a:t>جلسه </a:t>
            </a:r>
            <a:r>
              <a:rPr lang="fa-IR" dirty="0">
                <a:cs typeface="B Titr" panose="00000700000000000000" pitchFamily="2" charset="-78"/>
              </a:rPr>
              <a:t>پنجم( از اول فصل تا وراثت </a:t>
            </a:r>
            <a:r>
              <a:rPr lang="fa-IR" dirty="0">
                <a:cs typeface="B Titr" panose="00000700000000000000" pitchFamily="2" charset="-78"/>
              </a:rPr>
              <a:t>) فصل </a:t>
            </a:r>
            <a:r>
              <a:rPr lang="fa-IR" dirty="0" smtClean="0">
                <a:cs typeface="B Titr" panose="00000700000000000000" pitchFamily="2" charset="-78"/>
              </a:rPr>
              <a:t>سوم ارث</a:t>
            </a:r>
            <a:r>
              <a:rPr lang="fa-IR" dirty="0">
                <a:cs typeface="B Titr" panose="00000700000000000000" pitchFamily="2" charset="-78"/>
              </a:rPr>
              <a:t>، عوامل محیطی و رشد پیش از تولد</a:t>
            </a:r>
          </a:p>
          <a:p>
            <a:r>
              <a:rPr lang="fa-IR" dirty="0" smtClean="0">
                <a:cs typeface="B Titr" panose="00000700000000000000" pitchFamily="2" charset="-78"/>
              </a:rPr>
              <a:t> </a:t>
            </a:r>
            <a:endParaRPr lang="fa-IR" dirty="0">
              <a:cs typeface="B Titr" panose="00000700000000000000" pitchFamily="2" charset="-78"/>
            </a:endParaRPr>
          </a:p>
        </p:txBody>
      </p:sp>
    </p:spTree>
    <p:extLst>
      <p:ext uri="{BB962C8B-B14F-4D97-AF65-F5344CB8AC3E}">
        <p14:creationId xmlns:p14="http://schemas.microsoft.com/office/powerpoint/2010/main" val="378465847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1043608" y="620689"/>
            <a:ext cx="7416824" cy="3416320"/>
          </a:xfrm>
          <a:prstGeom prst="rect">
            <a:avLst/>
          </a:prstGeom>
        </p:spPr>
        <p:txBody>
          <a:bodyPr wrap="square">
            <a:spAutoFit/>
          </a:bodyPr>
          <a:lstStyle/>
          <a:p>
            <a:r>
              <a:rPr lang="fa-IR" dirty="0" smtClean="0">
                <a:cs typeface="B Titr" panose="00000700000000000000" pitchFamily="2" charset="-78"/>
              </a:rPr>
              <a:t>ناسازگاری </a:t>
            </a:r>
            <a:r>
              <a:rPr lang="en-US" dirty="0" smtClean="0">
                <a:cs typeface="B Titr" panose="00000700000000000000" pitchFamily="2" charset="-78"/>
              </a:rPr>
              <a:t>RH</a:t>
            </a:r>
            <a:endParaRPr lang="fa-IR" dirty="0" smtClean="0">
              <a:cs typeface="B Titr" panose="00000700000000000000" pitchFamily="2" charset="-78"/>
            </a:endParaRPr>
          </a:p>
          <a:p>
            <a:endParaRPr lang="en-US" dirty="0" smtClean="0">
              <a:cs typeface="B Titr" panose="00000700000000000000" pitchFamily="2" charset="-78"/>
            </a:endParaRPr>
          </a:p>
          <a:p>
            <a:r>
              <a:rPr lang="fa-IR" sz="2000" dirty="0" smtClean="0">
                <a:cs typeface="B Zar" panose="00000400000000000000" pitchFamily="2" charset="-78"/>
              </a:rPr>
              <a:t>عامل  </a:t>
            </a:r>
            <a:r>
              <a:rPr lang="en-US" sz="2000" dirty="0" smtClean="0">
                <a:cs typeface="B Zar" panose="00000400000000000000" pitchFamily="2" charset="-78"/>
              </a:rPr>
              <a:t>RH </a:t>
            </a:r>
            <a:r>
              <a:rPr lang="fa-IR" sz="2000" dirty="0" smtClean="0">
                <a:cs typeface="B Zar" panose="00000400000000000000" pitchFamily="2" charset="-78"/>
              </a:rPr>
              <a:t>پروتئینی  که در خون یافت می شود . کسانی که این پروتئین را در خون خود دارند اصطلاحا </a:t>
            </a:r>
            <a:r>
              <a:rPr lang="en-US" sz="2000" dirty="0" smtClean="0">
                <a:cs typeface="B Zar" panose="00000400000000000000" pitchFamily="2" charset="-78"/>
              </a:rPr>
              <a:t>RH  </a:t>
            </a:r>
            <a:r>
              <a:rPr lang="fa-IR" sz="2000" dirty="0" smtClean="0">
                <a:cs typeface="B Zar" panose="00000400000000000000" pitchFamily="2" charset="-78"/>
              </a:rPr>
              <a:t>مثبت و کسانی که فاقد آن می باشند </a:t>
            </a:r>
            <a:r>
              <a:rPr lang="en-US" sz="2000" dirty="0" smtClean="0">
                <a:cs typeface="B Zar" panose="00000400000000000000" pitchFamily="2" charset="-78"/>
              </a:rPr>
              <a:t>RH  </a:t>
            </a:r>
            <a:r>
              <a:rPr lang="fa-IR" sz="2000" dirty="0" smtClean="0">
                <a:cs typeface="B Zar" panose="00000400000000000000" pitchFamily="2" charset="-78"/>
              </a:rPr>
              <a:t>منفی</a:t>
            </a:r>
          </a:p>
          <a:p>
            <a:r>
              <a:rPr lang="fa-IR" sz="2000" dirty="0" smtClean="0">
                <a:cs typeface="B Zar" panose="00000400000000000000" pitchFamily="2" charset="-78"/>
              </a:rPr>
              <a:t>در ناسازگاری  </a:t>
            </a:r>
            <a:r>
              <a:rPr lang="en-US" sz="2000" dirty="0" smtClean="0">
                <a:cs typeface="B Zar" panose="00000400000000000000" pitchFamily="2" charset="-78"/>
              </a:rPr>
              <a:t>RH </a:t>
            </a:r>
            <a:r>
              <a:rPr lang="fa-IR" sz="2000" dirty="0" smtClean="0">
                <a:cs typeface="B Zar" panose="00000400000000000000" pitchFamily="2" charset="-78"/>
              </a:rPr>
              <a:t>مادری که </a:t>
            </a:r>
            <a:r>
              <a:rPr lang="en-US" sz="2000" dirty="0" smtClean="0">
                <a:cs typeface="B Zar" panose="00000400000000000000" pitchFamily="2" charset="-78"/>
              </a:rPr>
              <a:t>RH  </a:t>
            </a:r>
            <a:r>
              <a:rPr lang="fa-IR" sz="2000" dirty="0" smtClean="0">
                <a:cs typeface="B Zar" panose="00000400000000000000" pitchFamily="2" charset="-78"/>
              </a:rPr>
              <a:t>منفی  دارد باردار جنینی است که </a:t>
            </a:r>
            <a:r>
              <a:rPr lang="en-US" sz="2000" dirty="0" smtClean="0">
                <a:cs typeface="B Zar" panose="00000400000000000000" pitchFamily="2" charset="-78"/>
              </a:rPr>
              <a:t>RH  </a:t>
            </a:r>
            <a:r>
              <a:rPr lang="fa-IR" sz="2000" dirty="0" smtClean="0">
                <a:cs typeface="B Zar" panose="00000400000000000000" pitchFamily="2" charset="-78"/>
              </a:rPr>
              <a:t>او مثبت است از آنجا که بعضی از سلول های خونی جنین در طی بارداری و وضع حمل از جفت رد می شود . مادر </a:t>
            </a:r>
            <a:r>
              <a:rPr lang="en-US" sz="2000" dirty="0" smtClean="0">
                <a:cs typeface="B Zar" panose="00000400000000000000" pitchFamily="2" charset="-78"/>
              </a:rPr>
              <a:t>RH  </a:t>
            </a:r>
            <a:r>
              <a:rPr lang="fa-IR" sz="2000" dirty="0" smtClean="0">
                <a:cs typeface="B Zar" panose="00000400000000000000" pitchFamily="2" charset="-78"/>
              </a:rPr>
              <a:t>منفی بر علیه سلول های خونی کودک  </a:t>
            </a:r>
            <a:r>
              <a:rPr lang="en-US" sz="2000" dirty="0" smtClean="0">
                <a:cs typeface="B Zar" panose="00000400000000000000" pitchFamily="2" charset="-78"/>
              </a:rPr>
              <a:t>RH  </a:t>
            </a:r>
            <a:r>
              <a:rPr lang="fa-IR" sz="2000" dirty="0" smtClean="0">
                <a:cs typeface="B Zar" panose="00000400000000000000" pitchFamily="2" charset="-78"/>
              </a:rPr>
              <a:t>مثبت پادتن می سازد که در زایمان های بعدی برای کودک دارای </a:t>
            </a:r>
            <a:r>
              <a:rPr lang="en-US" sz="2000" dirty="0" smtClean="0">
                <a:cs typeface="B Zar" panose="00000400000000000000" pitchFamily="2" charset="-78"/>
              </a:rPr>
              <a:t>RH   </a:t>
            </a:r>
            <a:r>
              <a:rPr lang="fa-IR" sz="2000" dirty="0" smtClean="0">
                <a:cs typeface="B Zar" panose="00000400000000000000" pitchFamily="2" charset="-78"/>
              </a:rPr>
              <a:t>مثبت خطر ناک است  چون پاتن های خون مادر از جفت عبور  می کنند و گلبول های قرمز خون جنین را تخریب می کنند و احتمال کم خونی ، یرقان ، عقب ماندگی ذهنی و حتی مرگ را باعث می شود. با استفاده از سرمی به نام گلبولین ضد </a:t>
            </a:r>
            <a:r>
              <a:rPr lang="en-US" sz="2000" dirty="0" smtClean="0">
                <a:cs typeface="B Zar" panose="00000400000000000000" pitchFamily="2" charset="-78"/>
              </a:rPr>
              <a:t>RH  </a:t>
            </a:r>
            <a:r>
              <a:rPr lang="fa-IR" sz="2000" dirty="0" smtClean="0">
                <a:cs typeface="B Zar" panose="00000400000000000000" pitchFamily="2" charset="-78"/>
              </a:rPr>
              <a:t>که چند ساعت قبل از وضع حمل به مادر باردار با </a:t>
            </a:r>
            <a:r>
              <a:rPr lang="en-US" sz="2000" dirty="0" smtClean="0">
                <a:cs typeface="B Zar" panose="00000400000000000000" pitchFamily="2" charset="-78"/>
              </a:rPr>
              <a:t>RH </a:t>
            </a:r>
            <a:r>
              <a:rPr lang="fa-IR" sz="2000" dirty="0" smtClean="0">
                <a:cs typeface="B Zar" panose="00000400000000000000" pitchFamily="2" charset="-78"/>
              </a:rPr>
              <a:t>منفی تزریق می شود از عوارض آن جلوگیری می شود. </a:t>
            </a:r>
            <a:endParaRPr lang="fa-IR" sz="2000" dirty="0">
              <a:cs typeface="B Zar" panose="00000400000000000000" pitchFamily="2" charset="-78"/>
            </a:endParaRPr>
          </a:p>
        </p:txBody>
      </p:sp>
    </p:spTree>
    <p:extLst>
      <p:ext uri="{BB962C8B-B14F-4D97-AF65-F5344CB8AC3E}">
        <p14:creationId xmlns:p14="http://schemas.microsoft.com/office/powerpoint/2010/main" val="393096400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619672" y="836712"/>
            <a:ext cx="6840760" cy="3631763"/>
          </a:xfrm>
          <a:prstGeom prst="rect">
            <a:avLst/>
          </a:prstGeom>
        </p:spPr>
        <p:txBody>
          <a:bodyPr wrap="square">
            <a:spAutoFit/>
          </a:bodyPr>
          <a:lstStyle/>
          <a:p>
            <a:r>
              <a:rPr lang="fa-IR" dirty="0" smtClean="0">
                <a:cs typeface="B Titr" panose="00000700000000000000" pitchFamily="2" charset="-78"/>
              </a:rPr>
              <a:t>ناباروری</a:t>
            </a:r>
            <a:r>
              <a:rPr lang="fa-IR" dirty="0" smtClean="0"/>
              <a:t> </a:t>
            </a:r>
          </a:p>
          <a:p>
            <a:endParaRPr lang="fa-IR" dirty="0" smtClean="0"/>
          </a:p>
          <a:p>
            <a:r>
              <a:rPr lang="fa-IR" sz="2000" dirty="0" smtClean="0">
                <a:cs typeface="B Zar" panose="00000400000000000000" pitchFamily="2" charset="-78"/>
              </a:rPr>
              <a:t>ناتوان از باردار شدن یا باردار کردن که حدود 20 درصد مشکل به هر دو طرف مربوط   می شود.در40 درصد موارد ناباروری مشکل به زن مربوط می شود وتقریبا به همان اندازه مرد مشکل دارد. عوامل دیگری مانند ناهنجاری های رحم و  سن مادر نیز در ناباروری موثرمی باشد </a:t>
            </a:r>
          </a:p>
          <a:p>
            <a:endParaRPr lang="fa-IR" dirty="0" smtClean="0"/>
          </a:p>
          <a:p>
            <a:r>
              <a:rPr lang="fa-IR" dirty="0" smtClean="0">
                <a:cs typeface="B Titr" panose="00000700000000000000" pitchFamily="2" charset="-78"/>
              </a:rPr>
              <a:t>تاثیرات روان شناختی ناباروری</a:t>
            </a:r>
          </a:p>
          <a:p>
            <a:r>
              <a:rPr lang="fa-IR" sz="2000" dirty="0" smtClean="0">
                <a:cs typeface="B Zar" panose="00000400000000000000" pitchFamily="2" charset="-78"/>
              </a:rPr>
              <a:t>فقدان اعتماد به نفس</a:t>
            </a:r>
          </a:p>
          <a:p>
            <a:r>
              <a:rPr lang="fa-IR" sz="2000" dirty="0" smtClean="0">
                <a:cs typeface="B Zar" panose="00000400000000000000" pitchFamily="2" charset="-78"/>
              </a:rPr>
              <a:t>از دست دادن کنترل درونی بر زندگی شخصی</a:t>
            </a:r>
          </a:p>
          <a:p>
            <a:r>
              <a:rPr lang="fa-IR" sz="2000" dirty="0" smtClean="0">
                <a:cs typeface="B Zar" panose="00000400000000000000" pitchFamily="2" charset="-78"/>
              </a:rPr>
              <a:t>افسردگی</a:t>
            </a:r>
          </a:p>
          <a:p>
            <a:endParaRPr lang="fa-IR" dirty="0"/>
          </a:p>
        </p:txBody>
      </p:sp>
    </p:spTree>
    <p:extLst>
      <p:ext uri="{BB962C8B-B14F-4D97-AF65-F5344CB8AC3E}">
        <p14:creationId xmlns:p14="http://schemas.microsoft.com/office/powerpoint/2010/main" val="8265669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86000" y="1268760"/>
            <a:ext cx="6030416" cy="2185214"/>
          </a:xfrm>
          <a:prstGeom prst="rect">
            <a:avLst/>
          </a:prstGeom>
        </p:spPr>
        <p:txBody>
          <a:bodyPr wrap="square">
            <a:spAutoFit/>
          </a:bodyPr>
          <a:lstStyle/>
          <a:p>
            <a:r>
              <a:rPr lang="fa-IR" dirty="0" smtClean="0">
                <a:cs typeface="B Titr" panose="00000700000000000000" pitchFamily="2" charset="-78"/>
              </a:rPr>
              <a:t>روش های باروری جایگزین</a:t>
            </a:r>
          </a:p>
          <a:p>
            <a:endParaRPr lang="fa-IR" dirty="0" smtClean="0">
              <a:cs typeface="B Titr" panose="00000700000000000000" pitchFamily="2" charset="-78"/>
            </a:endParaRPr>
          </a:p>
          <a:p>
            <a:r>
              <a:rPr lang="fa-IR" sz="1200" dirty="0" smtClean="0">
                <a:cs typeface="B Titr" panose="00000700000000000000" pitchFamily="2" charset="-78"/>
              </a:rPr>
              <a:t>تلقیح مصنوعی- </a:t>
            </a:r>
            <a:r>
              <a:rPr lang="fa-IR" sz="2000" dirty="0" smtClean="0">
                <a:cs typeface="B Zar" panose="00000400000000000000" pitchFamily="2" charset="-78"/>
              </a:rPr>
              <a:t>تزریق سلول های اسپرم به درون واژن یا رحم به منظور حاملگی</a:t>
            </a:r>
          </a:p>
          <a:p>
            <a:endParaRPr lang="fa-IR" sz="2000" dirty="0" smtClean="0">
              <a:cs typeface="B Zar" panose="00000400000000000000" pitchFamily="2" charset="-78"/>
            </a:endParaRPr>
          </a:p>
          <a:p>
            <a:r>
              <a:rPr lang="fa-IR" sz="1200" dirty="0" smtClean="0">
                <a:cs typeface="B Titr" panose="00000700000000000000" pitchFamily="2" charset="-78"/>
              </a:rPr>
              <a:t>تلقیح همگن </a:t>
            </a:r>
            <a:r>
              <a:rPr lang="fa-IR" dirty="0" smtClean="0"/>
              <a:t>(</a:t>
            </a:r>
            <a:r>
              <a:rPr lang="en-US" dirty="0" smtClean="0"/>
              <a:t>AIH) </a:t>
            </a:r>
            <a:r>
              <a:rPr lang="fa-IR" dirty="0" smtClean="0"/>
              <a:t>- </a:t>
            </a:r>
            <a:r>
              <a:rPr lang="fa-IR" sz="2000" dirty="0" smtClean="0">
                <a:cs typeface="B Zar" panose="00000400000000000000" pitchFamily="2" charset="-78"/>
              </a:rPr>
              <a:t>تلقیح مصنوعی با اسپرم شوهر</a:t>
            </a:r>
          </a:p>
          <a:p>
            <a:endParaRPr lang="fa-IR" sz="2000" dirty="0" smtClean="0">
              <a:cs typeface="B Zar" panose="00000400000000000000" pitchFamily="2" charset="-78"/>
            </a:endParaRPr>
          </a:p>
          <a:p>
            <a:r>
              <a:rPr lang="fa-IR" sz="1200" dirty="0" smtClean="0">
                <a:cs typeface="B Titr" panose="00000700000000000000" pitchFamily="2" charset="-78"/>
              </a:rPr>
              <a:t>تلقیح نا همگن </a:t>
            </a:r>
            <a:r>
              <a:rPr lang="fa-IR" dirty="0" smtClean="0"/>
              <a:t>(</a:t>
            </a:r>
            <a:r>
              <a:rPr lang="en-US" dirty="0" smtClean="0"/>
              <a:t>AID </a:t>
            </a:r>
            <a:r>
              <a:rPr lang="fa-IR" dirty="0" smtClean="0"/>
              <a:t>- </a:t>
            </a:r>
            <a:r>
              <a:rPr lang="fa-IR" sz="2000" dirty="0" smtClean="0">
                <a:cs typeface="B Zar" panose="00000400000000000000" pitchFamily="2" charset="-78"/>
              </a:rPr>
              <a:t>تلقیح مصنوعی با استفاده از اسپرم اهدا کننده</a:t>
            </a:r>
            <a:endParaRPr lang="fa-IR" sz="2000" dirty="0">
              <a:cs typeface="B Zar" panose="00000400000000000000" pitchFamily="2" charset="-78"/>
            </a:endParaRPr>
          </a:p>
        </p:txBody>
      </p:sp>
    </p:spTree>
    <p:extLst>
      <p:ext uri="{BB962C8B-B14F-4D97-AF65-F5344CB8AC3E}">
        <p14:creationId xmlns:p14="http://schemas.microsoft.com/office/powerpoint/2010/main" val="376697718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619672" y="764704"/>
            <a:ext cx="6768752" cy="2492990"/>
          </a:xfrm>
          <a:prstGeom prst="rect">
            <a:avLst/>
          </a:prstGeom>
        </p:spPr>
        <p:txBody>
          <a:bodyPr wrap="square">
            <a:spAutoFit/>
          </a:bodyPr>
          <a:lstStyle/>
          <a:p>
            <a:r>
              <a:rPr lang="fa-IR" dirty="0" smtClean="0">
                <a:cs typeface="B Titr" panose="00000700000000000000" pitchFamily="2" charset="-78"/>
              </a:rPr>
              <a:t>باور سازی آزمایشگاهی </a:t>
            </a:r>
            <a:r>
              <a:rPr lang="fa-IR" dirty="0" smtClean="0"/>
              <a:t>– </a:t>
            </a:r>
            <a:r>
              <a:rPr lang="fa-IR" sz="2000" dirty="0" smtClean="0">
                <a:cs typeface="B Zar" panose="00000400000000000000" pitchFamily="2" charset="-78"/>
              </a:rPr>
              <a:t>گرفتن تخمک از مادر ، بارور کردن آن در آزمایشگاه و سپس کاشتن تخم بارور شده در دیواره رحم</a:t>
            </a:r>
          </a:p>
          <a:p>
            <a:endParaRPr lang="fa-IR" dirty="0" smtClean="0"/>
          </a:p>
          <a:p>
            <a:r>
              <a:rPr lang="fa-IR" dirty="0" smtClean="0">
                <a:cs typeface="B Titr" panose="00000700000000000000" pitchFamily="2" charset="-78"/>
              </a:rPr>
              <a:t>انتقال درون فالوپی گامت </a:t>
            </a:r>
            <a:r>
              <a:rPr lang="fa-IR" dirty="0" smtClean="0"/>
              <a:t>– </a:t>
            </a:r>
            <a:r>
              <a:rPr lang="fa-IR" sz="2000" dirty="0" smtClean="0">
                <a:cs typeface="B Zar" panose="00000400000000000000" pitchFamily="2" charset="-78"/>
              </a:rPr>
              <a:t>وارد کردن سلول های اسپرم و یک سلول تخم در لوله فالوپ</a:t>
            </a:r>
          </a:p>
          <a:p>
            <a:endParaRPr lang="fa-IR" dirty="0" smtClean="0"/>
          </a:p>
          <a:p>
            <a:r>
              <a:rPr lang="fa-IR" dirty="0" smtClean="0">
                <a:cs typeface="B Titr" panose="00000700000000000000" pitchFamily="2" charset="-78"/>
              </a:rPr>
              <a:t>پیوند رویان </a:t>
            </a:r>
            <a:r>
              <a:rPr lang="fa-IR" dirty="0" smtClean="0"/>
              <a:t>– </a:t>
            </a:r>
            <a:r>
              <a:rPr lang="fa-IR" sz="2000" dirty="0" smtClean="0">
                <a:cs typeface="B Zar" panose="00000400000000000000" pitchFamily="2" charset="-78"/>
              </a:rPr>
              <a:t>لقاح مصنوعی زنی دوطلب با اسپرم های گرفته شده از شریک زندگی زنی نا زا ، تخم حاصل حدود پنج روز بعد به رحم مادر آینده منتقل می شود.</a:t>
            </a:r>
            <a:endParaRPr lang="fa-IR" sz="2000" dirty="0">
              <a:cs typeface="B Zar" panose="00000400000000000000" pitchFamily="2" charset="-78"/>
            </a:endParaRPr>
          </a:p>
        </p:txBody>
      </p:sp>
    </p:spTree>
    <p:extLst>
      <p:ext uri="{BB962C8B-B14F-4D97-AF65-F5344CB8AC3E}">
        <p14:creationId xmlns:p14="http://schemas.microsoft.com/office/powerpoint/2010/main" val="10128720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51520" y="260648"/>
            <a:ext cx="8640960" cy="626469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Rectangle 1"/>
          <p:cNvSpPr/>
          <p:nvPr/>
        </p:nvSpPr>
        <p:spPr>
          <a:xfrm>
            <a:off x="4309749" y="3244334"/>
            <a:ext cx="524503" cy="369332"/>
          </a:xfrm>
          <a:prstGeom prst="rect">
            <a:avLst/>
          </a:prstGeom>
        </p:spPr>
        <p:txBody>
          <a:bodyPr wrap="none">
            <a:spAutoFit/>
          </a:bodyPr>
          <a:lstStyle/>
          <a:p>
            <a:r>
              <a:rPr lang="fa-IR" dirty="0"/>
              <a:t>پایان</a:t>
            </a:r>
          </a:p>
        </p:txBody>
      </p:sp>
    </p:spTree>
    <p:extLst>
      <p:ext uri="{BB962C8B-B14F-4D97-AF65-F5344CB8AC3E}">
        <p14:creationId xmlns:p14="http://schemas.microsoft.com/office/powerpoint/2010/main" val="414906587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181350" y="980728"/>
            <a:ext cx="3618993" cy="149480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16615435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1691680" y="692696"/>
            <a:ext cx="6696744" cy="4093428"/>
          </a:xfrm>
          <a:prstGeom prst="rect">
            <a:avLst/>
          </a:prstGeom>
        </p:spPr>
        <p:txBody>
          <a:bodyPr wrap="square">
            <a:spAutoFit/>
          </a:bodyPr>
          <a:lstStyle/>
          <a:p>
            <a:r>
              <a:rPr lang="fa-IR" sz="2000" dirty="0" smtClean="0">
                <a:cs typeface="B Titr" panose="00000700000000000000" pitchFamily="2" charset="-78"/>
              </a:rPr>
              <a:t>تولید مثل</a:t>
            </a:r>
          </a:p>
          <a:p>
            <a:r>
              <a:rPr lang="fa-IR" dirty="0" smtClean="0">
                <a:cs typeface="B Zar" panose="00000400000000000000" pitchFamily="2" charset="-78"/>
              </a:rPr>
              <a:t>تولید مثل از لحظه ای آغاز می شود که گامت نر یا سلول اسپرم به درون گامت ماده ،یا تخمک نفوذ می کند</a:t>
            </a:r>
          </a:p>
          <a:p>
            <a:r>
              <a:rPr lang="fa-IR" sz="2000" dirty="0" smtClean="0">
                <a:cs typeface="B Titr" panose="00000700000000000000" pitchFamily="2" charset="-78"/>
              </a:rPr>
              <a:t>اسپرم زایی</a:t>
            </a:r>
          </a:p>
          <a:p>
            <a:r>
              <a:rPr lang="fa-IR" dirty="0" smtClean="0">
                <a:cs typeface="B Zar" panose="00000400000000000000" pitchFamily="2" charset="-78"/>
              </a:rPr>
              <a:t>اسپرم زایی به فرایند تولید اسپرم اطلاق می شود که در بیضه های جنس مذکر پس از رسیدن او به بلوغ انجام می شود.</a:t>
            </a:r>
          </a:p>
          <a:p>
            <a:r>
              <a:rPr lang="fa-IR" sz="2000" dirty="0" smtClean="0">
                <a:cs typeface="B Titr" panose="00000700000000000000" pitchFamily="2" charset="-78"/>
              </a:rPr>
              <a:t>تخمک زایی </a:t>
            </a:r>
          </a:p>
          <a:p>
            <a:r>
              <a:rPr lang="fa-IR" dirty="0" smtClean="0">
                <a:cs typeface="B Zar" panose="00000400000000000000" pitchFamily="2" charset="-78"/>
              </a:rPr>
              <a:t>تخمک زایی فرایندی است که طی آن تخمک در تخمدان رسیده می شود.تخمک بزرگترین سلول بدن و قطر آن 1تا 2 صدم اینچ است.</a:t>
            </a:r>
          </a:p>
          <a:p>
            <a:r>
              <a:rPr lang="fa-IR" sz="2000" dirty="0" smtClean="0">
                <a:cs typeface="B Titr" panose="00000700000000000000" pitchFamily="2" charset="-78"/>
              </a:rPr>
              <a:t>لقاح</a:t>
            </a:r>
          </a:p>
          <a:p>
            <a:r>
              <a:rPr lang="fa-IR" dirty="0" smtClean="0">
                <a:cs typeface="B Zar" panose="00000400000000000000" pitchFamily="2" charset="-78"/>
              </a:rPr>
              <a:t>لقاح یا بارور شدن ، معمولا در یک سوم فوقانی لوله فالوب واقع می شود. و آن زمانی است که یک اسپرم به درون تخمک نفوذ می کند، دم اسپرم می افتد و هسته آن با هسته تخمک یکی  </a:t>
            </a:r>
          </a:p>
          <a:p>
            <a:r>
              <a:rPr lang="fa-IR" dirty="0" smtClean="0">
                <a:cs typeface="B Zar" panose="00000400000000000000" pitchFamily="2" charset="-78"/>
              </a:rPr>
              <a:t>می شود و سلول منفرد تازه ای شکل می گیرد.</a:t>
            </a:r>
            <a:endParaRPr lang="fa-IR" dirty="0" smtClean="0">
              <a:cs typeface="B Titr" panose="00000700000000000000" pitchFamily="2" charset="-78"/>
            </a:endParaRPr>
          </a:p>
          <a:p>
            <a:endParaRPr lang="fa-IR" dirty="0">
              <a:cs typeface="B Titr" panose="00000700000000000000" pitchFamily="2" charset="-78"/>
            </a:endParaRPr>
          </a:p>
        </p:txBody>
      </p:sp>
    </p:spTree>
    <p:extLst>
      <p:ext uri="{BB962C8B-B14F-4D97-AF65-F5344CB8AC3E}">
        <p14:creationId xmlns:p14="http://schemas.microsoft.com/office/powerpoint/2010/main" val="229433591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286000" y="692697"/>
            <a:ext cx="6102424" cy="6463308"/>
          </a:xfrm>
          <a:prstGeom prst="rect">
            <a:avLst/>
          </a:prstGeom>
        </p:spPr>
        <p:txBody>
          <a:bodyPr wrap="square">
            <a:spAutoFit/>
          </a:bodyPr>
          <a:lstStyle/>
          <a:p>
            <a:r>
              <a:rPr lang="fa-IR" dirty="0" smtClean="0">
                <a:cs typeface="B Titr" panose="00000700000000000000" pitchFamily="2" charset="-78"/>
              </a:rPr>
              <a:t>تنظیم خانواده</a:t>
            </a:r>
          </a:p>
          <a:p>
            <a:r>
              <a:rPr lang="fa-IR" dirty="0" smtClean="0"/>
              <a:t>تنظیم خانواده یعنی بچه دار شدن برمبنای انتخاب، نه به طور تصادفی</a:t>
            </a:r>
          </a:p>
          <a:p>
            <a:endParaRPr lang="fa-IR" dirty="0" smtClean="0"/>
          </a:p>
          <a:p>
            <a:r>
              <a:rPr lang="fa-IR" dirty="0" smtClean="0">
                <a:cs typeface="B Titr" panose="00000700000000000000" pitchFamily="2" charset="-78"/>
              </a:rPr>
              <a:t>اهداف تنظیم خانواده</a:t>
            </a:r>
          </a:p>
          <a:p>
            <a:r>
              <a:rPr lang="fa-IR" dirty="0" smtClean="0"/>
              <a:t>- پیشگیری از بارداری ناخواسته</a:t>
            </a:r>
          </a:p>
          <a:p>
            <a:r>
              <a:rPr lang="fa-IR" dirty="0" smtClean="0"/>
              <a:t>- دنبال کردن درمان نازایی توسط زوج هایی که برای باردار شدن مشکل دارند</a:t>
            </a:r>
          </a:p>
          <a:p>
            <a:pPr marL="285750" indent="-285750">
              <a:buFontTx/>
              <a:buChar char="-"/>
            </a:pPr>
            <a:r>
              <a:rPr lang="fa-IR" dirty="0" smtClean="0"/>
              <a:t>پیشگیری از انتشار بیماری های مقاربتی</a:t>
            </a:r>
          </a:p>
          <a:p>
            <a:pPr marL="285750" indent="-285750">
              <a:buFontTx/>
              <a:buChar char="-"/>
            </a:pPr>
            <a:endParaRPr lang="fa-IR" dirty="0" smtClean="0"/>
          </a:p>
          <a:p>
            <a:r>
              <a:rPr lang="fa-IR" dirty="0" smtClean="0">
                <a:cs typeface="B Titr" panose="00000700000000000000" pitchFamily="2" charset="-78"/>
              </a:rPr>
              <a:t>مزایا تنظیم خانواده</a:t>
            </a:r>
          </a:p>
          <a:p>
            <a:r>
              <a:rPr lang="fa-IR" dirty="0" smtClean="0">
                <a:cs typeface="B Zar" panose="00000400000000000000" pitchFamily="2" charset="-78"/>
              </a:rPr>
              <a:t>- محافظت از سلامت مادر و فرزندان او</a:t>
            </a:r>
          </a:p>
          <a:p>
            <a:r>
              <a:rPr lang="fa-IR" dirty="0" smtClean="0">
                <a:cs typeface="B Zar" panose="00000400000000000000" pitchFamily="2" charset="-78"/>
              </a:rPr>
              <a:t>- کاهش تاثیر روان شناختی بارداری های ناخواسته</a:t>
            </a:r>
          </a:p>
          <a:p>
            <a:pPr marL="285750" indent="-285750">
              <a:buFontTx/>
              <a:buChar char="-"/>
            </a:pPr>
            <a:r>
              <a:rPr lang="fa-IR" dirty="0" smtClean="0">
                <a:cs typeface="B Zar" panose="00000400000000000000" pitchFamily="2" charset="-78"/>
              </a:rPr>
              <a:t>ارتقای نیک بختی زناشویی</a:t>
            </a:r>
          </a:p>
          <a:p>
            <a:pPr marL="285750" indent="-285750">
              <a:buFontTx/>
              <a:buChar char="-"/>
            </a:pPr>
            <a:endParaRPr lang="fa-IR" dirty="0" smtClean="0">
              <a:cs typeface="B Zar" panose="00000400000000000000" pitchFamily="2" charset="-78"/>
            </a:endParaRPr>
          </a:p>
          <a:p>
            <a:r>
              <a:rPr lang="fa-IR" dirty="0" smtClean="0">
                <a:cs typeface="B Titr" panose="00000700000000000000" pitchFamily="2" charset="-78"/>
              </a:rPr>
              <a:t>متداولترین روش های جلوگیری از بارداری</a:t>
            </a:r>
          </a:p>
          <a:p>
            <a:r>
              <a:rPr lang="fa-IR" dirty="0" smtClean="0">
                <a:cs typeface="B Zar" panose="00000400000000000000" pitchFamily="2" charset="-78"/>
              </a:rPr>
              <a:t>- نابارورسازی زنان و مصرف قرص های ضد بارداری</a:t>
            </a:r>
          </a:p>
          <a:p>
            <a:r>
              <a:rPr lang="fa-IR" dirty="0" smtClean="0">
                <a:cs typeface="B Zar" panose="00000400000000000000" pitchFamily="2" charset="-78"/>
              </a:rPr>
              <a:t>- کاندوم و نابارورسازی مردان</a:t>
            </a:r>
          </a:p>
          <a:p>
            <a:r>
              <a:rPr lang="fa-IR" dirty="0" smtClean="0">
                <a:cs typeface="B Zar" panose="00000400000000000000" pitchFamily="2" charset="-78"/>
              </a:rPr>
              <a:t>- کاشت هورمون و هورمون تزریقی</a:t>
            </a:r>
          </a:p>
          <a:p>
            <a:r>
              <a:rPr lang="fa-IR" dirty="0" smtClean="0">
                <a:cs typeface="B Zar" panose="00000400000000000000" pitchFamily="2" charset="-78"/>
              </a:rPr>
              <a:t>- ای یو دی ،دیافراگم ،کف</a:t>
            </a:r>
          </a:p>
          <a:p>
            <a:r>
              <a:rPr lang="fa-IR" dirty="0" smtClean="0">
                <a:cs typeface="B Zar" panose="00000400000000000000" pitchFamily="2" charset="-78"/>
              </a:rPr>
              <a:t>- پرهیز دوره ای از مقاربت</a:t>
            </a:r>
          </a:p>
          <a:p>
            <a:endParaRPr lang="fa-IR" dirty="0" smtClean="0">
              <a:cs typeface="B Zar" panose="00000400000000000000" pitchFamily="2" charset="-78"/>
            </a:endParaRPr>
          </a:p>
          <a:p>
            <a:endParaRPr lang="fa-IR" dirty="0" smtClean="0">
              <a:cs typeface="B Zar" panose="00000400000000000000" pitchFamily="2" charset="-78"/>
            </a:endParaRPr>
          </a:p>
          <a:p>
            <a:endParaRPr lang="fa-IR" dirty="0" smtClean="0">
              <a:cs typeface="B Titr" panose="00000700000000000000" pitchFamily="2" charset="-78"/>
            </a:endParaRPr>
          </a:p>
          <a:p>
            <a:endParaRPr lang="fa-IR" dirty="0">
              <a:cs typeface="B Titr" panose="00000700000000000000" pitchFamily="2" charset="-78"/>
            </a:endParaRPr>
          </a:p>
        </p:txBody>
      </p:sp>
    </p:spTree>
    <p:extLst>
      <p:ext uri="{BB962C8B-B14F-4D97-AF65-F5344CB8AC3E}">
        <p14:creationId xmlns:p14="http://schemas.microsoft.com/office/powerpoint/2010/main" val="35229147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187624" y="836712"/>
            <a:ext cx="7200800" cy="4801314"/>
          </a:xfrm>
          <a:prstGeom prst="rect">
            <a:avLst/>
          </a:prstGeom>
        </p:spPr>
        <p:txBody>
          <a:bodyPr wrap="square">
            <a:spAutoFit/>
          </a:bodyPr>
          <a:lstStyle/>
          <a:p>
            <a:r>
              <a:rPr lang="fa-IR" dirty="0" smtClean="0">
                <a:cs typeface="B Titr" panose="00000700000000000000" pitchFamily="2" charset="-78"/>
              </a:rPr>
              <a:t>*رشد پیش از تولد</a:t>
            </a:r>
          </a:p>
          <a:p>
            <a:endParaRPr lang="fa-IR" dirty="0" smtClean="0">
              <a:cs typeface="B Titr" panose="00000700000000000000" pitchFamily="2" charset="-78"/>
            </a:endParaRPr>
          </a:p>
          <a:p>
            <a:r>
              <a:rPr lang="fa-IR" dirty="0" smtClean="0">
                <a:cs typeface="B Titr" panose="00000700000000000000" pitchFamily="2" charset="-78"/>
              </a:rPr>
              <a:t>دوره های رشد</a:t>
            </a:r>
          </a:p>
          <a:p>
            <a:endParaRPr lang="fa-IR" dirty="0" smtClean="0">
              <a:cs typeface="B Titr" panose="00000700000000000000" pitchFamily="2" charset="-78"/>
            </a:endParaRPr>
          </a:p>
          <a:p>
            <a:r>
              <a:rPr lang="fa-IR" dirty="0" smtClean="0">
                <a:cs typeface="B Titr" panose="00000700000000000000" pitchFamily="2" charset="-78"/>
              </a:rPr>
              <a:t>1- دوره نوجنینی- </a:t>
            </a:r>
            <a:r>
              <a:rPr lang="fa-IR" dirty="0" smtClean="0">
                <a:cs typeface="B Zar" panose="00000400000000000000" pitchFamily="2" charset="-78"/>
              </a:rPr>
              <a:t>از زمان لقاح تا لانه گزینی(چسبیدن به دیواره رحم) حدود 14 روز</a:t>
            </a:r>
          </a:p>
          <a:p>
            <a:endParaRPr lang="fa-IR" dirty="0" smtClean="0">
              <a:cs typeface="B Zar" panose="00000400000000000000" pitchFamily="2" charset="-78"/>
            </a:endParaRPr>
          </a:p>
          <a:p>
            <a:r>
              <a:rPr lang="fa-IR" dirty="0" smtClean="0">
                <a:cs typeface="B Titr" panose="00000700000000000000" pitchFamily="2" charset="-78"/>
              </a:rPr>
              <a:t>2-دوره رویانی </a:t>
            </a:r>
            <a:r>
              <a:rPr lang="fa-IR" dirty="0" smtClean="0">
                <a:cs typeface="B Zar" panose="00000400000000000000" pitchFamily="2" charset="-78"/>
              </a:rPr>
              <a:t>– از هفته دوم تا هفته هشتم بعد از لقاح</a:t>
            </a:r>
          </a:p>
          <a:p>
            <a:endParaRPr lang="fa-IR" dirty="0" smtClean="0">
              <a:cs typeface="B Zar" panose="00000400000000000000" pitchFamily="2" charset="-78"/>
            </a:endParaRPr>
          </a:p>
          <a:p>
            <a:r>
              <a:rPr lang="fa-IR" dirty="0" smtClean="0">
                <a:cs typeface="B Titr" panose="00000700000000000000" pitchFamily="2" charset="-78"/>
              </a:rPr>
              <a:t>3-دوره جنینی </a:t>
            </a:r>
            <a:r>
              <a:rPr lang="fa-IR" dirty="0" smtClean="0">
                <a:cs typeface="B Zar" panose="00000400000000000000" pitchFamily="2" charset="-78"/>
              </a:rPr>
              <a:t>– از هفته هشنم تا پایان بار داری</a:t>
            </a:r>
          </a:p>
          <a:p>
            <a:endParaRPr lang="fa-IR" dirty="0" smtClean="0">
              <a:cs typeface="B Zar" panose="00000400000000000000" pitchFamily="2" charset="-78"/>
            </a:endParaRPr>
          </a:p>
          <a:p>
            <a:r>
              <a:rPr lang="fa-IR" dirty="0" smtClean="0">
                <a:cs typeface="B Titr" panose="00000700000000000000" pitchFamily="2" charset="-78"/>
              </a:rPr>
              <a:t>دوره نوجنینی</a:t>
            </a:r>
          </a:p>
          <a:p>
            <a:endParaRPr lang="fa-IR" dirty="0" smtClean="0">
              <a:cs typeface="B Titr" panose="00000700000000000000" pitchFamily="2" charset="-78"/>
            </a:endParaRPr>
          </a:p>
          <a:p>
            <a:r>
              <a:rPr lang="fa-IR" dirty="0" smtClean="0">
                <a:cs typeface="B Titr" panose="00000700000000000000" pitchFamily="2" charset="-78"/>
              </a:rPr>
              <a:t>از تخم تا بلاستوسیت</a:t>
            </a:r>
          </a:p>
          <a:p>
            <a:r>
              <a:rPr lang="fa-IR" dirty="0" smtClean="0">
                <a:cs typeface="B Zar" panose="00000400000000000000" pitchFamily="2" charset="-78"/>
              </a:rPr>
              <a:t>تخم ------ مرحله دو سلولی ------- مرحله چهار سلولی--------- مرحله هشت سلولی------- مورولا(توده ی سلول به شکل توت) ----- بلاستولا----- بلاستوسیست</a:t>
            </a:r>
          </a:p>
          <a:p>
            <a:endParaRPr lang="fa-IR" dirty="0" smtClean="0"/>
          </a:p>
          <a:p>
            <a:endParaRPr lang="fa-IR" dirty="0"/>
          </a:p>
        </p:txBody>
      </p:sp>
    </p:spTree>
    <p:extLst>
      <p:ext uri="{BB962C8B-B14F-4D97-AF65-F5344CB8AC3E}">
        <p14:creationId xmlns:p14="http://schemas.microsoft.com/office/powerpoint/2010/main" val="156239082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286000" y="692696"/>
            <a:ext cx="6102424" cy="2185214"/>
          </a:xfrm>
          <a:prstGeom prst="rect">
            <a:avLst/>
          </a:prstGeom>
        </p:spPr>
        <p:txBody>
          <a:bodyPr wrap="square">
            <a:spAutoFit/>
          </a:bodyPr>
          <a:lstStyle/>
          <a:p>
            <a:r>
              <a:rPr lang="fa-IR" dirty="0" smtClean="0">
                <a:cs typeface="B Titr" panose="00000700000000000000" pitchFamily="2" charset="-78"/>
              </a:rPr>
              <a:t>دوره رویانی</a:t>
            </a:r>
          </a:p>
          <a:p>
            <a:endParaRPr lang="fa-IR" dirty="0" smtClean="0">
              <a:cs typeface="B Titr" panose="00000700000000000000" pitchFamily="2" charset="-78"/>
            </a:endParaRPr>
          </a:p>
          <a:p>
            <a:r>
              <a:rPr lang="fa-IR" sz="2000" dirty="0" smtClean="0">
                <a:cs typeface="B Zar" panose="00000400000000000000" pitchFamily="2" charset="-78"/>
              </a:rPr>
              <a:t>رویان از لایه سلولی مدوری که حول مرکز بلاستوسیت قرار گرفته است به وجود می آید.رویان انسان در هفته های اول شبیه رویان سایر مهرداران است.رویان دارای دم و باقیمانده آبشش است که به سرعت ناپدید می شوند. سر قبل از سایر قسمت های بدن تشکیل می شود . قلب تشکیل و شروع به تپش </a:t>
            </a:r>
          </a:p>
          <a:p>
            <a:r>
              <a:rPr lang="fa-IR" sz="2000" dirty="0" smtClean="0">
                <a:cs typeface="B Zar" panose="00000400000000000000" pitchFamily="2" charset="-78"/>
              </a:rPr>
              <a:t>می کند . سایر دستگاهای بدن رفته رفته شکل می گیرند.</a:t>
            </a:r>
            <a:endParaRPr lang="fa-IR" sz="2000" dirty="0">
              <a:cs typeface="B Zar" panose="00000400000000000000" pitchFamily="2" charset="-78"/>
            </a:endParaRPr>
          </a:p>
        </p:txBody>
      </p:sp>
    </p:spTree>
    <p:extLst>
      <p:ext uri="{BB962C8B-B14F-4D97-AF65-F5344CB8AC3E}">
        <p14:creationId xmlns:p14="http://schemas.microsoft.com/office/powerpoint/2010/main" val="230449709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fa-IR" dirty="0" smtClean="0"/>
              <a:t/>
            </a:r>
            <a:br>
              <a:rPr lang="fa-IR" dirty="0" smtClean="0"/>
            </a:br>
            <a:r>
              <a:rPr lang="fa-IR" dirty="0"/>
              <a:t/>
            </a:r>
            <a:br>
              <a:rPr lang="fa-IR" dirty="0"/>
            </a:br>
            <a:r>
              <a:rPr lang="fa-IR" dirty="0" smtClean="0"/>
              <a:t/>
            </a:r>
            <a:br>
              <a:rPr lang="fa-IR" dirty="0" smtClean="0"/>
            </a:br>
            <a:endParaRPr lang="fa-IR" dirty="0"/>
          </a:p>
        </p:txBody>
      </p:sp>
      <p:sp>
        <p:nvSpPr>
          <p:cNvPr id="3" name="Content Placeholder 2"/>
          <p:cNvSpPr>
            <a:spLocks noGrp="1"/>
          </p:cNvSpPr>
          <p:nvPr>
            <p:ph idx="1"/>
          </p:nvPr>
        </p:nvSpPr>
        <p:spPr/>
        <p:txBody>
          <a:bodyPr/>
          <a:lstStyle/>
          <a:p>
            <a:endParaRPr lang="fa-IR" dirty="0" smtClean="0"/>
          </a:p>
          <a:p>
            <a:endParaRPr lang="fa-IR" dirty="0"/>
          </a:p>
        </p:txBody>
      </p:sp>
      <p:sp>
        <p:nvSpPr>
          <p:cNvPr id="4" name="Rectangle 3"/>
          <p:cNvSpPr/>
          <p:nvPr/>
        </p:nvSpPr>
        <p:spPr>
          <a:xfrm>
            <a:off x="2051720" y="548680"/>
            <a:ext cx="6408712" cy="4370427"/>
          </a:xfrm>
          <a:prstGeom prst="rect">
            <a:avLst/>
          </a:prstGeom>
        </p:spPr>
        <p:txBody>
          <a:bodyPr wrap="square">
            <a:spAutoFit/>
          </a:bodyPr>
          <a:lstStyle/>
          <a:p>
            <a:r>
              <a:rPr lang="fa-IR" dirty="0" smtClean="0">
                <a:cs typeface="B Titr" panose="00000700000000000000" pitchFamily="2" charset="-78"/>
              </a:rPr>
              <a:t>دوره جنینی</a:t>
            </a:r>
          </a:p>
          <a:p>
            <a:r>
              <a:rPr lang="fa-IR" sz="2000" dirty="0" smtClean="0">
                <a:cs typeface="B Zar" panose="00000400000000000000" pitchFamily="2" charset="-78"/>
              </a:rPr>
              <a:t>در پایان دوره رویانی : نخستین ساختارهای استخوانی، اندام ها و انگشتان مجزا و عروق خونی اصلی شکل می گیرد</a:t>
            </a:r>
          </a:p>
          <a:p>
            <a:r>
              <a:rPr lang="fa-IR" sz="2000" dirty="0" smtClean="0">
                <a:cs typeface="B Zar" panose="00000400000000000000" pitchFamily="2" charset="-78"/>
              </a:rPr>
              <a:t>در پایان سه ماه اول :جنین حدود 13 اینچ طول ،سر بزرگ و صورت به خوبی شکل گرفته و ضربان قلب به وسیله گوشی قابل شنیدن است</a:t>
            </a:r>
          </a:p>
          <a:p>
            <a:r>
              <a:rPr lang="fa-IR" sz="2000" dirty="0" smtClean="0">
                <a:cs typeface="B Zar" panose="00000400000000000000" pitchFamily="2" charset="-78"/>
              </a:rPr>
              <a:t>در پایان ماه چهارم: مادر حرکات جنین را احساس می کند</a:t>
            </a:r>
          </a:p>
          <a:p>
            <a:r>
              <a:rPr lang="fa-IR" sz="2000" dirty="0" smtClean="0">
                <a:cs typeface="B Zar" panose="00000400000000000000" pitchFamily="2" charset="-78"/>
              </a:rPr>
              <a:t>در پایان ماه پنجم : جنین حدود یک پوند وزن و 12 اینچ طول دارد.می خوابد ، بیدار        می شود، می مکد و جای خود را تغییر می دهد.</a:t>
            </a:r>
          </a:p>
          <a:p>
            <a:r>
              <a:rPr lang="fa-IR" sz="2000" dirty="0" smtClean="0">
                <a:cs typeface="B Zar" panose="00000400000000000000" pitchFamily="2" charset="-78"/>
              </a:rPr>
              <a:t>در پایان ماه ششم : چشم ها ، پلکها و مژه ها شکل می گیرد.چشمها به نور حساسند و         می تواند صداهای رحم را بشنود.</a:t>
            </a:r>
          </a:p>
          <a:p>
            <a:r>
              <a:rPr lang="fa-IR" sz="2000" dirty="0" smtClean="0">
                <a:cs typeface="B Zar" panose="00000400000000000000" pitchFamily="2" charset="-78"/>
              </a:rPr>
              <a:t>در پایان ماه هشتم : جنین حدود 5 پوند وزن و 18 اینچ طول دارد.</a:t>
            </a:r>
          </a:p>
          <a:p>
            <a:r>
              <a:rPr lang="fa-IR" sz="2000" dirty="0" smtClean="0">
                <a:cs typeface="B Zar" panose="00000400000000000000" pitchFamily="2" charset="-78"/>
              </a:rPr>
              <a:t>در پایان ماه نهم: ناخن ها می روید و پوست با ماده محافظ مومی شکل به نام ورنیکس کازئوس پوشانده می شود در این زمان طفل آماده تولد است.</a:t>
            </a:r>
          </a:p>
          <a:p>
            <a:endParaRPr lang="fa-IR" sz="2000" dirty="0">
              <a:cs typeface="B Zar" panose="00000400000000000000" pitchFamily="2" charset="-78"/>
            </a:endParaRPr>
          </a:p>
        </p:txBody>
      </p:sp>
    </p:spTree>
    <p:extLst>
      <p:ext uri="{BB962C8B-B14F-4D97-AF65-F5344CB8AC3E}">
        <p14:creationId xmlns:p14="http://schemas.microsoft.com/office/powerpoint/2010/main" val="124851738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86000" y="764704"/>
            <a:ext cx="6030416" cy="2000548"/>
          </a:xfrm>
          <a:prstGeom prst="rect">
            <a:avLst/>
          </a:prstGeom>
        </p:spPr>
        <p:txBody>
          <a:bodyPr wrap="square">
            <a:spAutoFit/>
          </a:bodyPr>
          <a:lstStyle/>
          <a:p>
            <a:r>
              <a:rPr lang="fa-IR" dirty="0" smtClean="0">
                <a:cs typeface="B Titr" panose="00000700000000000000" pitchFamily="2" charset="-78"/>
              </a:rPr>
              <a:t>عوارض بارداری.</a:t>
            </a:r>
          </a:p>
          <a:p>
            <a:endParaRPr lang="fa-IR" dirty="0" smtClean="0">
              <a:cs typeface="B Titr" panose="00000700000000000000" pitchFamily="2" charset="-78"/>
            </a:endParaRPr>
          </a:p>
          <a:p>
            <a:pPr marL="171450" indent="-171450">
              <a:buFontTx/>
              <a:buChar char="-"/>
            </a:pPr>
            <a:r>
              <a:rPr lang="fa-IR" sz="1200" dirty="0" smtClean="0">
                <a:cs typeface="B Titr" panose="00000700000000000000" pitchFamily="2" charset="-78"/>
              </a:rPr>
              <a:t>عوارض عمده</a:t>
            </a:r>
          </a:p>
          <a:p>
            <a:pPr marL="171450" indent="-171450">
              <a:buFontTx/>
              <a:buChar char="-"/>
            </a:pPr>
            <a:endParaRPr lang="fa-IR" sz="1200" dirty="0" smtClean="0">
              <a:cs typeface="B Titr" panose="00000700000000000000" pitchFamily="2" charset="-78"/>
            </a:endParaRPr>
          </a:p>
          <a:p>
            <a:pPr marL="171450" indent="-171450">
              <a:buFontTx/>
              <a:buChar char="-"/>
            </a:pPr>
            <a:r>
              <a:rPr lang="fa-IR" sz="1200" dirty="0" smtClean="0">
                <a:cs typeface="B Titr" panose="00000700000000000000" pitchFamily="2" charset="-78"/>
              </a:rPr>
              <a:t>عوارض کم اهمیت </a:t>
            </a:r>
          </a:p>
          <a:p>
            <a:pPr marL="171450" indent="-171450">
              <a:buFontTx/>
              <a:buChar char="-"/>
            </a:pPr>
            <a:endParaRPr lang="fa-IR" sz="1200" dirty="0" smtClean="0">
              <a:cs typeface="B Titr" panose="00000700000000000000" pitchFamily="2" charset="-78"/>
            </a:endParaRPr>
          </a:p>
          <a:p>
            <a:r>
              <a:rPr lang="fa-IR" sz="2000" dirty="0" smtClean="0">
                <a:cs typeface="B Zar" panose="00000400000000000000" pitchFamily="2" charset="-78"/>
              </a:rPr>
              <a:t>عوارض کم اهمیت شامل: تهوع ،سوزش معده، نفخ ، بواسیر،یبوست، تنگی نفس، پشت درد  و انقباض عضلات ساق پا می باشد</a:t>
            </a:r>
            <a:endParaRPr lang="fa-IR" sz="2000" dirty="0">
              <a:cs typeface="B Zar" panose="00000400000000000000" pitchFamily="2" charset="-78"/>
            </a:endParaRPr>
          </a:p>
        </p:txBody>
      </p:sp>
    </p:spTree>
    <p:extLst>
      <p:ext uri="{BB962C8B-B14F-4D97-AF65-F5344CB8AC3E}">
        <p14:creationId xmlns:p14="http://schemas.microsoft.com/office/powerpoint/2010/main" val="94800106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971600" y="764704"/>
            <a:ext cx="7488832" cy="5416868"/>
          </a:xfrm>
          <a:prstGeom prst="rect">
            <a:avLst/>
          </a:prstGeom>
        </p:spPr>
        <p:txBody>
          <a:bodyPr wrap="square">
            <a:spAutoFit/>
          </a:bodyPr>
          <a:lstStyle/>
          <a:p>
            <a:r>
              <a:rPr lang="fa-IR" dirty="0" smtClean="0">
                <a:cs typeface="B Titr" panose="00000700000000000000" pitchFamily="2" charset="-78"/>
              </a:rPr>
              <a:t>عوارض عمده شامل:</a:t>
            </a:r>
          </a:p>
          <a:p>
            <a:endParaRPr lang="fa-IR" dirty="0" smtClean="0">
              <a:cs typeface="B Titr" panose="00000700000000000000" pitchFamily="2" charset="-78"/>
            </a:endParaRPr>
          </a:p>
          <a:p>
            <a:r>
              <a:rPr lang="fa-IR" sz="1200" dirty="0" smtClean="0">
                <a:cs typeface="B Titr" panose="00000700000000000000" pitchFamily="2" charset="-78"/>
              </a:rPr>
              <a:t>استفراغ بد خیم </a:t>
            </a:r>
          </a:p>
          <a:p>
            <a:r>
              <a:rPr lang="fa-IR" sz="2000" dirty="0" smtClean="0">
                <a:cs typeface="B Zar" panose="00000400000000000000" pitchFamily="2" charset="-78"/>
              </a:rPr>
              <a:t>این عارضه استفراغ طولانی و مداومی است  که ممکن است زن باردار را دچار کمی آب بدن کرده واو را از مواد غذایی لازم برای رشد مناسب جنین محروم سازد.</a:t>
            </a:r>
          </a:p>
          <a:p>
            <a:r>
              <a:rPr lang="fa-IR" sz="1200" dirty="0" smtClean="0">
                <a:cs typeface="B Titr" panose="00000700000000000000" pitchFamily="2" charset="-78"/>
              </a:rPr>
              <a:t>مسمومیت </a:t>
            </a:r>
          </a:p>
          <a:p>
            <a:r>
              <a:rPr lang="fa-IR" sz="2000" dirty="0" smtClean="0">
                <a:cs typeface="B Zar" panose="00000400000000000000" pitchFamily="2" charset="-78"/>
              </a:rPr>
              <a:t> مشخصات این عارضه عبارت است از بالا رفتن فشار خون ، آب گرفتگی بافت ها ،وجود آلبومین در ادرار ، سر درد ،و اکلامپسی(تشنج)</a:t>
            </a:r>
          </a:p>
          <a:p>
            <a:endParaRPr lang="fa-IR" dirty="0" smtClean="0"/>
          </a:p>
          <a:p>
            <a:r>
              <a:rPr lang="fa-IR" sz="1200" dirty="0" smtClean="0">
                <a:cs typeface="B Titr" panose="00000700000000000000" pitchFamily="2" charset="-78"/>
              </a:rPr>
              <a:t>تهدید به سقط</a:t>
            </a:r>
          </a:p>
          <a:p>
            <a:r>
              <a:rPr lang="fa-IR" dirty="0" smtClean="0"/>
              <a:t>اولین نشانه این عارضه معمولا خونریزی مبهلی است.</a:t>
            </a:r>
          </a:p>
          <a:p>
            <a:endParaRPr lang="fa-IR" dirty="0" smtClean="0"/>
          </a:p>
          <a:p>
            <a:r>
              <a:rPr lang="fa-IR" sz="1200" dirty="0" smtClean="0">
                <a:cs typeface="B Titr" panose="00000700000000000000" pitchFamily="2" charset="-78"/>
              </a:rPr>
              <a:t>جدا شدن جفت و جفت سر راهی</a:t>
            </a:r>
          </a:p>
          <a:p>
            <a:r>
              <a:rPr lang="fa-IR" sz="2000" dirty="0" smtClean="0">
                <a:cs typeface="B Zar" panose="00000400000000000000" pitchFamily="2" charset="-78"/>
              </a:rPr>
              <a:t>جدا شدن جفت به جداشدن زودرس جفت از دیواره رحم اطلاق می شود.در جفت سر راهی قسمتی یا تمام جفت بر روی سوراخ گردن رحم شکل گرفته و رشد می </a:t>
            </a:r>
            <a:r>
              <a:rPr lang="fa-IR" dirty="0" smtClean="0"/>
              <a:t>کند.</a:t>
            </a:r>
          </a:p>
          <a:p>
            <a:r>
              <a:rPr lang="fa-IR" sz="1200" dirty="0" smtClean="0">
                <a:cs typeface="B Titr" panose="00000700000000000000" pitchFamily="2" charset="-78"/>
              </a:rPr>
              <a:t>حاملگی نا به جا</a:t>
            </a:r>
          </a:p>
          <a:p>
            <a:r>
              <a:rPr lang="fa-IR" sz="2000" dirty="0" smtClean="0">
                <a:cs typeface="B Zar" panose="00000400000000000000" pitchFamily="2" charset="-78"/>
              </a:rPr>
              <a:t>هنگامی رخ می دهد که تخم بارور شده به ناحیه دیگری جز رحم می چسبد و رشد می کند.مثل رشد در داخل لوله های فالوب ،تخمدان ، شکم و یا گردن رحم</a:t>
            </a:r>
          </a:p>
          <a:p>
            <a:endParaRPr lang="fa-IR" dirty="0" smtClean="0"/>
          </a:p>
          <a:p>
            <a:endParaRPr lang="fa-IR" dirty="0"/>
          </a:p>
        </p:txBody>
      </p:sp>
    </p:spTree>
    <p:extLst>
      <p:ext uri="{BB962C8B-B14F-4D97-AF65-F5344CB8AC3E}">
        <p14:creationId xmlns:p14="http://schemas.microsoft.com/office/powerpoint/2010/main" val="354708820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1203</TotalTime>
  <Words>1117</Words>
  <Application>Microsoft Office PowerPoint</Application>
  <PresentationFormat>On-screen Show (4:3)</PresentationFormat>
  <Paragraphs>107</Paragraphs>
  <Slides>14</Slides>
  <Notes>1</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Office Theme</vt:lpstr>
      <vt:lpstr>PowerPoint Presentation</vt:lpstr>
      <vt:lpstr>PowerPoint Presentation</vt:lpstr>
      <vt:lpstr>PowerPoint Presentation</vt:lpstr>
      <vt:lpstr>PowerPoint Presentation</vt:lpstr>
      <vt:lpstr>PowerPoint Presentation</vt:lpstr>
      <vt:lpstr>PowerPoint Presentation</vt:lpstr>
      <vt:lpstr>   </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MalekHasani</dc:creator>
  <cp:lastModifiedBy>MalekHasani</cp:lastModifiedBy>
  <cp:revision>47</cp:revision>
  <dcterms:created xsi:type="dcterms:W3CDTF">2020-04-06T06:14:38Z</dcterms:created>
  <dcterms:modified xsi:type="dcterms:W3CDTF">2020-05-10T18:38:49Z</dcterms:modified>
</cp:coreProperties>
</file>