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66" r:id="rId2"/>
    <p:sldId id="268" r:id="rId3"/>
    <p:sldId id="269" r:id="rId4"/>
    <p:sldId id="270" r:id="rId5"/>
    <p:sldId id="271" r:id="rId6"/>
    <p:sldId id="272" r:id="rId7"/>
    <p:sldId id="273" r:id="rId8"/>
    <p:sldId id="274" r:id="rId9"/>
    <p:sldId id="276" r:id="rId10"/>
    <p:sldId id="275" r:id="rId11"/>
    <p:sldId id="277" r:id="rId12"/>
    <p:sldId id="278" r:id="rId13"/>
    <p:sldId id="279" r:id="rId14"/>
    <p:sldId id="280" r:id="rId15"/>
    <p:sldId id="281" r:id="rId16"/>
    <p:sldId id="292" r:id="rId17"/>
    <p:sldId id="293" r:id="rId1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3" d="100"/>
          <a:sy n="103" d="100"/>
        </p:scale>
        <p:origin x="-2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15ACAB4-013E-4581-86D7-415BBF91CBA6}" type="datetimeFigureOut">
              <a:rPr lang="fa-IR" smtClean="0"/>
              <a:t>1441/09/18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BFBA6DD-EDBD-4E2F-8F10-6B1427E2DAC1}" type="slidenum">
              <a:rPr lang="fa-IR" smtClean="0"/>
              <a:t>‹#›</a:t>
            </a:fld>
            <a:endParaRPr lang="fa-IR"/>
          </a:p>
        </p:txBody>
      </p:sp>
    </p:spTree>
    <p:extLst>
      <p:ext uri="{BB962C8B-B14F-4D97-AF65-F5344CB8AC3E}">
        <p14:creationId xmlns:p14="http://schemas.microsoft.com/office/powerpoint/2010/main" val="21488822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BFBA6DD-EDBD-4E2F-8F10-6B1427E2DAC1}" type="slidenum">
              <a:rPr lang="fa-IR" smtClean="0"/>
              <a:t>16</a:t>
            </a:fld>
            <a:endParaRPr lang="fa-IR"/>
          </a:p>
        </p:txBody>
      </p:sp>
    </p:spTree>
    <p:extLst>
      <p:ext uri="{BB962C8B-B14F-4D97-AF65-F5344CB8AC3E}">
        <p14:creationId xmlns:p14="http://schemas.microsoft.com/office/powerpoint/2010/main" val="85538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F0295F9-074E-4DAF-8A00-7583FACB33A3}" type="datetimeFigureOut">
              <a:rPr lang="fa-IR" smtClean="0"/>
              <a:t>1441/09/18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61462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F0295F9-074E-4DAF-8A00-7583FACB33A3}" type="datetimeFigureOut">
              <a:rPr lang="fa-IR" smtClean="0"/>
              <a:t>1441/09/18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213325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F0295F9-074E-4DAF-8A00-7583FACB33A3}" type="datetimeFigureOut">
              <a:rPr lang="fa-IR" smtClean="0"/>
              <a:t>1441/09/18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3005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F0295F9-074E-4DAF-8A00-7583FACB33A3}" type="datetimeFigureOut">
              <a:rPr lang="fa-IR" smtClean="0"/>
              <a:t>1441/09/18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259975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295F9-074E-4DAF-8A00-7583FACB33A3}" type="datetimeFigureOut">
              <a:rPr lang="fa-IR" smtClean="0"/>
              <a:t>1441/09/18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325057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F0295F9-074E-4DAF-8A00-7583FACB33A3}" type="datetimeFigureOut">
              <a:rPr lang="fa-IR" smtClean="0"/>
              <a:t>1441/09/18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325638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F0295F9-074E-4DAF-8A00-7583FACB33A3}" type="datetimeFigureOut">
              <a:rPr lang="fa-IR" smtClean="0"/>
              <a:t>1441/09/18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295033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F0295F9-074E-4DAF-8A00-7583FACB33A3}" type="datetimeFigureOut">
              <a:rPr lang="fa-IR" smtClean="0"/>
              <a:t>1441/09/18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239263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F9-074E-4DAF-8A00-7583FACB33A3}" type="datetimeFigureOut">
              <a:rPr lang="fa-IR" smtClean="0"/>
              <a:t>1441/09/18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174348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295F9-074E-4DAF-8A00-7583FACB33A3}" type="datetimeFigureOut">
              <a:rPr lang="fa-IR" smtClean="0"/>
              <a:t>1441/09/18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505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295F9-074E-4DAF-8A00-7583FACB33A3}" type="datetimeFigureOut">
              <a:rPr lang="fa-IR" smtClean="0"/>
              <a:t>1441/09/18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3FEFA30-B69E-47AA-A626-8FDBA25586B6}" type="slidenum">
              <a:rPr lang="fa-IR" smtClean="0"/>
              <a:t>‹#›</a:t>
            </a:fld>
            <a:endParaRPr lang="fa-IR"/>
          </a:p>
        </p:txBody>
      </p:sp>
    </p:spTree>
    <p:extLst>
      <p:ext uri="{BB962C8B-B14F-4D97-AF65-F5344CB8AC3E}">
        <p14:creationId xmlns:p14="http://schemas.microsoft.com/office/powerpoint/2010/main" val="9191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F0295F9-074E-4DAF-8A00-7583FACB33A3}" type="datetimeFigureOut">
              <a:rPr lang="fa-IR" smtClean="0"/>
              <a:t>1441/09/18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3FEFA30-B69E-47AA-A626-8FDBA25586B6}" type="slidenum">
              <a:rPr lang="fa-IR" smtClean="0"/>
              <a:t>‹#›</a:t>
            </a:fld>
            <a:endParaRPr lang="fa-IR"/>
          </a:p>
        </p:txBody>
      </p:sp>
    </p:spTree>
    <p:extLst>
      <p:ext uri="{BB962C8B-B14F-4D97-AF65-F5344CB8AC3E}">
        <p14:creationId xmlns:p14="http://schemas.microsoft.com/office/powerpoint/2010/main" val="3793924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340768"/>
            <a:ext cx="5526360" cy="1477328"/>
          </a:xfrm>
          <a:prstGeom prst="rect">
            <a:avLst/>
          </a:prstGeom>
        </p:spPr>
        <p:txBody>
          <a:bodyPr wrap="square">
            <a:spAutoFit/>
          </a:bodyPr>
          <a:lstStyle/>
          <a:p>
            <a:r>
              <a:rPr lang="fa-IR" dirty="0">
                <a:cs typeface="B Titr" panose="00000700000000000000" pitchFamily="2" charset="-78"/>
              </a:rPr>
              <a:t>جلسه ششم</a:t>
            </a:r>
          </a:p>
          <a:p>
            <a:endParaRPr lang="fa-IR" dirty="0" smtClean="0">
              <a:cs typeface="B Titr" panose="00000700000000000000" pitchFamily="2" charset="-78"/>
            </a:endParaRPr>
          </a:p>
          <a:p>
            <a:r>
              <a:rPr lang="fa-IR" dirty="0" smtClean="0">
                <a:cs typeface="B Titr" panose="00000700000000000000" pitchFamily="2" charset="-78"/>
              </a:rPr>
              <a:t>فصل </a:t>
            </a:r>
            <a:r>
              <a:rPr lang="fa-IR" dirty="0">
                <a:cs typeface="B Titr" panose="00000700000000000000" pitchFamily="2" charset="-78"/>
              </a:rPr>
              <a:t>سوم ( وراثت تا عوامل تاثیر گذار و محیط پیش </a:t>
            </a:r>
            <a:r>
              <a:rPr lang="fa-IR" dirty="0" smtClean="0">
                <a:cs typeface="B Titr" panose="00000700000000000000" pitchFamily="2" charset="-78"/>
              </a:rPr>
              <a:t>ازتولد</a:t>
            </a:r>
            <a:endParaRPr lang="fa-IR" dirty="0" smtClean="0">
              <a:cs typeface="B Titr" panose="00000700000000000000" pitchFamily="2" charset="-78"/>
            </a:endParaRPr>
          </a:p>
          <a:p>
            <a:endParaRPr lang="fa-IR" dirty="0"/>
          </a:p>
          <a:p>
            <a:endParaRPr lang="fa-IR" dirty="0"/>
          </a:p>
        </p:txBody>
      </p:sp>
    </p:spTree>
    <p:extLst>
      <p:ext uri="{BB962C8B-B14F-4D97-AF65-F5344CB8AC3E}">
        <p14:creationId xmlns:p14="http://schemas.microsoft.com/office/powerpoint/2010/main" val="8265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92696"/>
            <a:ext cx="7272808" cy="2462213"/>
          </a:xfrm>
          <a:prstGeom prst="rect">
            <a:avLst/>
          </a:prstGeom>
        </p:spPr>
        <p:txBody>
          <a:bodyPr wrap="square">
            <a:spAutoFit/>
          </a:bodyPr>
          <a:lstStyle/>
          <a:p>
            <a:r>
              <a:rPr lang="fa-IR" dirty="0">
                <a:cs typeface="2  Titr" panose="00000700000000000000" pitchFamily="2" charset="-78"/>
              </a:rPr>
              <a:t>عیوب </a:t>
            </a:r>
            <a:r>
              <a:rPr lang="fa-IR" dirty="0" smtClean="0">
                <a:cs typeface="2  Titr" panose="00000700000000000000" pitchFamily="2" charset="-78"/>
              </a:rPr>
              <a:t>ارثی</a:t>
            </a:r>
          </a:p>
          <a:p>
            <a:endParaRPr lang="fa-IR" dirty="0">
              <a:cs typeface="2  Titr" panose="00000700000000000000" pitchFamily="2" charset="-78"/>
            </a:endParaRPr>
          </a:p>
          <a:p>
            <a:r>
              <a:rPr lang="fa-IR" dirty="0">
                <a:cs typeface="2  Titr" panose="00000700000000000000" pitchFamily="2" charset="-78"/>
              </a:rPr>
              <a:t>علل عیوب مادر زادی</a:t>
            </a:r>
          </a:p>
          <a:p>
            <a:r>
              <a:rPr lang="fa-IR" sz="2000" dirty="0">
                <a:cs typeface="B Zar" panose="00000400000000000000" pitchFamily="2" charset="-78"/>
              </a:rPr>
              <a:t>ا- عوامل ارثی</a:t>
            </a:r>
          </a:p>
          <a:p>
            <a:r>
              <a:rPr lang="fa-IR" sz="2000" dirty="0">
                <a:cs typeface="B Zar" panose="00000400000000000000" pitchFamily="2" charset="-78"/>
              </a:rPr>
              <a:t>2- محیط معیوب که مانع رشد بهنجار کودک می شود</a:t>
            </a:r>
          </a:p>
          <a:p>
            <a:r>
              <a:rPr lang="fa-IR" sz="2000" dirty="0">
                <a:cs typeface="B Zar" panose="00000400000000000000" pitchFamily="2" charset="-78"/>
              </a:rPr>
              <a:t>3- آسیب های زایمانی</a:t>
            </a:r>
          </a:p>
          <a:p>
            <a:r>
              <a:rPr lang="fa-IR" sz="2000" dirty="0">
                <a:cs typeface="B Zar" panose="00000400000000000000" pitchFamily="2" charset="-78"/>
              </a:rPr>
              <a:t>فقط 20درصد از عیوب مادر زادی ارثی هستند .80 درصد دیگر بر اثر محیط معیوب ، آسیب زایمانی یا ترکیبی از هر دو ایجاد می شوند. </a:t>
            </a:r>
          </a:p>
        </p:txBody>
      </p:sp>
    </p:spTree>
    <p:extLst>
      <p:ext uri="{BB962C8B-B14F-4D97-AF65-F5344CB8AC3E}">
        <p14:creationId xmlns:p14="http://schemas.microsoft.com/office/powerpoint/2010/main" val="1209650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836712"/>
            <a:ext cx="6480720" cy="1877437"/>
          </a:xfrm>
          <a:prstGeom prst="rect">
            <a:avLst/>
          </a:prstGeom>
        </p:spPr>
        <p:txBody>
          <a:bodyPr wrap="square">
            <a:spAutoFit/>
          </a:bodyPr>
          <a:lstStyle/>
          <a:p>
            <a:r>
              <a:rPr lang="fa-IR" dirty="0">
                <a:cs typeface="2  Titr" panose="00000700000000000000" pitchFamily="2" charset="-78"/>
              </a:rPr>
              <a:t>عیوب </a:t>
            </a:r>
            <a:r>
              <a:rPr lang="fa-IR" dirty="0" smtClean="0">
                <a:cs typeface="2  Titr" panose="00000700000000000000" pitchFamily="2" charset="-78"/>
              </a:rPr>
              <a:t>ژنتیک</a:t>
            </a:r>
          </a:p>
          <a:p>
            <a:endParaRPr lang="fa-IR" dirty="0">
              <a:cs typeface="2  Titr" panose="00000700000000000000" pitchFamily="2" charset="-78"/>
            </a:endParaRPr>
          </a:p>
          <a:p>
            <a:r>
              <a:rPr lang="fa-IR" sz="2000" dirty="0">
                <a:cs typeface="B Zar" panose="00000400000000000000" pitchFamily="2" charset="-78"/>
              </a:rPr>
              <a:t>برخی از عیوب از طریق ژنی واحد، </a:t>
            </a:r>
            <a:r>
              <a:rPr lang="fa-IR" sz="2000" i="1" dirty="0">
                <a:cs typeface="B Zar" panose="00000400000000000000" pitchFamily="2" charset="-78"/>
              </a:rPr>
              <a:t>غالب </a:t>
            </a:r>
            <a:r>
              <a:rPr lang="fa-IR" sz="2000" dirty="0">
                <a:cs typeface="B Zar" panose="00000400000000000000" pitchFamily="2" charset="-78"/>
              </a:rPr>
              <a:t>و معیوب به ارث می رسند.مانند بیماری </a:t>
            </a:r>
            <a:r>
              <a:rPr lang="fa-IR" sz="2000" i="1" dirty="0">
                <a:cs typeface="B Zar" panose="00000400000000000000" pitchFamily="2" charset="-78"/>
              </a:rPr>
              <a:t>هانتینگتون</a:t>
            </a:r>
          </a:p>
          <a:p>
            <a:r>
              <a:rPr lang="fa-IR" sz="2000" dirty="0">
                <a:cs typeface="B Zar" panose="00000400000000000000" pitchFamily="2" charset="-78"/>
              </a:rPr>
              <a:t>این بیماری سبب تباهی تدریجی دستگاه عصبی ، ضعف فیزیکی، اختلال هیجانی و سر انجام مرگ می شود.علایم این بیماری تا پس از 30 سالگی تظاهر </a:t>
            </a:r>
            <a:r>
              <a:rPr lang="fa-IR" sz="2000" dirty="0" smtClean="0">
                <a:cs typeface="B Zar" panose="00000400000000000000" pitchFamily="2" charset="-78"/>
              </a:rPr>
              <a:t>نمی کنند</a:t>
            </a:r>
            <a:r>
              <a:rPr lang="fa-IR" sz="2000" dirty="0">
                <a:cs typeface="B Zar" panose="00000400000000000000" pitchFamily="2" charset="-78"/>
              </a:rPr>
              <a:t>.</a:t>
            </a:r>
          </a:p>
        </p:txBody>
      </p:sp>
    </p:spTree>
    <p:extLst>
      <p:ext uri="{BB962C8B-B14F-4D97-AF65-F5344CB8AC3E}">
        <p14:creationId xmlns:p14="http://schemas.microsoft.com/office/powerpoint/2010/main" val="154207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92696"/>
            <a:ext cx="7488832" cy="4001095"/>
          </a:xfrm>
          <a:prstGeom prst="rect">
            <a:avLst/>
          </a:prstGeom>
        </p:spPr>
        <p:txBody>
          <a:bodyPr wrap="square">
            <a:spAutoFit/>
          </a:bodyPr>
          <a:lstStyle/>
          <a:p>
            <a:r>
              <a:rPr lang="fa-IR" dirty="0">
                <a:cs typeface="B Titr" panose="00000700000000000000" pitchFamily="2" charset="-78"/>
              </a:rPr>
              <a:t>بیماری هایی که براثر جفت ژن مغلوب ایجاد می شوند</a:t>
            </a:r>
            <a:r>
              <a:rPr lang="fa-IR" dirty="0">
                <a:cs typeface="B Zar" panose="00000400000000000000" pitchFamily="2" charset="-78"/>
              </a:rPr>
              <a:t>. </a:t>
            </a:r>
            <a:r>
              <a:rPr lang="fa-IR" sz="2000" dirty="0">
                <a:cs typeface="B Zar" panose="00000400000000000000" pitchFamily="2" charset="-78"/>
              </a:rPr>
              <a:t>عبارتند از فیبروز کیستیک ،فنیل کتونوری </a:t>
            </a:r>
            <a:r>
              <a:rPr lang="en-US" sz="2000" dirty="0" smtClean="0">
                <a:cs typeface="B Zar" panose="00000400000000000000" pitchFamily="2" charset="-78"/>
              </a:rPr>
              <a:t>PKU</a:t>
            </a:r>
            <a:r>
              <a:rPr lang="en-US" sz="2000" dirty="0">
                <a:cs typeface="B Zar" panose="00000400000000000000" pitchFamily="2" charset="-78"/>
              </a:rPr>
              <a:t>) </a:t>
            </a:r>
            <a:r>
              <a:rPr lang="en-US" sz="2000" dirty="0" smtClean="0">
                <a:cs typeface="B Zar" panose="00000400000000000000" pitchFamily="2" charset="-78"/>
              </a:rPr>
              <a:t>، </a:t>
            </a:r>
            <a:r>
              <a:rPr lang="fa-IR" sz="2000" dirty="0">
                <a:cs typeface="B Zar" panose="00000400000000000000" pitchFamily="2" charset="-78"/>
              </a:rPr>
              <a:t>بیماری تی ساکس و </a:t>
            </a:r>
            <a:r>
              <a:rPr lang="fa-IR" sz="2000" dirty="0" smtClean="0">
                <a:cs typeface="B Zar" panose="00000400000000000000" pitchFamily="2" charset="-78"/>
              </a:rPr>
              <a:t>...</a:t>
            </a:r>
          </a:p>
          <a:p>
            <a:endParaRPr lang="fa-IR" dirty="0">
              <a:cs typeface="B Zar" panose="00000400000000000000" pitchFamily="2" charset="-78"/>
            </a:endParaRPr>
          </a:p>
          <a:p>
            <a:r>
              <a:rPr lang="fa-IR" dirty="0">
                <a:cs typeface="2  Titr" panose="00000700000000000000" pitchFamily="2" charset="-78"/>
              </a:rPr>
              <a:t>فیبروز کیستیک- </a:t>
            </a:r>
            <a:r>
              <a:rPr lang="fa-IR" sz="2000" dirty="0">
                <a:cs typeface="B Zar" panose="00000400000000000000" pitchFamily="2" charset="-78"/>
              </a:rPr>
              <a:t>کودکانی که با این بیماری به دنیا می آیند فاقد نوع خاصی از آنزیم هستند که سبب انسداد مجاری مخاطی در بدن خصوصا در ریه ها و اندام های گوارشی می شوند</a:t>
            </a:r>
            <a:r>
              <a:rPr lang="fa-IR" sz="2000" dirty="0" smtClean="0">
                <a:cs typeface="B Zar" panose="00000400000000000000" pitchFamily="2" charset="-78"/>
              </a:rPr>
              <a:t>.</a:t>
            </a:r>
          </a:p>
          <a:p>
            <a:endParaRPr lang="fa-IR" dirty="0"/>
          </a:p>
          <a:p>
            <a:r>
              <a:rPr lang="fa-IR" dirty="0">
                <a:cs typeface="2  Titr" panose="00000700000000000000" pitchFamily="2" charset="-78"/>
              </a:rPr>
              <a:t>فنیل کتونوری </a:t>
            </a:r>
            <a:r>
              <a:rPr lang="en-US" dirty="0" smtClean="0"/>
              <a:t>PKU )</a:t>
            </a:r>
            <a:r>
              <a:rPr lang="fa-IR" dirty="0" smtClean="0"/>
              <a:t>- </a:t>
            </a:r>
            <a:r>
              <a:rPr lang="fa-IR" sz="2000" dirty="0" smtClean="0">
                <a:cs typeface="B Zar" panose="00000400000000000000" pitchFamily="2" charset="-78"/>
              </a:rPr>
              <a:t>به </a:t>
            </a:r>
            <a:r>
              <a:rPr lang="fa-IR" sz="2000" dirty="0">
                <a:cs typeface="B Zar" panose="00000400000000000000" pitchFamily="2" charset="-78"/>
              </a:rPr>
              <a:t>دلیل تجمع فنیل آلانین ، اسید آمینه ای که سبب عقب ماندگی ذهنی و اختللالات عصب شناختی می شود به وجود می آید. این بیماری از طریق تنظیم رژیم غذایی درمان پذیر است</a:t>
            </a:r>
            <a:r>
              <a:rPr lang="fa-IR" sz="2000" dirty="0" smtClean="0">
                <a:cs typeface="B Zar" panose="00000400000000000000" pitchFamily="2" charset="-78"/>
              </a:rPr>
              <a:t>.</a:t>
            </a:r>
          </a:p>
          <a:p>
            <a:endParaRPr lang="fa-IR" sz="2000" dirty="0">
              <a:cs typeface="B Zar" panose="00000400000000000000" pitchFamily="2" charset="-78"/>
            </a:endParaRPr>
          </a:p>
          <a:p>
            <a:r>
              <a:rPr lang="fa-IR" dirty="0">
                <a:cs typeface="2  Titr" panose="00000700000000000000" pitchFamily="2" charset="-78"/>
              </a:rPr>
              <a:t>تی ساکس </a:t>
            </a:r>
            <a:r>
              <a:rPr lang="fa-IR" dirty="0"/>
              <a:t>– </a:t>
            </a:r>
            <a:r>
              <a:rPr lang="fa-IR" sz="2000" dirty="0">
                <a:cs typeface="B Zar" panose="00000400000000000000" pitchFamily="2" charset="-78"/>
              </a:rPr>
              <a:t>از کمبود یک آنزیم حاصل می شود . ویژگی های آن عبارتند از تاخیر رشدی پیشرونده ، فلج ، زوال عقل ، کوری و مرگ در در 3 یا 4 سالگی</a:t>
            </a:r>
          </a:p>
          <a:p>
            <a:endParaRPr lang="fa-IR" dirty="0"/>
          </a:p>
        </p:txBody>
      </p:sp>
    </p:spTree>
    <p:extLst>
      <p:ext uri="{BB962C8B-B14F-4D97-AF65-F5344CB8AC3E}">
        <p14:creationId xmlns:p14="http://schemas.microsoft.com/office/powerpoint/2010/main" val="74152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268760"/>
            <a:ext cx="6696744" cy="1569660"/>
          </a:xfrm>
          <a:prstGeom prst="rect">
            <a:avLst/>
          </a:prstGeom>
        </p:spPr>
        <p:txBody>
          <a:bodyPr wrap="square">
            <a:spAutoFit/>
          </a:bodyPr>
          <a:lstStyle/>
          <a:p>
            <a:r>
              <a:rPr lang="fa-IR" dirty="0">
                <a:cs typeface="2  Titr" panose="00000700000000000000" pitchFamily="2" charset="-78"/>
              </a:rPr>
              <a:t>بیماری هایی که علت چند گانه </a:t>
            </a:r>
            <a:r>
              <a:rPr lang="fa-IR" dirty="0" smtClean="0">
                <a:cs typeface="2  Titr" panose="00000700000000000000" pitchFamily="2" charset="-78"/>
              </a:rPr>
              <a:t>دارند</a:t>
            </a:r>
          </a:p>
          <a:p>
            <a:endParaRPr lang="fa-IR" dirty="0">
              <a:cs typeface="2  Titr" panose="00000700000000000000" pitchFamily="2" charset="-78"/>
            </a:endParaRPr>
          </a:p>
          <a:p>
            <a:r>
              <a:rPr lang="fa-IR" sz="2000" dirty="0">
                <a:cs typeface="B Zar" panose="00000400000000000000" pitchFamily="2" charset="-78"/>
              </a:rPr>
              <a:t>این عیوب تا زمانی که نوعی عیب محیطی پیش از تولد یا پس از تولد آن ها را شکوفا نکند ، اشکار نمی شوند مانند شکاف کام یا لب شکری و اسپینابیفیداکه ویژگی ان بسته شدن ناکامل </a:t>
            </a:r>
            <a:r>
              <a:rPr lang="fa-IR" dirty="0">
                <a:cs typeface="B Zar" panose="00000400000000000000" pitchFamily="2" charset="-78"/>
              </a:rPr>
              <a:t>ستون فقرات تحتانی است</a:t>
            </a:r>
          </a:p>
        </p:txBody>
      </p:sp>
    </p:spTree>
    <p:extLst>
      <p:ext uri="{BB962C8B-B14F-4D97-AF65-F5344CB8AC3E}">
        <p14:creationId xmlns:p14="http://schemas.microsoft.com/office/powerpoint/2010/main" val="402601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7344816" cy="2708434"/>
          </a:xfrm>
          <a:prstGeom prst="rect">
            <a:avLst/>
          </a:prstGeom>
        </p:spPr>
        <p:txBody>
          <a:bodyPr wrap="square">
            <a:spAutoFit/>
          </a:bodyPr>
          <a:lstStyle/>
          <a:p>
            <a:r>
              <a:rPr lang="fa-IR" dirty="0">
                <a:cs typeface="2  Titr" panose="00000700000000000000" pitchFamily="2" charset="-78"/>
              </a:rPr>
              <a:t>ناهنجاری های </a:t>
            </a:r>
            <a:r>
              <a:rPr lang="fa-IR" dirty="0" smtClean="0">
                <a:cs typeface="2  Titr" panose="00000700000000000000" pitchFamily="2" charset="-78"/>
              </a:rPr>
              <a:t>کروموزمی</a:t>
            </a:r>
          </a:p>
          <a:p>
            <a:endParaRPr lang="fa-IR" dirty="0">
              <a:cs typeface="2  Titr" panose="00000700000000000000" pitchFamily="2" charset="-78"/>
            </a:endParaRPr>
          </a:p>
          <a:p>
            <a:r>
              <a:rPr lang="fa-IR" dirty="0">
                <a:cs typeface="2  Titr" panose="00000700000000000000" pitchFamily="2" charset="-78"/>
              </a:rPr>
              <a:t>ناهنجاری های کروموزمی بر دو نوعند: </a:t>
            </a:r>
            <a:endParaRPr lang="fa-IR" dirty="0" smtClean="0">
              <a:cs typeface="2  Titr" panose="00000700000000000000" pitchFamily="2" charset="-78"/>
            </a:endParaRPr>
          </a:p>
          <a:p>
            <a:endParaRPr lang="fa-IR" dirty="0">
              <a:cs typeface="2  Titr" panose="00000700000000000000" pitchFamily="2" charset="-78"/>
            </a:endParaRPr>
          </a:p>
          <a:p>
            <a:r>
              <a:rPr lang="fa-IR" dirty="0">
                <a:cs typeface="2  Titr" panose="00000700000000000000" pitchFamily="2" charset="-78"/>
              </a:rPr>
              <a:t>ناهنجاری های </a:t>
            </a:r>
            <a:r>
              <a:rPr lang="fa-IR" dirty="0" smtClean="0">
                <a:cs typeface="2  Titr" panose="00000700000000000000" pitchFamily="2" charset="-78"/>
              </a:rPr>
              <a:t>کروموزمی </a:t>
            </a:r>
            <a:r>
              <a:rPr lang="fa-IR" dirty="0">
                <a:cs typeface="2  Titr" panose="00000700000000000000" pitchFamily="2" charset="-78"/>
              </a:rPr>
              <a:t>جنسی  </a:t>
            </a:r>
            <a:r>
              <a:rPr lang="fa-IR" sz="2000" dirty="0">
                <a:cs typeface="B Zar" panose="00000400000000000000" pitchFamily="2" charset="-78"/>
              </a:rPr>
              <a:t>مانند نشانگان کلاین فیلتر که به جای یک کروموزوم </a:t>
            </a:r>
            <a:r>
              <a:rPr lang="en-US" sz="2000" dirty="0">
                <a:cs typeface="B Zar" panose="00000400000000000000" pitchFamily="2" charset="-78"/>
              </a:rPr>
              <a:t>x  </a:t>
            </a:r>
            <a:r>
              <a:rPr lang="fa-IR" sz="2000" dirty="0">
                <a:cs typeface="B Zar" panose="00000400000000000000" pitchFamily="2" charset="-78"/>
              </a:rPr>
              <a:t>دارای دو کروموزم </a:t>
            </a:r>
            <a:r>
              <a:rPr lang="en-US" sz="2000" dirty="0">
                <a:cs typeface="B Zar" panose="00000400000000000000" pitchFamily="2" charset="-78"/>
              </a:rPr>
              <a:t>x  </a:t>
            </a:r>
            <a:r>
              <a:rPr lang="fa-IR" sz="2000" dirty="0">
                <a:cs typeface="B Zar" panose="00000400000000000000" pitchFamily="2" charset="-78"/>
              </a:rPr>
              <a:t>یعنی ترکیب کرومزومی آن ها به صورت </a:t>
            </a:r>
            <a:r>
              <a:rPr lang="en-US" sz="2000" dirty="0" err="1">
                <a:cs typeface="B Zar" panose="00000400000000000000" pitchFamily="2" charset="-78"/>
              </a:rPr>
              <a:t>xxy</a:t>
            </a:r>
            <a:r>
              <a:rPr lang="fa-IR" sz="2000" dirty="0">
                <a:cs typeface="B Zar" panose="00000400000000000000" pitchFamily="2" charset="-78"/>
              </a:rPr>
              <a:t>می </a:t>
            </a:r>
            <a:r>
              <a:rPr lang="fa-IR" sz="2000" dirty="0" smtClean="0">
                <a:cs typeface="B Zar" panose="00000400000000000000" pitchFamily="2" charset="-78"/>
              </a:rPr>
              <a:t>باشد</a:t>
            </a:r>
          </a:p>
          <a:p>
            <a:endParaRPr lang="fa-IR" dirty="0"/>
          </a:p>
          <a:p>
            <a:r>
              <a:rPr lang="fa-IR" dirty="0" smtClean="0">
                <a:cs typeface="2  Titr" panose="00000700000000000000" pitchFamily="2" charset="-78"/>
              </a:rPr>
              <a:t>ناهنجاری </a:t>
            </a:r>
            <a:r>
              <a:rPr lang="fa-IR" dirty="0">
                <a:cs typeface="2  Titr" panose="00000700000000000000" pitchFamily="2" charset="-78"/>
              </a:rPr>
              <a:t>های کروموزمی اتوزومی </a:t>
            </a:r>
            <a:r>
              <a:rPr lang="fa-IR" dirty="0"/>
              <a:t>(</a:t>
            </a:r>
            <a:r>
              <a:rPr lang="fa-IR" sz="2000" dirty="0">
                <a:cs typeface="B Zar" panose="00000400000000000000" pitchFamily="2" charset="-78"/>
              </a:rPr>
              <a:t>غیر جنسی ) مانند سندرم داون  کودکان مبتلا به این سندرم به جای 46 کروموزم 47 کروموزم </a:t>
            </a:r>
            <a:r>
              <a:rPr lang="fa-IR" sz="2000" dirty="0" smtClean="0">
                <a:cs typeface="B Zar" panose="00000400000000000000" pitchFamily="2" charset="-78"/>
              </a:rPr>
              <a:t>دارند.</a:t>
            </a:r>
            <a:endParaRPr lang="fa-IR" sz="2000" dirty="0">
              <a:cs typeface="B Zar" panose="00000400000000000000" pitchFamily="2" charset="-78"/>
            </a:endParaRPr>
          </a:p>
        </p:txBody>
      </p:sp>
    </p:spTree>
    <p:extLst>
      <p:ext uri="{BB962C8B-B14F-4D97-AF65-F5344CB8AC3E}">
        <p14:creationId xmlns:p14="http://schemas.microsoft.com/office/powerpoint/2010/main" val="91518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692696"/>
            <a:ext cx="6336704" cy="1569660"/>
          </a:xfrm>
          <a:prstGeom prst="rect">
            <a:avLst/>
          </a:prstGeom>
        </p:spPr>
        <p:txBody>
          <a:bodyPr wrap="square">
            <a:spAutoFit/>
          </a:bodyPr>
          <a:lstStyle/>
          <a:p>
            <a:r>
              <a:rPr lang="fa-IR" dirty="0">
                <a:cs typeface="2  Titr" panose="00000700000000000000" pitchFamily="2" charset="-78"/>
              </a:rPr>
              <a:t>مشاوره ژنتیک </a:t>
            </a:r>
            <a:endParaRPr lang="fa-IR" dirty="0" smtClean="0">
              <a:cs typeface="2  Titr" panose="00000700000000000000" pitchFamily="2" charset="-78"/>
            </a:endParaRPr>
          </a:p>
          <a:p>
            <a:endParaRPr lang="fa-IR" dirty="0">
              <a:cs typeface="2  Titr" panose="00000700000000000000" pitchFamily="2" charset="-78"/>
            </a:endParaRPr>
          </a:p>
          <a:p>
            <a:r>
              <a:rPr lang="fa-IR" sz="2000" dirty="0">
                <a:cs typeface="B Zar" panose="00000400000000000000" pitchFamily="2" charset="-78"/>
              </a:rPr>
              <a:t>زوج هایی که خود ناتوانایی هایی  را به ارث برده اند یا سابقه چنین ناتوانایی هایی در خانواده آنان وجود دارد باید به منظور آگاهی از احتمال انتقال چنین عیوبی به نسل بعدی مشاوره ژنتیک انجام دهند. </a:t>
            </a:r>
          </a:p>
        </p:txBody>
      </p:sp>
    </p:spTree>
    <p:extLst>
      <p:ext uri="{BB962C8B-B14F-4D97-AF65-F5344CB8AC3E}">
        <p14:creationId xmlns:p14="http://schemas.microsoft.com/office/powerpoint/2010/main" val="470759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764704"/>
            <a:ext cx="6984776" cy="2862322"/>
          </a:xfrm>
          <a:prstGeom prst="rect">
            <a:avLst/>
          </a:prstGeom>
        </p:spPr>
        <p:txBody>
          <a:bodyPr wrap="square">
            <a:spAutoFit/>
          </a:bodyPr>
          <a:lstStyle/>
          <a:p>
            <a:r>
              <a:rPr lang="fa-IR" dirty="0">
                <a:cs typeface="B Titr" panose="00000700000000000000" pitchFamily="2" charset="-78"/>
              </a:rPr>
              <a:t>روش هایی که بعد از بارداری برای کشف عیوب ژنتیکی  مورد استفاده قرار </a:t>
            </a:r>
            <a:r>
              <a:rPr lang="fa-IR" dirty="0" smtClean="0">
                <a:cs typeface="B Titr" panose="00000700000000000000" pitchFamily="2" charset="-78"/>
              </a:rPr>
              <a:t>می </a:t>
            </a:r>
            <a:r>
              <a:rPr lang="fa-IR" dirty="0">
                <a:cs typeface="B Titr" panose="00000700000000000000" pitchFamily="2" charset="-78"/>
              </a:rPr>
              <a:t>گیرد.</a:t>
            </a:r>
          </a:p>
          <a:p>
            <a:endParaRPr lang="fa-IR" dirty="0">
              <a:cs typeface="B Titr" panose="00000700000000000000" pitchFamily="2" charset="-78"/>
            </a:endParaRPr>
          </a:p>
          <a:p>
            <a:r>
              <a:rPr lang="fa-IR" dirty="0">
                <a:cs typeface="B Titr" panose="00000700000000000000" pitchFamily="2" charset="-78"/>
              </a:rPr>
              <a:t>استخراج مایع امونیاتیک</a:t>
            </a:r>
          </a:p>
          <a:p>
            <a:endParaRPr lang="fa-IR" dirty="0">
              <a:cs typeface="B Titr" panose="00000700000000000000" pitchFamily="2" charset="-78"/>
            </a:endParaRPr>
          </a:p>
          <a:p>
            <a:r>
              <a:rPr lang="fa-IR" dirty="0">
                <a:cs typeface="B Titr" panose="00000700000000000000" pitchFamily="2" charset="-78"/>
              </a:rPr>
              <a:t>سنوگرام </a:t>
            </a:r>
          </a:p>
          <a:p>
            <a:endParaRPr lang="fa-IR" dirty="0">
              <a:cs typeface="B Titr" panose="00000700000000000000" pitchFamily="2" charset="-78"/>
            </a:endParaRPr>
          </a:p>
          <a:p>
            <a:r>
              <a:rPr lang="fa-IR" dirty="0">
                <a:cs typeface="B Titr" panose="00000700000000000000" pitchFamily="2" charset="-78"/>
              </a:rPr>
              <a:t>فیتوسکوپ</a:t>
            </a:r>
          </a:p>
          <a:p>
            <a:endParaRPr lang="fa-IR" dirty="0">
              <a:cs typeface="B Titr" panose="00000700000000000000" pitchFamily="2" charset="-78"/>
            </a:endParaRPr>
          </a:p>
          <a:p>
            <a:r>
              <a:rPr lang="fa-IR" dirty="0">
                <a:cs typeface="B Titr" panose="00000700000000000000" pitchFamily="2" charset="-78"/>
              </a:rPr>
              <a:t>نمونه برداری از پرزهای جفت</a:t>
            </a:r>
          </a:p>
          <a:p>
            <a:endParaRPr lang="fa-IR" dirty="0">
              <a:cs typeface="B Titr" panose="00000700000000000000" pitchFamily="2" charset="-78"/>
            </a:endParaRPr>
          </a:p>
        </p:txBody>
      </p:sp>
    </p:spTree>
    <p:extLst>
      <p:ext uri="{BB962C8B-B14F-4D97-AF65-F5344CB8AC3E}">
        <p14:creationId xmlns:p14="http://schemas.microsoft.com/office/powerpoint/2010/main" val="414906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00038"/>
            <a:ext cx="8645525"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13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2890838"/>
            <a:ext cx="27797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8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836713"/>
            <a:ext cx="7128792" cy="4062651"/>
          </a:xfrm>
          <a:prstGeom prst="rect">
            <a:avLst/>
          </a:prstGeom>
        </p:spPr>
        <p:txBody>
          <a:bodyPr wrap="square">
            <a:spAutoFit/>
          </a:bodyPr>
          <a:lstStyle/>
          <a:p>
            <a:r>
              <a:rPr lang="fa-IR" dirty="0" smtClean="0">
                <a:cs typeface="B Titr" panose="00000700000000000000" pitchFamily="2" charset="-78"/>
              </a:rPr>
              <a:t>وراثت</a:t>
            </a:r>
          </a:p>
          <a:p>
            <a:r>
              <a:rPr lang="fa-IR" sz="1200" dirty="0" smtClean="0">
                <a:cs typeface="B Titr" panose="00000700000000000000" pitchFamily="2" charset="-78"/>
              </a:rPr>
              <a:t>کروموزم ها ، ژن ها و </a:t>
            </a:r>
            <a:r>
              <a:rPr lang="en-US" sz="1200" dirty="0" smtClean="0">
                <a:cs typeface="B Titr" panose="00000700000000000000" pitchFamily="2" charset="-78"/>
              </a:rPr>
              <a:t>DNA</a:t>
            </a:r>
            <a:endParaRPr lang="fa-IR" sz="1200" dirty="0" smtClean="0">
              <a:cs typeface="B Titr" panose="00000700000000000000" pitchFamily="2" charset="-78"/>
            </a:endParaRPr>
          </a:p>
          <a:p>
            <a:endParaRPr lang="en-US" sz="1200" dirty="0" smtClean="0">
              <a:cs typeface="B Titr" panose="00000700000000000000" pitchFamily="2" charset="-78"/>
            </a:endParaRPr>
          </a:p>
          <a:p>
            <a:r>
              <a:rPr lang="fa-IR" sz="1200" dirty="0" smtClean="0">
                <a:cs typeface="B Titr" panose="00000700000000000000" pitchFamily="2" charset="-78"/>
              </a:rPr>
              <a:t>کروموزم</a:t>
            </a:r>
            <a:r>
              <a:rPr lang="fa-IR" dirty="0" smtClean="0"/>
              <a:t> – </a:t>
            </a:r>
            <a:r>
              <a:rPr lang="fa-IR" sz="2000" dirty="0" smtClean="0">
                <a:cs typeface="B Zar" panose="00000400000000000000" pitchFamily="2" charset="-78"/>
              </a:rPr>
              <a:t>ساختار های استونه ای شکل در کلیه سلول ها که جفت جفت و حامل ماده ارثی اند. تمام سلول ها به استثنای سلول های جنسی یا گامت ها شامل 23 جفت کروموزوم هستند. هنگامی که اسپرم و تخمک یکی می شوند 23 کروموزوم منفرد موجود در هسته هر یک از گامت ها با کروموزم های گامت دیگر دو به دو جفت می شوند تا 46 کروموزوم سلول تخم حاصل  را تولید کنند.</a:t>
            </a:r>
          </a:p>
          <a:p>
            <a:endParaRPr lang="fa-IR" dirty="0" smtClean="0"/>
          </a:p>
          <a:p>
            <a:r>
              <a:rPr lang="fa-IR" sz="1200" dirty="0" smtClean="0">
                <a:cs typeface="B Titr" panose="00000700000000000000" pitchFamily="2" charset="-78"/>
              </a:rPr>
              <a:t>ژن</a:t>
            </a:r>
            <a:r>
              <a:rPr lang="fa-IR" dirty="0" smtClean="0"/>
              <a:t> – </a:t>
            </a:r>
            <a:r>
              <a:rPr lang="fa-IR" sz="2000" dirty="0" smtClean="0">
                <a:cs typeface="B Zar" panose="00000400000000000000" pitchFamily="2" charset="-78"/>
              </a:rPr>
              <a:t>ماده ارثی کروموزم ها </a:t>
            </a:r>
          </a:p>
          <a:p>
            <a:endParaRPr lang="fa-IR" sz="2000" dirty="0" smtClean="0">
              <a:cs typeface="B Zar" panose="00000400000000000000" pitchFamily="2" charset="-78"/>
            </a:endParaRPr>
          </a:p>
          <a:p>
            <a:r>
              <a:rPr lang="en-US" dirty="0" smtClean="0">
                <a:cs typeface="B Titr" panose="00000700000000000000" pitchFamily="2" charset="-78"/>
              </a:rPr>
              <a:t>DNA </a:t>
            </a:r>
            <a:r>
              <a:rPr lang="fa-IR" dirty="0" smtClean="0">
                <a:cs typeface="B Titr" panose="00000700000000000000" pitchFamily="2" charset="-78"/>
              </a:rPr>
              <a:t>-</a:t>
            </a:r>
            <a:r>
              <a:rPr lang="fa-IR" sz="2000" dirty="0" smtClean="0">
                <a:cs typeface="B Zar" panose="00000400000000000000" pitchFamily="2" charset="-78"/>
              </a:rPr>
              <a:t>ملکول های پیچیده  موجود در ژن ها که اساس ساختار ژنتیک ، دزکسی ریبونوکلئیک را تشکیل می دهند. </a:t>
            </a:r>
          </a:p>
          <a:p>
            <a:endParaRPr lang="fa-IR" dirty="0"/>
          </a:p>
        </p:txBody>
      </p:sp>
    </p:spTree>
    <p:extLst>
      <p:ext uri="{BB962C8B-B14F-4D97-AF65-F5344CB8AC3E}">
        <p14:creationId xmlns:p14="http://schemas.microsoft.com/office/powerpoint/2010/main" val="388390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80728"/>
            <a:ext cx="6696744" cy="1877437"/>
          </a:xfrm>
          <a:prstGeom prst="rect">
            <a:avLst/>
          </a:prstGeom>
        </p:spPr>
        <p:txBody>
          <a:bodyPr wrap="square">
            <a:spAutoFit/>
          </a:bodyPr>
          <a:lstStyle/>
          <a:p>
            <a:r>
              <a:rPr lang="fa-IR" dirty="0" smtClean="0">
                <a:cs typeface="B Titr" panose="00000700000000000000" pitchFamily="2" charset="-78"/>
              </a:rPr>
              <a:t>جفت بیست و سوم و تعیین جنسیت</a:t>
            </a:r>
          </a:p>
          <a:p>
            <a:endParaRPr lang="fa-IR" dirty="0" smtClean="0">
              <a:cs typeface="B Titr" panose="00000700000000000000" pitchFamily="2" charset="-78"/>
            </a:endParaRPr>
          </a:p>
          <a:p>
            <a:r>
              <a:rPr lang="fa-IR" sz="2000" dirty="0" smtClean="0">
                <a:cs typeface="B Zar" panose="00000400000000000000" pitchFamily="2" charset="-78"/>
              </a:rPr>
              <a:t>در سلول تخم ، بیست و دو کروموزم  از هر سلول جنسی ( گامت ) به نام کروموزوم های اتوزوم ( غیر جنسی )شناخته می شوند. جفت بیست و سوم کروموزم های جنسی نام دارند که جنسیت ( مرد یا زن بودن ) نسل بعد را تعیین می کنند. ترکیب کروموزمی </a:t>
            </a:r>
            <a:r>
              <a:rPr lang="en-US" sz="2000" dirty="0" err="1" smtClean="0">
                <a:cs typeface="B Zar" panose="00000400000000000000" pitchFamily="2" charset="-78"/>
              </a:rPr>
              <a:t>xy</a:t>
            </a:r>
            <a:r>
              <a:rPr lang="en-US" sz="2000" dirty="0" smtClean="0">
                <a:cs typeface="B Zar" panose="00000400000000000000" pitchFamily="2" charset="-78"/>
              </a:rPr>
              <a:t> </a:t>
            </a:r>
            <a:r>
              <a:rPr lang="fa-IR" sz="2000" dirty="0" smtClean="0">
                <a:cs typeface="B Zar" panose="00000400000000000000" pitchFamily="2" charset="-78"/>
              </a:rPr>
              <a:t>فرزند مذکر، و ترکیب کرموزمی </a:t>
            </a:r>
            <a:r>
              <a:rPr lang="en-US" sz="2000" dirty="0" smtClean="0">
                <a:cs typeface="B Zar" panose="00000400000000000000" pitchFamily="2" charset="-78"/>
              </a:rPr>
              <a:t>xx </a:t>
            </a:r>
            <a:r>
              <a:rPr lang="fa-IR" sz="2000" dirty="0" smtClean="0">
                <a:cs typeface="B Zar" panose="00000400000000000000" pitchFamily="2" charset="-78"/>
              </a:rPr>
              <a:t> فرزند مونث به وجود می آورد.</a:t>
            </a:r>
            <a:endParaRPr lang="fa-IR" sz="2000" dirty="0">
              <a:cs typeface="B Zar" panose="00000400000000000000" pitchFamily="2" charset="-78"/>
            </a:endParaRPr>
          </a:p>
        </p:txBody>
      </p:sp>
    </p:spTree>
    <p:extLst>
      <p:ext uri="{BB962C8B-B14F-4D97-AF65-F5344CB8AC3E}">
        <p14:creationId xmlns:p14="http://schemas.microsoft.com/office/powerpoint/2010/main" val="347110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764704"/>
            <a:ext cx="6840760" cy="2462213"/>
          </a:xfrm>
          <a:prstGeom prst="rect">
            <a:avLst/>
          </a:prstGeom>
        </p:spPr>
        <p:txBody>
          <a:bodyPr wrap="square">
            <a:spAutoFit/>
          </a:bodyPr>
          <a:lstStyle/>
          <a:p>
            <a:r>
              <a:rPr lang="fa-IR" dirty="0" smtClean="0">
                <a:cs typeface="B Titr" panose="00000700000000000000" pitchFamily="2" charset="-78"/>
              </a:rPr>
              <a:t>چند قلو زایی </a:t>
            </a:r>
          </a:p>
          <a:p>
            <a:endParaRPr lang="fa-IR" dirty="0" smtClean="0">
              <a:cs typeface="B Titr" panose="00000700000000000000" pitchFamily="2" charset="-78"/>
            </a:endParaRPr>
          </a:p>
          <a:p>
            <a:r>
              <a:rPr lang="fa-IR" sz="1200" dirty="0" smtClean="0">
                <a:cs typeface="B Titr" panose="00000700000000000000" pitchFamily="2" charset="-78"/>
              </a:rPr>
              <a:t>دو قلوهای یک تخمکی </a:t>
            </a:r>
            <a:r>
              <a:rPr lang="fa-IR" dirty="0" smtClean="0">
                <a:cs typeface="B Zar" panose="00000400000000000000" pitchFamily="2" charset="-78"/>
              </a:rPr>
              <a:t>( همسان ) – </a:t>
            </a:r>
            <a:r>
              <a:rPr lang="fa-IR" sz="2000" dirty="0" smtClean="0">
                <a:cs typeface="B Zar" panose="00000400000000000000" pitchFamily="2" charset="-78"/>
              </a:rPr>
              <a:t>دوقلوهای بوجود آمده از سلول تخم واحد</a:t>
            </a:r>
          </a:p>
          <a:p>
            <a:endParaRPr lang="fa-IR" sz="2000" dirty="0" smtClean="0">
              <a:cs typeface="B Zar" panose="00000400000000000000" pitchFamily="2" charset="-78"/>
            </a:endParaRPr>
          </a:p>
          <a:p>
            <a:r>
              <a:rPr lang="fa-IR" sz="1200" dirty="0" smtClean="0">
                <a:cs typeface="B Titr" panose="00000700000000000000" pitchFamily="2" charset="-78"/>
              </a:rPr>
              <a:t>دو قلو های دو تخمکی </a:t>
            </a:r>
            <a:r>
              <a:rPr lang="fa-IR" dirty="0" smtClean="0">
                <a:cs typeface="B Zar" panose="00000400000000000000" pitchFamily="2" charset="-78"/>
              </a:rPr>
              <a:t>(ناهمسان ) – </a:t>
            </a:r>
            <a:r>
              <a:rPr lang="fa-IR" sz="2000" dirty="0" smtClean="0">
                <a:cs typeface="B Zar" panose="00000400000000000000" pitchFamily="2" charset="-78"/>
              </a:rPr>
              <a:t>دو قلوهای به وجود آمده ازدوسلول تخم ناهمسان</a:t>
            </a:r>
          </a:p>
          <a:p>
            <a:endParaRPr lang="fa-IR" sz="2000" dirty="0" smtClean="0"/>
          </a:p>
          <a:p>
            <a:r>
              <a:rPr lang="fa-IR" sz="1200" dirty="0" smtClean="0">
                <a:cs typeface="B Titr" panose="00000700000000000000" pitchFamily="2" charset="-78"/>
              </a:rPr>
              <a:t>دو قلو های سیامی- </a:t>
            </a:r>
            <a:r>
              <a:rPr lang="fa-IR" sz="2000" dirty="0" smtClean="0">
                <a:cs typeface="B Zar" panose="00000400000000000000" pitchFamily="2" charset="-78"/>
              </a:rPr>
              <a:t>دو قلوهای یک تخمکی که در طی رشد به طور کامل از هم جدا نشده اند.</a:t>
            </a:r>
          </a:p>
          <a:p>
            <a:endParaRPr lang="fa-IR" dirty="0">
              <a:cs typeface="B Zar" panose="00000400000000000000" pitchFamily="2" charset="-78"/>
            </a:endParaRPr>
          </a:p>
        </p:txBody>
      </p:sp>
    </p:spTree>
    <p:extLst>
      <p:ext uri="{BB962C8B-B14F-4D97-AF65-F5344CB8AC3E}">
        <p14:creationId xmlns:p14="http://schemas.microsoft.com/office/powerpoint/2010/main" val="285044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836712"/>
            <a:ext cx="7704856" cy="3631763"/>
          </a:xfrm>
          <a:prstGeom prst="rect">
            <a:avLst/>
          </a:prstGeom>
        </p:spPr>
        <p:txBody>
          <a:bodyPr wrap="square">
            <a:spAutoFit/>
          </a:bodyPr>
          <a:lstStyle/>
          <a:p>
            <a:r>
              <a:rPr lang="fa-IR" dirty="0">
                <a:cs typeface="2  Titr" panose="00000700000000000000" pitchFamily="2" charset="-78"/>
              </a:rPr>
              <a:t>وراثت ساده و وراثت غالب – </a:t>
            </a:r>
            <a:r>
              <a:rPr lang="fa-IR" dirty="0" smtClean="0">
                <a:cs typeface="2  Titr" panose="00000700000000000000" pitchFamily="2" charset="-78"/>
              </a:rPr>
              <a:t>مغلوب</a:t>
            </a:r>
          </a:p>
          <a:p>
            <a:endParaRPr lang="fa-IR" dirty="0">
              <a:cs typeface="2  Titr" panose="00000700000000000000" pitchFamily="2" charset="-78"/>
            </a:endParaRPr>
          </a:p>
          <a:p>
            <a:r>
              <a:rPr lang="fa-IR" sz="2000" dirty="0">
                <a:cs typeface="B Zar" panose="00000400000000000000" pitchFamily="2" charset="-78"/>
              </a:rPr>
              <a:t>مندل قانون وراثت غالب را صورت بندی کرد که می گوید وقتی موجودی صفات رقیبی را به ارث می برد، صفتی تظاهر می کند که بر دیگری ، یعنی صفت مغلوب ، غالب است . موجود زنده ممکن است برای صفتی خاص همانند یا نا همانند باشد</a:t>
            </a:r>
            <a:r>
              <a:rPr lang="fa-IR" sz="2000" dirty="0" smtClean="0">
                <a:cs typeface="B Zar" panose="00000400000000000000" pitchFamily="2" charset="-78"/>
              </a:rPr>
              <a:t>.</a:t>
            </a:r>
          </a:p>
          <a:p>
            <a:endParaRPr lang="fa-IR" dirty="0">
              <a:cs typeface="B Zar" panose="00000400000000000000" pitchFamily="2" charset="-78"/>
            </a:endParaRPr>
          </a:p>
          <a:p>
            <a:r>
              <a:rPr lang="fa-IR" dirty="0">
                <a:cs typeface="2  Titr" panose="00000700000000000000" pitchFamily="2" charset="-78"/>
              </a:rPr>
              <a:t>ژن های غالب و مغلوب چگونه عمل می کنند</a:t>
            </a:r>
            <a:r>
              <a:rPr lang="fa-IR" dirty="0" smtClean="0">
                <a:cs typeface="2  Titr" panose="00000700000000000000" pitchFamily="2" charset="-78"/>
              </a:rPr>
              <a:t>؟</a:t>
            </a:r>
          </a:p>
          <a:p>
            <a:endParaRPr lang="fa-IR" dirty="0">
              <a:cs typeface="2  Titr" panose="00000700000000000000" pitchFamily="2" charset="-78"/>
            </a:endParaRPr>
          </a:p>
          <a:p>
            <a:r>
              <a:rPr lang="fa-IR" sz="2000" dirty="0">
                <a:cs typeface="B Zar" panose="00000400000000000000" pitchFamily="2" charset="-78"/>
              </a:rPr>
              <a:t>ژن هایی که تظاهرات جایگزین ویژگی های خاص ( نظیر رنگ پوست ) را تعیین می کنند الل خوانده می شوند . هر ویژگی معین یک جفت الل، یکی از هر یک از والدین دریافت می کند .وقتی هر دو الل مشابه باشند موجود زنده برای آن صفت خاص همسان خوانده می شود. وقتی الل ها با هم فرق دارند </a:t>
            </a:r>
            <a:r>
              <a:rPr lang="fa-IR" sz="2000" dirty="0" smtClean="0">
                <a:cs typeface="B Zar" panose="00000400000000000000" pitchFamily="2" charset="-78"/>
              </a:rPr>
              <a:t>موجود </a:t>
            </a:r>
            <a:r>
              <a:rPr lang="fa-IR" sz="2000" dirty="0">
                <a:cs typeface="B Zar" panose="00000400000000000000" pitchFamily="2" charset="-78"/>
              </a:rPr>
              <a:t>زنده برای آن صفت غیر همسان خوانده می شود. </a:t>
            </a:r>
          </a:p>
        </p:txBody>
      </p:sp>
    </p:spTree>
    <p:extLst>
      <p:ext uri="{BB962C8B-B14F-4D97-AF65-F5344CB8AC3E}">
        <p14:creationId xmlns:p14="http://schemas.microsoft.com/office/powerpoint/2010/main" val="392333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836713"/>
            <a:ext cx="6408712" cy="2462213"/>
          </a:xfrm>
          <a:prstGeom prst="rect">
            <a:avLst/>
          </a:prstGeom>
        </p:spPr>
        <p:txBody>
          <a:bodyPr wrap="square">
            <a:spAutoFit/>
          </a:bodyPr>
          <a:lstStyle/>
          <a:p>
            <a:r>
              <a:rPr lang="fa-IR" dirty="0">
                <a:cs typeface="2  Titr" panose="00000700000000000000" pitchFamily="2" charset="-78"/>
              </a:rPr>
              <a:t>فنوتیپ ، ژنوتیپ</a:t>
            </a:r>
          </a:p>
          <a:p>
            <a:r>
              <a:rPr lang="fa-IR" sz="2000" dirty="0">
                <a:cs typeface="B Zar" panose="00000400000000000000" pitchFamily="2" charset="-78"/>
              </a:rPr>
              <a:t>صفت قابل مشاهده در در موجود زنده را فنوتیپ ، و و الگوی ژنتیک زمینه ساز آن را ژنوتیپ می خوانند.</a:t>
            </a:r>
          </a:p>
          <a:p>
            <a:r>
              <a:rPr lang="fa-IR" sz="2000" dirty="0">
                <a:cs typeface="B Zar" panose="00000400000000000000" pitchFamily="2" charset="-78"/>
              </a:rPr>
              <a:t>موجودات زنده ممکن است فنوتیپ همسان ولی ژنوتیپ متفاوت داشته باشند</a:t>
            </a:r>
            <a:r>
              <a:rPr lang="fa-IR" sz="2000" dirty="0" smtClean="0">
                <a:cs typeface="B Zar" panose="00000400000000000000" pitchFamily="2" charset="-78"/>
              </a:rPr>
              <a:t>.</a:t>
            </a:r>
          </a:p>
          <a:p>
            <a:endParaRPr lang="fa-IR" dirty="0">
              <a:cs typeface="B Zar" panose="00000400000000000000" pitchFamily="2" charset="-78"/>
            </a:endParaRPr>
          </a:p>
          <a:p>
            <a:r>
              <a:rPr lang="fa-IR" dirty="0">
                <a:cs typeface="2  Titr" panose="00000700000000000000" pitchFamily="2" charset="-78"/>
              </a:rPr>
              <a:t>نفوذ نا کامل</a:t>
            </a:r>
          </a:p>
          <a:p>
            <a:r>
              <a:rPr lang="fa-IR" sz="2000" dirty="0">
                <a:cs typeface="B Zar" panose="00000400000000000000" pitchFamily="2" charset="-78"/>
              </a:rPr>
              <a:t>گاهی یک الل غلبه کامل بر دیگری ندارد. این پدیده را نفوذ نا کامل نامیده اند . کم خونی داسی شکل نمونه ای از نفوذ نا کامل است</a:t>
            </a:r>
          </a:p>
        </p:txBody>
      </p:sp>
    </p:spTree>
    <p:extLst>
      <p:ext uri="{BB962C8B-B14F-4D97-AF65-F5344CB8AC3E}">
        <p14:creationId xmlns:p14="http://schemas.microsoft.com/office/powerpoint/2010/main" val="230671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908721"/>
            <a:ext cx="6696744" cy="4278094"/>
          </a:xfrm>
          <a:prstGeom prst="rect">
            <a:avLst/>
          </a:prstGeom>
        </p:spPr>
        <p:txBody>
          <a:bodyPr wrap="square">
            <a:spAutoFit/>
          </a:bodyPr>
          <a:lstStyle/>
          <a:p>
            <a:r>
              <a:rPr lang="fa-IR" dirty="0">
                <a:cs typeface="2  Titr" panose="00000700000000000000" pitchFamily="2" charset="-78"/>
              </a:rPr>
              <a:t>وراثت چند </a:t>
            </a:r>
            <a:r>
              <a:rPr lang="fa-IR" dirty="0" smtClean="0">
                <a:cs typeface="2  Titr" panose="00000700000000000000" pitchFamily="2" charset="-78"/>
              </a:rPr>
              <a:t>ژنی</a:t>
            </a:r>
          </a:p>
          <a:p>
            <a:endParaRPr lang="fa-IR" dirty="0">
              <a:cs typeface="2  Titr" panose="00000700000000000000" pitchFamily="2" charset="-78"/>
            </a:endParaRPr>
          </a:p>
          <a:p>
            <a:r>
              <a:rPr lang="fa-IR" sz="2000" dirty="0">
                <a:cs typeface="B Zar" panose="00000400000000000000" pitchFamily="2" charset="-78"/>
              </a:rPr>
              <a:t>به مواردی گفته می شود که بروز صفتی خاص نتیجه تعامل ژن های متعدد باشد.برای مثال تعداد زیادی ژن یا جفت های ژنی در تعیین قد، وزن و شکل بدن دخالت دارند</a:t>
            </a:r>
            <a:r>
              <a:rPr lang="fa-IR" sz="2000" dirty="0" smtClean="0">
                <a:cs typeface="B Zar" panose="00000400000000000000" pitchFamily="2" charset="-78"/>
              </a:rPr>
              <a:t>.</a:t>
            </a:r>
          </a:p>
          <a:p>
            <a:endParaRPr lang="fa-IR" sz="2000" dirty="0" smtClean="0">
              <a:cs typeface="B Zar" panose="00000400000000000000" pitchFamily="2" charset="-78"/>
            </a:endParaRPr>
          </a:p>
          <a:p>
            <a:r>
              <a:rPr lang="fa-IR" sz="2000" dirty="0" smtClean="0">
                <a:cs typeface="2  Titr" panose="00000700000000000000" pitchFamily="2" charset="-78"/>
              </a:rPr>
              <a:t>گستره واکنش</a:t>
            </a:r>
          </a:p>
          <a:p>
            <a:r>
              <a:rPr lang="fa-IR" sz="2000" dirty="0" smtClean="0">
                <a:cs typeface="B Zar" panose="00000400000000000000" pitchFamily="2" charset="-78"/>
              </a:rPr>
              <a:t>برای بسیاری از صفات ، گسترهای از احتمالات مختلف را که به آن گستره واکنش می گویند و عبارت است از گستره فنوتیپ برای هر ژنوتیپ را به ارث می بریم</a:t>
            </a:r>
          </a:p>
          <a:p>
            <a:endParaRPr lang="fa-IR" dirty="0">
              <a:cs typeface="B Zar" panose="00000400000000000000" pitchFamily="2" charset="-78"/>
            </a:endParaRPr>
          </a:p>
          <a:p>
            <a:r>
              <a:rPr lang="fa-IR" dirty="0">
                <a:cs typeface="2  Titr" panose="00000700000000000000" pitchFamily="2" charset="-78"/>
              </a:rPr>
              <a:t>ره </a:t>
            </a:r>
            <a:r>
              <a:rPr lang="fa-IR" dirty="0" smtClean="0">
                <a:cs typeface="2  Titr" panose="00000700000000000000" pitchFamily="2" charset="-78"/>
              </a:rPr>
              <a:t>گزینی</a:t>
            </a:r>
          </a:p>
          <a:p>
            <a:endParaRPr lang="fa-IR" sz="2000" dirty="0">
              <a:cs typeface="2  Titr" panose="00000700000000000000" pitchFamily="2" charset="-78"/>
            </a:endParaRPr>
          </a:p>
          <a:p>
            <a:r>
              <a:rPr lang="fa-IR" sz="2000" dirty="0">
                <a:cs typeface="B Zar" panose="00000400000000000000" pitchFamily="2" charset="-78"/>
              </a:rPr>
              <a:t>گرایش صفات ارثی به باقی ماندن در مسیری خاص به رغم شرایط محیطی. برای مثال کودکی که زمینه داشتن هوش برتر را دارد ممکن است این ویژگی را به رغم شرایط نامطلوب محیطی حفظ کند.</a:t>
            </a:r>
          </a:p>
        </p:txBody>
      </p:sp>
    </p:spTree>
    <p:extLst>
      <p:ext uri="{BB962C8B-B14F-4D97-AF65-F5344CB8AC3E}">
        <p14:creationId xmlns:p14="http://schemas.microsoft.com/office/powerpoint/2010/main" val="339924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980728"/>
            <a:ext cx="6480720" cy="1477328"/>
          </a:xfrm>
          <a:prstGeom prst="rect">
            <a:avLst/>
          </a:prstGeom>
        </p:spPr>
        <p:txBody>
          <a:bodyPr wrap="square">
            <a:spAutoFit/>
          </a:bodyPr>
          <a:lstStyle/>
          <a:p>
            <a:r>
              <a:rPr lang="fa-IR" dirty="0">
                <a:cs typeface="2  Titr" panose="00000700000000000000" pitchFamily="2" charset="-78"/>
              </a:rPr>
              <a:t>صفات وابسته به </a:t>
            </a:r>
            <a:r>
              <a:rPr lang="fa-IR" dirty="0" smtClean="0">
                <a:cs typeface="2  Titr" panose="00000700000000000000" pitchFamily="2" charset="-78"/>
              </a:rPr>
              <a:t>جنس</a:t>
            </a:r>
          </a:p>
          <a:p>
            <a:endParaRPr lang="fa-IR" dirty="0">
              <a:cs typeface="2  Titr" panose="00000700000000000000" pitchFamily="2" charset="-78"/>
            </a:endParaRPr>
          </a:p>
          <a:p>
            <a:r>
              <a:rPr lang="fa-IR" dirty="0">
                <a:cs typeface="B Zar" panose="00000400000000000000" pitchFamily="2" charset="-78"/>
              </a:rPr>
              <a:t>برخی از ژن های معیوب مغلوب فقط بر روی کروموزم های جنسی یافت می شوند و اختلالات وابسته به جنس را تولید می کنند . مانند هموفیلی ، کوری رنگ ، طاسی </a:t>
            </a:r>
            <a:r>
              <a:rPr lang="fa-IR" dirty="0" smtClean="0">
                <a:cs typeface="B Zar" panose="00000400000000000000" pitchFamily="2" charset="-78"/>
              </a:rPr>
              <a:t>سر و </a:t>
            </a:r>
            <a:r>
              <a:rPr lang="fa-IR" dirty="0">
                <a:cs typeface="B Zar" panose="00000400000000000000" pitchFamily="2" charset="-78"/>
              </a:rPr>
              <a:t>آلرژی ها.</a:t>
            </a:r>
          </a:p>
          <a:p>
            <a:endParaRPr lang="fa-IR" dirty="0"/>
          </a:p>
        </p:txBody>
      </p:sp>
    </p:spTree>
    <p:extLst>
      <p:ext uri="{BB962C8B-B14F-4D97-AF65-F5344CB8AC3E}">
        <p14:creationId xmlns:p14="http://schemas.microsoft.com/office/powerpoint/2010/main" val="2433018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1030</Words>
  <Application>Microsoft Office PowerPoint</Application>
  <PresentationFormat>On-screen Show (4:3)</PresentationFormat>
  <Paragraphs>88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MalekHasani</dc:creator>
  <cp:lastModifiedBy>MalekHasani</cp:lastModifiedBy>
  <cp:revision>52</cp:revision>
  <dcterms:created xsi:type="dcterms:W3CDTF">2020-04-06T06:14:38Z</dcterms:created>
  <dcterms:modified xsi:type="dcterms:W3CDTF">2020-05-10T18:33:26Z</dcterms:modified>
</cp:coreProperties>
</file>