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98" r:id="rId3"/>
    <p:sldId id="271"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96" r:id="rId29"/>
    <p:sldId id="297" r:id="rId30"/>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103" d="100"/>
          <a:sy n="103" d="100"/>
        </p:scale>
        <p:origin x="-20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8C1DA93F-C5B2-4BD0-83CE-E06A9864F8F5}"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852BD61-83B6-4460-8EF6-C7B2B6997827}" type="slidenum">
              <a:rPr lang="fa-IR" smtClean="0"/>
              <a:t>‹#›</a:t>
            </a:fld>
            <a:endParaRPr lang="fa-IR"/>
          </a:p>
        </p:txBody>
      </p:sp>
    </p:spTree>
    <p:extLst>
      <p:ext uri="{BB962C8B-B14F-4D97-AF65-F5344CB8AC3E}">
        <p14:creationId xmlns:p14="http://schemas.microsoft.com/office/powerpoint/2010/main" val="105739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C1DA93F-C5B2-4BD0-83CE-E06A9864F8F5}"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852BD61-83B6-4460-8EF6-C7B2B6997827}" type="slidenum">
              <a:rPr lang="fa-IR" smtClean="0"/>
              <a:t>‹#›</a:t>
            </a:fld>
            <a:endParaRPr lang="fa-IR"/>
          </a:p>
        </p:txBody>
      </p:sp>
    </p:spTree>
    <p:extLst>
      <p:ext uri="{BB962C8B-B14F-4D97-AF65-F5344CB8AC3E}">
        <p14:creationId xmlns:p14="http://schemas.microsoft.com/office/powerpoint/2010/main" val="1092820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C1DA93F-C5B2-4BD0-83CE-E06A9864F8F5}"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852BD61-83B6-4460-8EF6-C7B2B6997827}" type="slidenum">
              <a:rPr lang="fa-IR" smtClean="0"/>
              <a:t>‹#›</a:t>
            </a:fld>
            <a:endParaRPr lang="fa-IR"/>
          </a:p>
        </p:txBody>
      </p:sp>
    </p:spTree>
    <p:extLst>
      <p:ext uri="{BB962C8B-B14F-4D97-AF65-F5344CB8AC3E}">
        <p14:creationId xmlns:p14="http://schemas.microsoft.com/office/powerpoint/2010/main" val="3151851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C1DA93F-C5B2-4BD0-83CE-E06A9864F8F5}"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852BD61-83B6-4460-8EF6-C7B2B6997827}" type="slidenum">
              <a:rPr lang="fa-IR" smtClean="0"/>
              <a:t>‹#›</a:t>
            </a:fld>
            <a:endParaRPr lang="fa-IR"/>
          </a:p>
        </p:txBody>
      </p:sp>
    </p:spTree>
    <p:extLst>
      <p:ext uri="{BB962C8B-B14F-4D97-AF65-F5344CB8AC3E}">
        <p14:creationId xmlns:p14="http://schemas.microsoft.com/office/powerpoint/2010/main" val="2838209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1DA93F-C5B2-4BD0-83CE-E06A9864F8F5}"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852BD61-83B6-4460-8EF6-C7B2B6997827}" type="slidenum">
              <a:rPr lang="fa-IR" smtClean="0"/>
              <a:t>‹#›</a:t>
            </a:fld>
            <a:endParaRPr lang="fa-IR"/>
          </a:p>
        </p:txBody>
      </p:sp>
    </p:spTree>
    <p:extLst>
      <p:ext uri="{BB962C8B-B14F-4D97-AF65-F5344CB8AC3E}">
        <p14:creationId xmlns:p14="http://schemas.microsoft.com/office/powerpoint/2010/main" val="1315078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8C1DA93F-C5B2-4BD0-83CE-E06A9864F8F5}" type="datetimeFigureOut">
              <a:rPr lang="fa-IR" smtClean="0"/>
              <a:t>1441/09/18</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852BD61-83B6-4460-8EF6-C7B2B6997827}" type="slidenum">
              <a:rPr lang="fa-IR" smtClean="0"/>
              <a:t>‹#›</a:t>
            </a:fld>
            <a:endParaRPr lang="fa-IR"/>
          </a:p>
        </p:txBody>
      </p:sp>
    </p:spTree>
    <p:extLst>
      <p:ext uri="{BB962C8B-B14F-4D97-AF65-F5344CB8AC3E}">
        <p14:creationId xmlns:p14="http://schemas.microsoft.com/office/powerpoint/2010/main" val="2284765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8C1DA93F-C5B2-4BD0-83CE-E06A9864F8F5}" type="datetimeFigureOut">
              <a:rPr lang="fa-IR" smtClean="0"/>
              <a:t>1441/09/18</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5852BD61-83B6-4460-8EF6-C7B2B6997827}" type="slidenum">
              <a:rPr lang="fa-IR" smtClean="0"/>
              <a:t>‹#›</a:t>
            </a:fld>
            <a:endParaRPr lang="fa-IR"/>
          </a:p>
        </p:txBody>
      </p:sp>
    </p:spTree>
    <p:extLst>
      <p:ext uri="{BB962C8B-B14F-4D97-AF65-F5344CB8AC3E}">
        <p14:creationId xmlns:p14="http://schemas.microsoft.com/office/powerpoint/2010/main" val="2964283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8C1DA93F-C5B2-4BD0-83CE-E06A9864F8F5}" type="datetimeFigureOut">
              <a:rPr lang="fa-IR" smtClean="0"/>
              <a:t>1441/09/18</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5852BD61-83B6-4460-8EF6-C7B2B6997827}" type="slidenum">
              <a:rPr lang="fa-IR" smtClean="0"/>
              <a:t>‹#›</a:t>
            </a:fld>
            <a:endParaRPr lang="fa-IR"/>
          </a:p>
        </p:txBody>
      </p:sp>
    </p:spTree>
    <p:extLst>
      <p:ext uri="{BB962C8B-B14F-4D97-AF65-F5344CB8AC3E}">
        <p14:creationId xmlns:p14="http://schemas.microsoft.com/office/powerpoint/2010/main" val="748025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1DA93F-C5B2-4BD0-83CE-E06A9864F8F5}" type="datetimeFigureOut">
              <a:rPr lang="fa-IR" smtClean="0"/>
              <a:t>1441/09/18</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5852BD61-83B6-4460-8EF6-C7B2B6997827}" type="slidenum">
              <a:rPr lang="fa-IR" smtClean="0"/>
              <a:t>‹#›</a:t>
            </a:fld>
            <a:endParaRPr lang="fa-IR"/>
          </a:p>
        </p:txBody>
      </p:sp>
    </p:spTree>
    <p:extLst>
      <p:ext uri="{BB962C8B-B14F-4D97-AF65-F5344CB8AC3E}">
        <p14:creationId xmlns:p14="http://schemas.microsoft.com/office/powerpoint/2010/main" val="1849229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1DA93F-C5B2-4BD0-83CE-E06A9864F8F5}" type="datetimeFigureOut">
              <a:rPr lang="fa-IR" smtClean="0"/>
              <a:t>1441/09/18</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852BD61-83B6-4460-8EF6-C7B2B6997827}" type="slidenum">
              <a:rPr lang="fa-IR" smtClean="0"/>
              <a:t>‹#›</a:t>
            </a:fld>
            <a:endParaRPr lang="fa-IR"/>
          </a:p>
        </p:txBody>
      </p:sp>
    </p:spTree>
    <p:extLst>
      <p:ext uri="{BB962C8B-B14F-4D97-AF65-F5344CB8AC3E}">
        <p14:creationId xmlns:p14="http://schemas.microsoft.com/office/powerpoint/2010/main" val="4036831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1DA93F-C5B2-4BD0-83CE-E06A9864F8F5}" type="datetimeFigureOut">
              <a:rPr lang="fa-IR" smtClean="0"/>
              <a:t>1441/09/18</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852BD61-83B6-4460-8EF6-C7B2B6997827}" type="slidenum">
              <a:rPr lang="fa-IR" smtClean="0"/>
              <a:t>‹#›</a:t>
            </a:fld>
            <a:endParaRPr lang="fa-IR"/>
          </a:p>
        </p:txBody>
      </p:sp>
    </p:spTree>
    <p:extLst>
      <p:ext uri="{BB962C8B-B14F-4D97-AF65-F5344CB8AC3E}">
        <p14:creationId xmlns:p14="http://schemas.microsoft.com/office/powerpoint/2010/main" val="1858902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C1DA93F-C5B2-4BD0-83CE-E06A9864F8F5}" type="datetimeFigureOut">
              <a:rPr lang="fa-IR" smtClean="0"/>
              <a:t>1441/09/18</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852BD61-83B6-4460-8EF6-C7B2B6997827}" type="slidenum">
              <a:rPr lang="fa-IR" smtClean="0"/>
              <a:t>‹#›</a:t>
            </a:fld>
            <a:endParaRPr lang="fa-IR"/>
          </a:p>
        </p:txBody>
      </p:sp>
    </p:spTree>
    <p:extLst>
      <p:ext uri="{BB962C8B-B14F-4D97-AF65-F5344CB8AC3E}">
        <p14:creationId xmlns:p14="http://schemas.microsoft.com/office/powerpoint/2010/main" val="5159264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1700809"/>
            <a:ext cx="4662264" cy="646331"/>
          </a:xfrm>
          <a:prstGeom prst="rect">
            <a:avLst/>
          </a:prstGeom>
        </p:spPr>
        <p:txBody>
          <a:bodyPr wrap="square">
            <a:spAutoFit/>
          </a:bodyPr>
          <a:lstStyle/>
          <a:p>
            <a:r>
              <a:rPr lang="fa-IR" dirty="0" smtClean="0">
                <a:cs typeface="0 Titr Bold" panose="00000700000000000000" pitchFamily="2" charset="-78"/>
              </a:rPr>
              <a:t>فصل 6 رشد فیزیکی </a:t>
            </a:r>
            <a:endParaRPr lang="fa-IR" dirty="0" smtClean="0">
              <a:cs typeface="0 Titr Bold" panose="00000700000000000000" pitchFamily="2" charset="-78"/>
            </a:endParaRPr>
          </a:p>
          <a:p>
            <a:r>
              <a:rPr lang="fa-IR" dirty="0" smtClean="0">
                <a:cs typeface="0 Titr Bold" panose="00000700000000000000" pitchFamily="2" charset="-78"/>
              </a:rPr>
              <a:t>جلسه نهم ( دست برتری تا پایان فصل</a:t>
            </a:r>
            <a:endParaRPr lang="fa-IR" dirty="0" smtClean="0">
              <a:cs typeface="0 Titr Bold" panose="00000700000000000000" pitchFamily="2" charset="-78"/>
            </a:endParaRPr>
          </a:p>
        </p:txBody>
      </p:sp>
    </p:spTree>
    <p:extLst>
      <p:ext uri="{BB962C8B-B14F-4D97-AF65-F5344CB8AC3E}">
        <p14:creationId xmlns:p14="http://schemas.microsoft.com/office/powerpoint/2010/main" val="3547992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63688" y="764704"/>
            <a:ext cx="6696744" cy="1661993"/>
          </a:xfrm>
          <a:prstGeom prst="rect">
            <a:avLst/>
          </a:prstGeom>
        </p:spPr>
        <p:txBody>
          <a:bodyPr wrap="square">
            <a:spAutoFit/>
          </a:bodyPr>
          <a:lstStyle/>
          <a:p>
            <a:r>
              <a:rPr lang="fa-IR" sz="2400" dirty="0">
                <a:cs typeface="0 Titr Bold" panose="00000700000000000000" pitchFamily="2" charset="-78"/>
              </a:rPr>
              <a:t>معلولیت های </a:t>
            </a:r>
            <a:r>
              <a:rPr lang="fa-IR" sz="2400" dirty="0" smtClean="0">
                <a:cs typeface="0 Titr Bold" panose="00000700000000000000" pitchFamily="2" charset="-78"/>
              </a:rPr>
              <a:t>گفتاری</a:t>
            </a:r>
          </a:p>
          <a:p>
            <a:endParaRPr lang="fa-IR" sz="2400" dirty="0">
              <a:cs typeface="0 Titr Bold" panose="00000700000000000000" pitchFamily="2" charset="-78"/>
            </a:endParaRPr>
          </a:p>
          <a:p>
            <a:r>
              <a:rPr lang="fa-IR" dirty="0">
                <a:cs typeface="0 Titr Bold" panose="00000700000000000000" pitchFamily="2" charset="-78"/>
              </a:rPr>
              <a:t>در زمره شایعترین معلولیت های فیزکی کودکان است .این معلولیت ممکن است ناشی از کژریختی های مادرزادی ، نظیر شکاف کام بوده یا از مشکلات شنیداری،عصب شناختی یا رشدی منشا گرفته باشند </a:t>
            </a:r>
          </a:p>
        </p:txBody>
      </p:sp>
    </p:spTree>
    <p:extLst>
      <p:ext uri="{BB962C8B-B14F-4D97-AF65-F5344CB8AC3E}">
        <p14:creationId xmlns:p14="http://schemas.microsoft.com/office/powerpoint/2010/main" val="4182430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79712" y="764704"/>
            <a:ext cx="6264696" cy="1938992"/>
          </a:xfrm>
          <a:prstGeom prst="rect">
            <a:avLst/>
          </a:prstGeom>
        </p:spPr>
        <p:txBody>
          <a:bodyPr wrap="square">
            <a:spAutoFit/>
          </a:bodyPr>
          <a:lstStyle/>
          <a:p>
            <a:r>
              <a:rPr lang="fa-IR" sz="2400" dirty="0">
                <a:cs typeface="0 Titr Bold" panose="00000700000000000000" pitchFamily="2" charset="-78"/>
              </a:rPr>
              <a:t>معلولیت </a:t>
            </a:r>
            <a:r>
              <a:rPr lang="fa-IR" sz="2400" dirty="0" smtClean="0">
                <a:cs typeface="0 Titr Bold" panose="00000700000000000000" pitchFamily="2" charset="-78"/>
              </a:rPr>
              <a:t>شنیداری</a:t>
            </a:r>
          </a:p>
          <a:p>
            <a:endParaRPr lang="fa-IR" sz="2400" dirty="0">
              <a:cs typeface="0 Titr Bold" panose="00000700000000000000" pitchFamily="2" charset="-78"/>
            </a:endParaRPr>
          </a:p>
          <a:p>
            <a:r>
              <a:rPr lang="fa-IR" dirty="0">
                <a:cs typeface="0 Titr Bold" panose="00000700000000000000" pitchFamily="2" charset="-78"/>
              </a:rPr>
              <a:t>مشکلات شنیداری کودکان ممکن است تا یک الی دو سالگی کشف نشود .ناشنوایی مادر زادی که از زمان تولد وجود دارد معمولا براثر ابتلای مادر به سرخجه در سه ماهه اول بارداری ایجاد می شود.سایر علل عبارتند از آنوکسی ( فقدان اکسیژن) حین تولد خونریزی گوش داخلی ناشی از </a:t>
            </a:r>
            <a:r>
              <a:rPr lang="fa-IR" dirty="0" smtClean="0">
                <a:cs typeface="0 Titr Bold" panose="00000700000000000000" pitchFamily="2" charset="-78"/>
              </a:rPr>
              <a:t>ضربه </a:t>
            </a:r>
            <a:r>
              <a:rPr lang="fa-IR" dirty="0">
                <a:cs typeface="0 Titr Bold" panose="00000700000000000000" pitchFamily="2" charset="-78"/>
              </a:rPr>
              <a:t>زایمانی </a:t>
            </a:r>
          </a:p>
        </p:txBody>
      </p:sp>
    </p:spTree>
    <p:extLst>
      <p:ext uri="{BB962C8B-B14F-4D97-AF65-F5344CB8AC3E}">
        <p14:creationId xmlns:p14="http://schemas.microsoft.com/office/powerpoint/2010/main" val="3880924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3648" y="836713"/>
            <a:ext cx="6552728" cy="2492990"/>
          </a:xfrm>
          <a:prstGeom prst="rect">
            <a:avLst/>
          </a:prstGeom>
        </p:spPr>
        <p:txBody>
          <a:bodyPr wrap="square">
            <a:spAutoFit/>
          </a:bodyPr>
          <a:lstStyle/>
          <a:p>
            <a:r>
              <a:rPr lang="fa-IR" sz="2400" dirty="0">
                <a:cs typeface="0 Titr Bold" panose="00000700000000000000" pitchFamily="2" charset="-78"/>
              </a:rPr>
              <a:t>معلولیت دیداری </a:t>
            </a:r>
            <a:endParaRPr lang="fa-IR" sz="2400" dirty="0" smtClean="0">
              <a:cs typeface="0 Titr Bold" panose="00000700000000000000" pitchFamily="2" charset="-78"/>
            </a:endParaRPr>
          </a:p>
          <a:p>
            <a:endParaRPr lang="fa-IR" sz="2400" dirty="0">
              <a:cs typeface="0 Titr Bold" panose="00000700000000000000" pitchFamily="2" charset="-78"/>
            </a:endParaRPr>
          </a:p>
          <a:p>
            <a:r>
              <a:rPr lang="fa-IR" dirty="0">
                <a:cs typeface="0 Titr Bold" panose="00000700000000000000" pitchFamily="2" charset="-78"/>
              </a:rPr>
              <a:t>نابینایی در کودکان ممکن است مادر زادی باشد یا بر اثر عوامل بسیار متنوعی به طور ناگهانی یا تدریجی ایجاد شود.معمولا کودکان دچار معلولیت دیداری در تحرک و جابجایی از شیر خواران بهنجار عقب ترند و چهار دست و پا یا راه افتادن آن ها دیر تر آغاز می شود.اگر کودک نابینای کامل نباشد و عدسی های اصلاح کننده مفید واقع شوند باید برای آن ها عینک تجویز شود  </a:t>
            </a:r>
          </a:p>
          <a:p>
            <a:endParaRPr lang="fa-IR" dirty="0"/>
          </a:p>
        </p:txBody>
      </p:sp>
    </p:spTree>
    <p:extLst>
      <p:ext uri="{BB962C8B-B14F-4D97-AF65-F5344CB8AC3E}">
        <p14:creationId xmlns:p14="http://schemas.microsoft.com/office/powerpoint/2010/main" val="15988731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052736"/>
            <a:ext cx="5310336" cy="2769989"/>
          </a:xfrm>
          <a:prstGeom prst="rect">
            <a:avLst/>
          </a:prstGeom>
        </p:spPr>
        <p:txBody>
          <a:bodyPr wrap="square">
            <a:spAutoFit/>
          </a:bodyPr>
          <a:lstStyle/>
          <a:p>
            <a:r>
              <a:rPr lang="fa-IR" sz="2400" dirty="0">
                <a:cs typeface="0 Titr Bold" panose="00000700000000000000" pitchFamily="2" charset="-78"/>
              </a:rPr>
              <a:t>مشکلات شایع بینایی در </a:t>
            </a:r>
            <a:r>
              <a:rPr lang="fa-IR" sz="2400" dirty="0" smtClean="0">
                <a:cs typeface="0 Titr Bold" panose="00000700000000000000" pitchFamily="2" charset="-78"/>
              </a:rPr>
              <a:t>کودکان</a:t>
            </a:r>
          </a:p>
          <a:p>
            <a:endParaRPr lang="fa-IR" sz="2400" dirty="0">
              <a:cs typeface="0 Titr Bold" panose="00000700000000000000" pitchFamily="2" charset="-78"/>
            </a:endParaRPr>
          </a:p>
          <a:p>
            <a:r>
              <a:rPr lang="fa-IR" dirty="0">
                <a:cs typeface="0 Titr Bold" panose="00000700000000000000" pitchFamily="2" charset="-78"/>
              </a:rPr>
              <a:t>لوچی هَمبُر( چرخیدن چشم به داخل) </a:t>
            </a:r>
            <a:endParaRPr lang="fa-IR" dirty="0" smtClean="0">
              <a:cs typeface="0 Titr Bold" panose="00000700000000000000" pitchFamily="2" charset="-78"/>
            </a:endParaRPr>
          </a:p>
          <a:p>
            <a:endParaRPr lang="fa-IR" dirty="0" smtClean="0">
              <a:cs typeface="0 Titr Bold" panose="00000700000000000000" pitchFamily="2" charset="-78"/>
            </a:endParaRPr>
          </a:p>
          <a:p>
            <a:r>
              <a:rPr lang="fa-IR" dirty="0" smtClean="0">
                <a:cs typeface="0 Titr Bold" panose="00000700000000000000" pitchFamily="2" charset="-78"/>
              </a:rPr>
              <a:t>لوچی </a:t>
            </a:r>
            <a:r>
              <a:rPr lang="fa-IR" dirty="0">
                <a:cs typeface="0 Titr Bold" panose="00000700000000000000" pitchFamily="2" charset="-78"/>
              </a:rPr>
              <a:t>ناهَمبُر(چرخیدن چشم به خارج) </a:t>
            </a:r>
            <a:endParaRPr lang="fa-IR" dirty="0" smtClean="0">
              <a:cs typeface="0 Titr Bold" panose="00000700000000000000" pitchFamily="2" charset="-78"/>
            </a:endParaRPr>
          </a:p>
          <a:p>
            <a:endParaRPr lang="fa-IR" dirty="0" smtClean="0">
              <a:cs typeface="0 Titr Bold" panose="00000700000000000000" pitchFamily="2" charset="-78"/>
            </a:endParaRPr>
          </a:p>
          <a:p>
            <a:r>
              <a:rPr lang="fa-IR" dirty="0" smtClean="0">
                <a:cs typeface="0 Titr Bold" panose="00000700000000000000" pitchFamily="2" charset="-78"/>
              </a:rPr>
              <a:t>نزدیک </a:t>
            </a:r>
            <a:r>
              <a:rPr lang="fa-IR" dirty="0">
                <a:cs typeface="0 Titr Bold" panose="00000700000000000000" pitchFamily="2" charset="-78"/>
              </a:rPr>
              <a:t>بینی </a:t>
            </a:r>
            <a:endParaRPr lang="fa-IR" dirty="0" smtClean="0">
              <a:cs typeface="0 Titr Bold" panose="00000700000000000000" pitchFamily="2" charset="-78"/>
            </a:endParaRPr>
          </a:p>
          <a:p>
            <a:r>
              <a:rPr lang="fa-IR" dirty="0" smtClean="0">
                <a:cs typeface="0 Titr Bold" panose="00000700000000000000" pitchFamily="2" charset="-78"/>
              </a:rPr>
              <a:t>از </a:t>
            </a:r>
            <a:r>
              <a:rPr lang="fa-IR" dirty="0">
                <a:cs typeface="0 Titr Bold" panose="00000700000000000000" pitchFamily="2" charset="-78"/>
              </a:rPr>
              <a:t>مشکلات شایع در کودکان است.</a:t>
            </a:r>
          </a:p>
          <a:p>
            <a:endParaRPr lang="fa-IR" dirty="0">
              <a:cs typeface="0 Titr Bold" panose="00000700000000000000" pitchFamily="2" charset="-78"/>
            </a:endParaRPr>
          </a:p>
        </p:txBody>
      </p:sp>
    </p:spTree>
    <p:extLst>
      <p:ext uri="{BB962C8B-B14F-4D97-AF65-F5344CB8AC3E}">
        <p14:creationId xmlns:p14="http://schemas.microsoft.com/office/powerpoint/2010/main" val="39245092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59632" y="836712"/>
            <a:ext cx="6480720" cy="2308324"/>
          </a:xfrm>
          <a:prstGeom prst="rect">
            <a:avLst/>
          </a:prstGeom>
        </p:spPr>
        <p:txBody>
          <a:bodyPr wrap="square">
            <a:spAutoFit/>
          </a:bodyPr>
          <a:lstStyle/>
          <a:p>
            <a:r>
              <a:rPr lang="fa-IR" dirty="0">
                <a:cs typeface="0 Titr Bold" panose="00000700000000000000" pitchFamily="2" charset="-78"/>
              </a:rPr>
              <a:t>معلولیت استخوان بندی ، ارتوپدی یا مهارت های </a:t>
            </a:r>
            <a:r>
              <a:rPr lang="fa-IR" dirty="0" smtClean="0">
                <a:cs typeface="0 Titr Bold" panose="00000700000000000000" pitchFamily="2" charset="-78"/>
              </a:rPr>
              <a:t>حرکتی</a:t>
            </a:r>
          </a:p>
          <a:p>
            <a:endParaRPr lang="fa-IR" dirty="0">
              <a:cs typeface="0 Titr Bold" panose="00000700000000000000" pitchFamily="2" charset="-78"/>
            </a:endParaRPr>
          </a:p>
          <a:p>
            <a:r>
              <a:rPr lang="fa-IR" dirty="0">
                <a:cs typeface="0 Titr Bold" panose="00000700000000000000" pitchFamily="2" charset="-78"/>
              </a:rPr>
              <a:t>این نوع معلولیت ها در بر گیرنده طیف وسیعی است از یک سو به ناتوانی تقریبا کامل نظیر کواردر پلژی که در آن هر چهار اندام فلج هستند. </a:t>
            </a:r>
            <a:endParaRPr lang="fa-IR" dirty="0" smtClean="0">
              <a:cs typeface="0 Titr Bold" panose="00000700000000000000" pitchFamily="2" charset="-78"/>
            </a:endParaRPr>
          </a:p>
          <a:p>
            <a:r>
              <a:rPr lang="fa-IR" dirty="0" smtClean="0">
                <a:cs typeface="0 Titr Bold" panose="00000700000000000000" pitchFamily="2" charset="-78"/>
              </a:rPr>
              <a:t> </a:t>
            </a:r>
          </a:p>
          <a:p>
            <a:r>
              <a:rPr lang="fa-IR" dirty="0" smtClean="0">
                <a:cs typeface="0 Titr Bold" panose="00000700000000000000" pitchFamily="2" charset="-78"/>
              </a:rPr>
              <a:t>برخی </a:t>
            </a:r>
            <a:r>
              <a:rPr lang="fa-IR" dirty="0">
                <a:cs typeface="0 Titr Bold" panose="00000700000000000000" pitchFamily="2" charset="-78"/>
              </a:rPr>
              <a:t>از معلولیت ها نظیر معلولیت ناشی از سپینابیفیدا مادر زادی هستند</a:t>
            </a:r>
            <a:r>
              <a:rPr lang="fa-IR" dirty="0" smtClean="0">
                <a:cs typeface="0 Titr Bold" panose="00000700000000000000" pitchFamily="2" charset="-78"/>
              </a:rPr>
              <a:t>.</a:t>
            </a:r>
          </a:p>
          <a:p>
            <a:endParaRPr lang="fa-IR" dirty="0" smtClean="0">
              <a:cs typeface="0 Titr Bold" panose="00000700000000000000" pitchFamily="2" charset="-78"/>
            </a:endParaRPr>
          </a:p>
          <a:p>
            <a:r>
              <a:rPr lang="fa-IR" dirty="0" smtClean="0">
                <a:cs typeface="0 Titr Bold" panose="00000700000000000000" pitchFamily="2" charset="-78"/>
              </a:rPr>
              <a:t>برخی </a:t>
            </a:r>
            <a:r>
              <a:rPr lang="fa-IR" dirty="0">
                <a:cs typeface="0 Titr Bold" panose="00000700000000000000" pitchFamily="2" charset="-78"/>
              </a:rPr>
              <a:t>دیگر نظیر دیستروفی عضلانی دوشن نیز ارثی هستند.</a:t>
            </a:r>
          </a:p>
        </p:txBody>
      </p:sp>
    </p:spTree>
    <p:extLst>
      <p:ext uri="{BB962C8B-B14F-4D97-AF65-F5344CB8AC3E}">
        <p14:creationId xmlns:p14="http://schemas.microsoft.com/office/powerpoint/2010/main" val="1574823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980728"/>
            <a:ext cx="5454352" cy="1661993"/>
          </a:xfrm>
          <a:prstGeom prst="rect">
            <a:avLst/>
          </a:prstGeom>
        </p:spPr>
        <p:txBody>
          <a:bodyPr wrap="square">
            <a:spAutoFit/>
          </a:bodyPr>
          <a:lstStyle/>
          <a:p>
            <a:r>
              <a:rPr lang="fa-IR" sz="2400" dirty="0">
                <a:cs typeface="0 Titr Bold" panose="00000700000000000000" pitchFamily="2" charset="-78"/>
              </a:rPr>
              <a:t>سازگاری کودکان </a:t>
            </a:r>
            <a:r>
              <a:rPr lang="fa-IR" sz="2400" dirty="0" smtClean="0">
                <a:cs typeface="0 Titr Bold" panose="00000700000000000000" pitchFamily="2" charset="-78"/>
              </a:rPr>
              <a:t>معلول</a:t>
            </a:r>
          </a:p>
          <a:p>
            <a:endParaRPr lang="fa-IR" sz="2400" dirty="0">
              <a:cs typeface="0 Titr Bold" panose="00000700000000000000" pitchFamily="2" charset="-78"/>
            </a:endParaRPr>
          </a:p>
          <a:p>
            <a:r>
              <a:rPr lang="fa-IR" dirty="0">
                <a:cs typeface="0 Titr Bold" panose="00000700000000000000" pitchFamily="2" charset="-78"/>
              </a:rPr>
              <a:t>کودکان معلول ممکن است قربانی گفته های ظالمانه  تمسخر کودکان دیگر باشند ولی بسیاری از آن ها می توانند بر این مشکلات غلبه کنند و زندگی شاد و خلاقی را برای خود بسازند.</a:t>
            </a:r>
          </a:p>
        </p:txBody>
      </p:sp>
    </p:spTree>
    <p:extLst>
      <p:ext uri="{BB962C8B-B14F-4D97-AF65-F5344CB8AC3E}">
        <p14:creationId xmlns:p14="http://schemas.microsoft.com/office/powerpoint/2010/main" val="533520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692696"/>
            <a:ext cx="6840760" cy="2769989"/>
          </a:xfrm>
          <a:prstGeom prst="rect">
            <a:avLst/>
          </a:prstGeom>
        </p:spPr>
        <p:txBody>
          <a:bodyPr wrap="square">
            <a:spAutoFit/>
          </a:bodyPr>
          <a:lstStyle/>
          <a:p>
            <a:r>
              <a:rPr lang="fa-IR" sz="2400" dirty="0">
                <a:cs typeface="0 Titr Bold" panose="00000700000000000000" pitchFamily="2" charset="-78"/>
              </a:rPr>
              <a:t>انطباق خانواده دارای فرزند </a:t>
            </a:r>
            <a:r>
              <a:rPr lang="fa-IR" sz="2400" dirty="0" smtClean="0">
                <a:cs typeface="0 Titr Bold" panose="00000700000000000000" pitchFamily="2" charset="-78"/>
              </a:rPr>
              <a:t>معلول</a:t>
            </a:r>
          </a:p>
          <a:p>
            <a:endParaRPr lang="fa-IR" sz="2400" dirty="0">
              <a:cs typeface="0 Titr Bold" panose="00000700000000000000" pitchFamily="2" charset="-78"/>
            </a:endParaRPr>
          </a:p>
          <a:p>
            <a:r>
              <a:rPr lang="fa-IR" dirty="0">
                <a:cs typeface="0 Titr Bold" panose="00000700000000000000" pitchFamily="2" charset="-78"/>
              </a:rPr>
              <a:t>پرورش کودکان دچار معلولیت فیزیکی بسیار استرس زا است والدین باید علاوه بر نیازهای رشدی بهنجار مورد نیاز تمام کودکان پاسخگوی نیازهای ویژه کودکان </a:t>
            </a:r>
            <a:r>
              <a:rPr lang="fa-IR" dirty="0" smtClean="0">
                <a:cs typeface="0 Titr Bold" panose="00000700000000000000" pitchFamily="2" charset="-78"/>
              </a:rPr>
              <a:t>معلول نیز </a:t>
            </a:r>
            <a:r>
              <a:rPr lang="fa-IR" dirty="0">
                <a:cs typeface="0 Titr Bold" panose="00000700000000000000" pitchFamily="2" charset="-78"/>
              </a:rPr>
              <a:t>باشند .والدینی که شبکه اجتماعی رضایت بخشی دارند می توانند تا حدودی به دیگران تکیه کنند و نیازهای عاطفی خود را بر آورده سازند در نتیجه بهتر می توانند پاسخگوی نیازهای فرزند خود باشند</a:t>
            </a:r>
            <a:r>
              <a:rPr lang="fa-IR" dirty="0" smtClean="0">
                <a:cs typeface="0 Titr Bold" panose="00000700000000000000" pitchFamily="2" charset="-78"/>
              </a:rPr>
              <a:t>.</a:t>
            </a:r>
          </a:p>
          <a:p>
            <a:endParaRPr lang="fa-IR" dirty="0">
              <a:cs typeface="0 Titr Bold" panose="00000700000000000000" pitchFamily="2" charset="-78"/>
            </a:endParaRPr>
          </a:p>
          <a:p>
            <a:r>
              <a:rPr lang="fa-IR" dirty="0">
                <a:cs typeface="0 Titr Bold" panose="00000700000000000000" pitchFamily="2" charset="-78"/>
              </a:rPr>
              <a:t>راهبردهای انطباقی شامل انطباق مشکل محور و انطباق هیجان محور می باشد.</a:t>
            </a:r>
          </a:p>
        </p:txBody>
      </p:sp>
    </p:spTree>
    <p:extLst>
      <p:ext uri="{BB962C8B-B14F-4D97-AF65-F5344CB8AC3E}">
        <p14:creationId xmlns:p14="http://schemas.microsoft.com/office/powerpoint/2010/main" val="42938980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980728"/>
            <a:ext cx="5238328" cy="3323987"/>
          </a:xfrm>
          <a:prstGeom prst="rect">
            <a:avLst/>
          </a:prstGeom>
        </p:spPr>
        <p:txBody>
          <a:bodyPr wrap="square">
            <a:spAutoFit/>
          </a:bodyPr>
          <a:lstStyle/>
          <a:p>
            <a:r>
              <a:rPr lang="fa-IR" sz="2400" dirty="0">
                <a:cs typeface="0 Titr Bold" panose="00000700000000000000" pitchFamily="2" charset="-78"/>
              </a:rPr>
              <a:t>رشد درکی </a:t>
            </a:r>
            <a:endParaRPr lang="fa-IR" sz="2400" dirty="0" smtClean="0">
              <a:cs typeface="0 Titr Bold" panose="00000700000000000000" pitchFamily="2" charset="-78"/>
            </a:endParaRPr>
          </a:p>
          <a:p>
            <a:endParaRPr lang="fa-IR" sz="2400" dirty="0">
              <a:cs typeface="0 Titr Bold" panose="00000700000000000000" pitchFamily="2" charset="-78"/>
            </a:endParaRPr>
          </a:p>
          <a:p>
            <a:r>
              <a:rPr lang="fa-IR" dirty="0">
                <a:cs typeface="0 Titr Bold" panose="00000700000000000000" pitchFamily="2" charset="-78"/>
              </a:rPr>
              <a:t>انواع رشد درکی عبارتند از </a:t>
            </a:r>
            <a:endParaRPr lang="fa-IR" dirty="0" smtClean="0">
              <a:cs typeface="0 Titr Bold" panose="00000700000000000000" pitchFamily="2" charset="-78"/>
            </a:endParaRPr>
          </a:p>
          <a:p>
            <a:endParaRPr lang="fa-IR" dirty="0">
              <a:cs typeface="0 Titr Bold" panose="00000700000000000000" pitchFamily="2" charset="-78"/>
            </a:endParaRPr>
          </a:p>
          <a:p>
            <a:r>
              <a:rPr lang="fa-IR" dirty="0">
                <a:cs typeface="0 Titr Bold" panose="00000700000000000000" pitchFamily="2" charset="-78"/>
              </a:rPr>
              <a:t>درک </a:t>
            </a:r>
            <a:r>
              <a:rPr lang="fa-IR" dirty="0" smtClean="0">
                <a:cs typeface="0 Titr Bold" panose="00000700000000000000" pitchFamily="2" charset="-78"/>
              </a:rPr>
              <a:t>عمق</a:t>
            </a:r>
          </a:p>
          <a:p>
            <a:endParaRPr lang="fa-IR" dirty="0" smtClean="0">
              <a:cs typeface="0 Titr Bold" panose="00000700000000000000" pitchFamily="2" charset="-78"/>
            </a:endParaRPr>
          </a:p>
          <a:p>
            <a:r>
              <a:rPr lang="fa-IR" dirty="0" smtClean="0">
                <a:cs typeface="0 Titr Bold" panose="00000700000000000000" pitchFamily="2" charset="-78"/>
              </a:rPr>
              <a:t> </a:t>
            </a:r>
            <a:r>
              <a:rPr lang="fa-IR" dirty="0">
                <a:cs typeface="0 Titr Bold" panose="00000700000000000000" pitchFamily="2" charset="-78"/>
              </a:rPr>
              <a:t>درک شکل و </a:t>
            </a:r>
            <a:r>
              <a:rPr lang="fa-IR" dirty="0" smtClean="0">
                <a:cs typeface="0 Titr Bold" panose="00000700000000000000" pitchFamily="2" charset="-78"/>
              </a:rPr>
              <a:t>حرکت</a:t>
            </a:r>
          </a:p>
          <a:p>
            <a:endParaRPr lang="fa-IR" dirty="0" smtClean="0">
              <a:cs typeface="0 Titr Bold" panose="00000700000000000000" pitchFamily="2" charset="-78"/>
            </a:endParaRPr>
          </a:p>
          <a:p>
            <a:r>
              <a:rPr lang="fa-IR" dirty="0" smtClean="0">
                <a:cs typeface="0 Titr Bold" panose="00000700000000000000" pitchFamily="2" charset="-78"/>
              </a:rPr>
              <a:t>در </a:t>
            </a:r>
            <a:r>
              <a:rPr lang="fa-IR" dirty="0">
                <a:cs typeface="0 Titr Bold" panose="00000700000000000000" pitchFamily="2" charset="-78"/>
              </a:rPr>
              <a:t>ک چهره انسان </a:t>
            </a:r>
            <a:endParaRPr lang="fa-IR" dirty="0" smtClean="0">
              <a:cs typeface="0 Titr Bold" panose="00000700000000000000" pitchFamily="2" charset="-78"/>
            </a:endParaRPr>
          </a:p>
          <a:p>
            <a:endParaRPr lang="fa-IR" dirty="0" smtClean="0">
              <a:cs typeface="0 Titr Bold" panose="00000700000000000000" pitchFamily="2" charset="-78"/>
            </a:endParaRPr>
          </a:p>
          <a:p>
            <a:r>
              <a:rPr lang="fa-IR" dirty="0" smtClean="0">
                <a:cs typeface="0 Titr Bold" panose="00000700000000000000" pitchFamily="2" charset="-78"/>
              </a:rPr>
              <a:t>و </a:t>
            </a:r>
            <a:r>
              <a:rPr lang="fa-IR" dirty="0">
                <a:cs typeface="0 Titr Bold" panose="00000700000000000000" pitchFamily="2" charset="-78"/>
              </a:rPr>
              <a:t>درک شنیداری</a:t>
            </a:r>
          </a:p>
        </p:txBody>
      </p:sp>
    </p:spTree>
    <p:extLst>
      <p:ext uri="{BB962C8B-B14F-4D97-AF65-F5344CB8AC3E}">
        <p14:creationId xmlns:p14="http://schemas.microsoft.com/office/powerpoint/2010/main" val="19070636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1640" y="908720"/>
            <a:ext cx="6984776" cy="3323987"/>
          </a:xfrm>
          <a:prstGeom prst="rect">
            <a:avLst/>
          </a:prstGeom>
        </p:spPr>
        <p:txBody>
          <a:bodyPr wrap="square">
            <a:spAutoFit/>
          </a:bodyPr>
          <a:lstStyle/>
          <a:p>
            <a:r>
              <a:rPr lang="fa-IR" sz="2400" dirty="0">
                <a:cs typeface="0 Titr Bold" panose="00000700000000000000" pitchFamily="2" charset="-78"/>
              </a:rPr>
              <a:t>تغذیه </a:t>
            </a:r>
            <a:endParaRPr lang="fa-IR" sz="2400" dirty="0" smtClean="0">
              <a:cs typeface="0 Titr Bold" panose="00000700000000000000" pitchFamily="2" charset="-78"/>
            </a:endParaRPr>
          </a:p>
          <a:p>
            <a:endParaRPr lang="fa-IR" sz="2400" dirty="0">
              <a:cs typeface="0 Titr Bold" panose="00000700000000000000" pitchFamily="2" charset="-78"/>
            </a:endParaRPr>
          </a:p>
          <a:p>
            <a:r>
              <a:rPr lang="fa-IR" dirty="0">
                <a:cs typeface="0 Titr Bold" panose="00000700000000000000" pitchFamily="2" charset="-78"/>
              </a:rPr>
              <a:t>تغذیه با شیر مادر در برابر تغذیه </a:t>
            </a:r>
            <a:r>
              <a:rPr lang="fa-IR" dirty="0" smtClean="0">
                <a:cs typeface="0 Titr Bold" panose="00000700000000000000" pitchFamily="2" charset="-78"/>
              </a:rPr>
              <a:t>باسایر </a:t>
            </a:r>
            <a:r>
              <a:rPr lang="fa-IR" dirty="0">
                <a:cs typeface="0 Titr Bold" panose="00000700000000000000" pitchFamily="2" charset="-78"/>
              </a:rPr>
              <a:t>شیر </a:t>
            </a:r>
            <a:r>
              <a:rPr lang="fa-IR" dirty="0" smtClean="0">
                <a:cs typeface="0 Titr Bold" panose="00000700000000000000" pitchFamily="2" charset="-78"/>
              </a:rPr>
              <a:t>ها</a:t>
            </a:r>
          </a:p>
          <a:p>
            <a:endParaRPr lang="fa-IR" dirty="0">
              <a:cs typeface="0 Titr Bold" panose="00000700000000000000" pitchFamily="2" charset="-78"/>
            </a:endParaRPr>
          </a:p>
          <a:p>
            <a:r>
              <a:rPr lang="fa-IR" dirty="0">
                <a:cs typeface="0 Titr Bold" panose="00000700000000000000" pitchFamily="2" charset="-78"/>
              </a:rPr>
              <a:t>مزایای تغذیه با شیر مادر</a:t>
            </a:r>
          </a:p>
          <a:p>
            <a:r>
              <a:rPr lang="fa-IR" dirty="0">
                <a:cs typeface="0 Titr Bold" panose="00000700000000000000" pitchFamily="2" charset="-78"/>
              </a:rPr>
              <a:t>شیر مادر بهترین غذای موجود برای برای شیر خوار است</a:t>
            </a:r>
          </a:p>
          <a:p>
            <a:r>
              <a:rPr lang="fa-IR" dirty="0">
                <a:cs typeface="0 Titr Bold" panose="00000700000000000000" pitchFamily="2" charset="-78"/>
              </a:rPr>
              <a:t>نسبت چرب ،کالری،پروتئین ،ویتامین ها و مواد معدنی در شیر مادر مناسب است.</a:t>
            </a:r>
          </a:p>
          <a:p>
            <a:r>
              <a:rPr lang="fa-IR" dirty="0">
                <a:cs typeface="0 Titr Bold" panose="00000700000000000000" pitchFamily="2" charset="-78"/>
              </a:rPr>
              <a:t>حاوی اسید امینه های  اضافی نسبت به شیر گاو است که برای رشد عصبی ضرورت دارد</a:t>
            </a:r>
          </a:p>
          <a:p>
            <a:r>
              <a:rPr lang="fa-IR" dirty="0">
                <a:cs typeface="0 Titr Bold" panose="00000700000000000000" pitchFamily="2" charset="-78"/>
              </a:rPr>
              <a:t>حاوی مقادیر بیشتری آهن و ویتامین های </a:t>
            </a:r>
            <a:r>
              <a:rPr lang="en-US" dirty="0">
                <a:cs typeface="0 Titr Bold" panose="00000700000000000000" pitchFamily="2" charset="-78"/>
              </a:rPr>
              <a:t>A, C</a:t>
            </a:r>
            <a:r>
              <a:rPr lang="fa-IR" dirty="0">
                <a:cs typeface="0 Titr Bold" panose="00000700000000000000" pitchFamily="2" charset="-78"/>
              </a:rPr>
              <a:t>است.</a:t>
            </a:r>
          </a:p>
          <a:p>
            <a:r>
              <a:rPr lang="fa-IR" dirty="0">
                <a:cs typeface="0 Titr Bold" panose="00000700000000000000" pitchFamily="2" charset="-78"/>
              </a:rPr>
              <a:t>شیر خوار کمتر به اختلال هاضمه،عفونت های گوارشی و اسهال مبتلا می شود.</a:t>
            </a:r>
          </a:p>
          <a:p>
            <a:r>
              <a:rPr lang="fa-IR" dirty="0">
                <a:cs typeface="0 Titr Bold" panose="00000700000000000000" pitchFamily="2" charset="-78"/>
              </a:rPr>
              <a:t>سیر مادر پاک و دمای آن همیشه معادل دمای بدن است.</a:t>
            </a:r>
          </a:p>
        </p:txBody>
      </p:sp>
    </p:spTree>
    <p:extLst>
      <p:ext uri="{BB962C8B-B14F-4D97-AF65-F5344CB8AC3E}">
        <p14:creationId xmlns:p14="http://schemas.microsoft.com/office/powerpoint/2010/main" val="7345756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3648" y="1052736"/>
            <a:ext cx="6480720" cy="1938992"/>
          </a:xfrm>
          <a:prstGeom prst="rect">
            <a:avLst/>
          </a:prstGeom>
        </p:spPr>
        <p:txBody>
          <a:bodyPr wrap="square">
            <a:spAutoFit/>
          </a:bodyPr>
          <a:lstStyle/>
          <a:p>
            <a:r>
              <a:rPr lang="fa-IR" sz="2400" dirty="0">
                <a:cs typeface="0 Titr Bold" panose="00000700000000000000" pitchFamily="2" charset="-78"/>
              </a:rPr>
              <a:t>معایب تغذیه با شیر </a:t>
            </a:r>
            <a:r>
              <a:rPr lang="fa-IR" sz="2400" dirty="0" smtClean="0">
                <a:cs typeface="0 Titr Bold" panose="00000700000000000000" pitchFamily="2" charset="-78"/>
              </a:rPr>
              <a:t>مادر</a:t>
            </a:r>
          </a:p>
          <a:p>
            <a:endParaRPr lang="fa-IR" sz="2400" dirty="0">
              <a:cs typeface="0 Titr Bold" panose="00000700000000000000" pitchFamily="2" charset="-78"/>
            </a:endParaRPr>
          </a:p>
          <a:p>
            <a:r>
              <a:rPr lang="fa-IR" dirty="0">
                <a:cs typeface="0 Titr Bold" panose="00000700000000000000" pitchFamily="2" charset="-78"/>
              </a:rPr>
              <a:t>برای مادر محدود کننده </a:t>
            </a:r>
            <a:r>
              <a:rPr lang="fa-IR" dirty="0" smtClean="0">
                <a:cs typeface="0 Titr Bold" panose="00000700000000000000" pitchFamily="2" charset="-78"/>
              </a:rPr>
              <a:t>است</a:t>
            </a:r>
          </a:p>
          <a:p>
            <a:r>
              <a:rPr lang="fa-IR" dirty="0" smtClean="0">
                <a:cs typeface="0 Titr Bold" panose="00000700000000000000" pitchFamily="2" charset="-78"/>
              </a:rPr>
              <a:t>آزادی </a:t>
            </a:r>
            <a:r>
              <a:rPr lang="fa-IR" dirty="0">
                <a:cs typeface="0 Titr Bold" panose="00000700000000000000" pitchFamily="2" charset="-78"/>
              </a:rPr>
              <a:t>فیزیکی مادر را محدود می کند</a:t>
            </a:r>
          </a:p>
          <a:p>
            <a:r>
              <a:rPr lang="fa-IR" dirty="0">
                <a:cs typeface="0 Titr Bold" panose="00000700000000000000" pitchFamily="2" charset="-78"/>
              </a:rPr>
              <a:t>برخی از داروها و مواد شیمیایی از طریق شیر مادر به بدن شیر خوار وارد </a:t>
            </a:r>
            <a:r>
              <a:rPr lang="fa-IR" dirty="0" smtClean="0">
                <a:cs typeface="0 Titr Bold" panose="00000700000000000000" pitchFamily="2" charset="-78"/>
              </a:rPr>
              <a:t>       می </a:t>
            </a:r>
            <a:r>
              <a:rPr lang="fa-IR" dirty="0">
                <a:cs typeface="0 Titr Bold" panose="00000700000000000000" pitchFamily="2" charset="-78"/>
              </a:rPr>
              <a:t>شوند</a:t>
            </a:r>
          </a:p>
        </p:txBody>
      </p:sp>
    </p:spTree>
    <p:extLst>
      <p:ext uri="{BB962C8B-B14F-4D97-AF65-F5344CB8AC3E}">
        <p14:creationId xmlns:p14="http://schemas.microsoft.com/office/powerpoint/2010/main" val="627731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00350" y="2565400"/>
            <a:ext cx="3541713" cy="173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82949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91680" y="620688"/>
            <a:ext cx="6768752" cy="3046988"/>
          </a:xfrm>
          <a:prstGeom prst="rect">
            <a:avLst/>
          </a:prstGeom>
        </p:spPr>
        <p:txBody>
          <a:bodyPr wrap="square">
            <a:spAutoFit/>
          </a:bodyPr>
          <a:lstStyle/>
          <a:p>
            <a:r>
              <a:rPr lang="fa-IR" sz="2400" dirty="0">
                <a:cs typeface="0 Titr Bold" panose="00000700000000000000" pitchFamily="2" charset="-78"/>
              </a:rPr>
              <a:t>نیازهای تغذیه </a:t>
            </a:r>
            <a:r>
              <a:rPr lang="fa-IR" sz="2400" dirty="0" smtClean="0">
                <a:cs typeface="0 Titr Bold" panose="00000700000000000000" pitchFamily="2" charset="-78"/>
              </a:rPr>
              <a:t>ای</a:t>
            </a:r>
          </a:p>
          <a:p>
            <a:endParaRPr lang="fa-IR" sz="2400" dirty="0">
              <a:cs typeface="0 Titr Bold" panose="00000700000000000000" pitchFamily="2" charset="-78"/>
            </a:endParaRPr>
          </a:p>
          <a:p>
            <a:r>
              <a:rPr lang="fa-IR" dirty="0">
                <a:cs typeface="0 Titr Bold" panose="00000700000000000000" pitchFamily="2" charset="-78"/>
              </a:rPr>
              <a:t>با افزایش تدریجی سن کودکان وجود رژیمی متعادل برای حفظ سلامتی آنان اهمیت حیاتی پیدا می کند . بدن کودکان به پروتئین، مواد معدنی، ویتامین </a:t>
            </a:r>
            <a:r>
              <a:rPr lang="fa-IR" dirty="0" smtClean="0">
                <a:cs typeface="0 Titr Bold" panose="00000700000000000000" pitchFamily="2" charset="-78"/>
              </a:rPr>
              <a:t>،       کربو </a:t>
            </a:r>
            <a:r>
              <a:rPr lang="fa-IR" dirty="0">
                <a:cs typeface="0 Titr Bold" panose="00000700000000000000" pitchFamily="2" charset="-78"/>
              </a:rPr>
              <a:t>هیدرات  چربی </a:t>
            </a:r>
            <a:r>
              <a:rPr lang="fa-IR" dirty="0" smtClean="0">
                <a:cs typeface="0 Titr Bold" panose="00000700000000000000" pitchFamily="2" charset="-78"/>
              </a:rPr>
              <a:t>،سبوس </a:t>
            </a:r>
            <a:r>
              <a:rPr lang="fa-IR" dirty="0">
                <a:cs typeface="0 Titr Bold" panose="00000700000000000000" pitchFamily="2" charset="-78"/>
              </a:rPr>
              <a:t>و آب نیاز دارد.</a:t>
            </a:r>
          </a:p>
          <a:p>
            <a:r>
              <a:rPr lang="fa-IR" dirty="0">
                <a:cs typeface="0 Titr Bold" panose="00000700000000000000" pitchFamily="2" charset="-78"/>
              </a:rPr>
              <a:t>این مواد مغذی از چهار </a:t>
            </a:r>
            <a:r>
              <a:rPr lang="fa-IR" dirty="0" smtClean="0">
                <a:cs typeface="0 Titr Bold" panose="00000700000000000000" pitchFamily="2" charset="-78"/>
              </a:rPr>
              <a:t>گروه </a:t>
            </a:r>
            <a:r>
              <a:rPr lang="fa-IR" dirty="0">
                <a:cs typeface="0 Titr Bold" panose="00000700000000000000" pitchFamily="2" charset="-78"/>
              </a:rPr>
              <a:t>اصلی غذا </a:t>
            </a:r>
            <a:endParaRPr lang="fa-IR" dirty="0" smtClean="0">
              <a:cs typeface="0 Titr Bold" panose="00000700000000000000" pitchFamily="2" charset="-78"/>
            </a:endParaRPr>
          </a:p>
          <a:p>
            <a:r>
              <a:rPr lang="fa-IR" dirty="0" smtClean="0">
                <a:cs typeface="0 Titr Bold" panose="00000700000000000000" pitchFamily="2" charset="-78"/>
              </a:rPr>
              <a:t>یعنی </a:t>
            </a:r>
            <a:r>
              <a:rPr lang="fa-IR" dirty="0">
                <a:cs typeface="0 Titr Bold" panose="00000700000000000000" pitchFamily="2" charset="-78"/>
              </a:rPr>
              <a:t>شیر و </a:t>
            </a:r>
            <a:r>
              <a:rPr lang="fa-IR" dirty="0" smtClean="0">
                <a:cs typeface="0 Titr Bold" panose="00000700000000000000" pitchFamily="2" charset="-78"/>
              </a:rPr>
              <a:t>فراورده </a:t>
            </a:r>
            <a:r>
              <a:rPr lang="fa-IR" dirty="0">
                <a:cs typeface="0 Titr Bold" panose="00000700000000000000" pitchFamily="2" charset="-78"/>
              </a:rPr>
              <a:t>های لبنی</a:t>
            </a:r>
            <a:r>
              <a:rPr lang="fa-IR" dirty="0" smtClean="0">
                <a:cs typeface="0 Titr Bold" panose="00000700000000000000" pitchFamily="2" charset="-78"/>
              </a:rPr>
              <a:t>،</a:t>
            </a:r>
          </a:p>
          <a:p>
            <a:r>
              <a:rPr lang="fa-IR" dirty="0" smtClean="0">
                <a:cs typeface="0 Titr Bold" panose="00000700000000000000" pitchFamily="2" charset="-78"/>
              </a:rPr>
              <a:t>گوشت</a:t>
            </a:r>
          </a:p>
          <a:p>
            <a:r>
              <a:rPr lang="fa-IR" dirty="0" smtClean="0">
                <a:cs typeface="0 Titr Bold" panose="00000700000000000000" pitchFamily="2" charset="-78"/>
              </a:rPr>
              <a:t>میوه </a:t>
            </a:r>
            <a:r>
              <a:rPr lang="fa-IR" dirty="0">
                <a:cs typeface="0 Titr Bold" panose="00000700000000000000" pitchFamily="2" charset="-78"/>
              </a:rPr>
              <a:t>و سبزیجات </a:t>
            </a:r>
            <a:endParaRPr lang="fa-IR" dirty="0" smtClean="0">
              <a:cs typeface="0 Titr Bold" panose="00000700000000000000" pitchFamily="2" charset="-78"/>
            </a:endParaRPr>
          </a:p>
          <a:p>
            <a:r>
              <a:rPr lang="fa-IR" dirty="0" smtClean="0">
                <a:cs typeface="0 Titr Bold" panose="00000700000000000000" pitchFamily="2" charset="-78"/>
              </a:rPr>
              <a:t>نان </a:t>
            </a:r>
            <a:r>
              <a:rPr lang="fa-IR" dirty="0">
                <a:cs typeface="0 Titr Bold" panose="00000700000000000000" pitchFamily="2" charset="-78"/>
              </a:rPr>
              <a:t>و غلات  مشتق می شود.</a:t>
            </a:r>
          </a:p>
        </p:txBody>
      </p:sp>
    </p:spTree>
    <p:extLst>
      <p:ext uri="{BB962C8B-B14F-4D97-AF65-F5344CB8AC3E}">
        <p14:creationId xmlns:p14="http://schemas.microsoft.com/office/powerpoint/2010/main" val="22491921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908720"/>
            <a:ext cx="5886400" cy="1938992"/>
          </a:xfrm>
          <a:prstGeom prst="rect">
            <a:avLst/>
          </a:prstGeom>
        </p:spPr>
        <p:txBody>
          <a:bodyPr wrap="square">
            <a:spAutoFit/>
          </a:bodyPr>
          <a:lstStyle/>
          <a:p>
            <a:r>
              <a:rPr lang="fa-IR" sz="2400" dirty="0" smtClean="0">
                <a:cs typeface="0 Titr Bold" panose="00000700000000000000" pitchFamily="2" charset="-78"/>
              </a:rPr>
              <a:t>صبحانه</a:t>
            </a:r>
          </a:p>
          <a:p>
            <a:endParaRPr lang="fa-IR" sz="2400" dirty="0">
              <a:cs typeface="0 Titr Bold" panose="00000700000000000000" pitchFamily="2" charset="-78"/>
            </a:endParaRPr>
          </a:p>
          <a:p>
            <a:r>
              <a:rPr lang="fa-IR" dirty="0">
                <a:cs typeface="0 Titr Bold" panose="00000700000000000000" pitchFamily="2" charset="-78"/>
              </a:rPr>
              <a:t>صرف صبحانه خوب قبل از رفتن به مدرسه تاثیر مثبتی بر فرایندهای شناختی دارد.یعنی بیقراری کمتر خواهند داشت، دقت آنان بیشتر خواهد شد،بیشتر خواهند آموخت و سازگاری بهتری خواهند داشت.</a:t>
            </a:r>
          </a:p>
          <a:p>
            <a:endParaRPr lang="fa-IR" dirty="0">
              <a:cs typeface="0 Titr Bold" panose="00000700000000000000" pitchFamily="2" charset="-78"/>
            </a:endParaRPr>
          </a:p>
        </p:txBody>
      </p:sp>
    </p:spTree>
    <p:extLst>
      <p:ext uri="{BB962C8B-B14F-4D97-AF65-F5344CB8AC3E}">
        <p14:creationId xmlns:p14="http://schemas.microsoft.com/office/powerpoint/2010/main" val="30862703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836713"/>
            <a:ext cx="5670376" cy="3323987"/>
          </a:xfrm>
          <a:prstGeom prst="rect">
            <a:avLst/>
          </a:prstGeom>
        </p:spPr>
        <p:txBody>
          <a:bodyPr wrap="square">
            <a:spAutoFit/>
          </a:bodyPr>
          <a:lstStyle/>
          <a:p>
            <a:r>
              <a:rPr lang="fa-IR" sz="2400" dirty="0">
                <a:cs typeface="0 Titr Bold" panose="00000700000000000000" pitchFamily="2" charset="-78"/>
              </a:rPr>
              <a:t>چاقی </a:t>
            </a:r>
            <a:endParaRPr lang="fa-IR" sz="2400" dirty="0" smtClean="0">
              <a:cs typeface="0 Titr Bold" panose="00000700000000000000" pitchFamily="2" charset="-78"/>
            </a:endParaRPr>
          </a:p>
          <a:p>
            <a:endParaRPr lang="fa-IR" sz="2400" dirty="0">
              <a:cs typeface="0 Titr Bold" panose="00000700000000000000" pitchFamily="2" charset="-78"/>
            </a:endParaRPr>
          </a:p>
          <a:p>
            <a:r>
              <a:rPr lang="fa-IR" dirty="0">
                <a:cs typeface="0 Titr Bold" panose="00000700000000000000" pitchFamily="2" charset="-78"/>
              </a:rPr>
              <a:t>چاقی یکی از عیوب عمده در کودکی است. که علل متعددی دارد</a:t>
            </a:r>
            <a:r>
              <a:rPr lang="fa-IR" dirty="0" smtClean="0">
                <a:cs typeface="0 Titr Bold" panose="00000700000000000000" pitchFamily="2" charset="-78"/>
              </a:rPr>
              <a:t>:</a:t>
            </a:r>
          </a:p>
          <a:p>
            <a:endParaRPr lang="fa-IR" dirty="0">
              <a:cs typeface="0 Titr Bold" panose="00000700000000000000" pitchFamily="2" charset="-78"/>
            </a:endParaRPr>
          </a:p>
          <a:p>
            <a:r>
              <a:rPr lang="fa-IR" dirty="0" smtClean="0">
                <a:cs typeface="0 Titr Bold" panose="00000700000000000000" pitchFamily="2" charset="-78"/>
              </a:rPr>
              <a:t>ارث</a:t>
            </a:r>
          </a:p>
          <a:p>
            <a:endParaRPr lang="fa-IR" dirty="0">
              <a:cs typeface="0 Titr Bold" panose="00000700000000000000" pitchFamily="2" charset="-78"/>
            </a:endParaRPr>
          </a:p>
          <a:p>
            <a:r>
              <a:rPr lang="fa-IR" dirty="0">
                <a:cs typeface="0 Titr Bold" panose="00000700000000000000" pitchFamily="2" charset="-78"/>
              </a:rPr>
              <a:t>عادات غذایی نادرست مانند خودن مقادیر زیادی از غذاهای پر </a:t>
            </a:r>
            <a:r>
              <a:rPr lang="fa-IR" dirty="0" smtClean="0">
                <a:cs typeface="0 Titr Bold" panose="00000700000000000000" pitchFamily="2" charset="-78"/>
              </a:rPr>
              <a:t>کالری</a:t>
            </a:r>
          </a:p>
          <a:p>
            <a:endParaRPr lang="fa-IR" dirty="0">
              <a:cs typeface="0 Titr Bold" panose="00000700000000000000" pitchFamily="2" charset="-78"/>
            </a:endParaRPr>
          </a:p>
          <a:p>
            <a:r>
              <a:rPr lang="fa-IR" dirty="0">
                <a:cs typeface="0 Titr Bold" panose="00000700000000000000" pitchFamily="2" charset="-78"/>
              </a:rPr>
              <a:t>پایین بودن سطح </a:t>
            </a:r>
            <a:r>
              <a:rPr lang="fa-IR" dirty="0" smtClean="0">
                <a:cs typeface="0 Titr Bold" panose="00000700000000000000" pitchFamily="2" charset="-78"/>
              </a:rPr>
              <a:t>فعالیت</a:t>
            </a:r>
          </a:p>
          <a:p>
            <a:endParaRPr lang="fa-IR" dirty="0">
              <a:cs typeface="0 Titr Bold" panose="00000700000000000000" pitchFamily="2" charset="-78"/>
            </a:endParaRPr>
          </a:p>
          <a:p>
            <a:r>
              <a:rPr lang="fa-IR" dirty="0">
                <a:cs typeface="0 Titr Bold" panose="00000700000000000000" pitchFamily="2" charset="-78"/>
              </a:rPr>
              <a:t>استفاده از خوردن به عنوان روشی برای رفع تنش و کسب امنیت</a:t>
            </a:r>
          </a:p>
        </p:txBody>
      </p:sp>
    </p:spTree>
    <p:extLst>
      <p:ext uri="{BB962C8B-B14F-4D97-AF65-F5344CB8AC3E}">
        <p14:creationId xmlns:p14="http://schemas.microsoft.com/office/powerpoint/2010/main" val="26436373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548680"/>
            <a:ext cx="7488832" cy="3231654"/>
          </a:xfrm>
          <a:prstGeom prst="rect">
            <a:avLst/>
          </a:prstGeom>
        </p:spPr>
        <p:txBody>
          <a:bodyPr wrap="square">
            <a:spAutoFit/>
          </a:bodyPr>
          <a:lstStyle/>
          <a:p>
            <a:r>
              <a:rPr lang="fa-IR" dirty="0">
                <a:cs typeface="0 Titr Bold" panose="00000700000000000000" pitchFamily="2" charset="-78"/>
              </a:rPr>
              <a:t>سوء </a:t>
            </a:r>
            <a:r>
              <a:rPr lang="fa-IR" dirty="0" smtClean="0">
                <a:cs typeface="0 Titr Bold" panose="00000700000000000000" pitchFamily="2" charset="-78"/>
              </a:rPr>
              <a:t>تغذیه</a:t>
            </a:r>
          </a:p>
          <a:p>
            <a:endParaRPr lang="fa-IR" dirty="0">
              <a:cs typeface="0 Titr Bold" panose="00000700000000000000" pitchFamily="2" charset="-78"/>
            </a:endParaRPr>
          </a:p>
          <a:p>
            <a:r>
              <a:rPr lang="fa-IR" dirty="0">
                <a:cs typeface="0 Titr Bold" panose="00000700000000000000" pitchFamily="2" charset="-78"/>
              </a:rPr>
              <a:t>سوء تغذیه از مصرف ناکافی تمام مواد غذایی که کودک براب رشد و نمو و حفظ سلامت خود به آن ها نیازمند است حاصل </a:t>
            </a:r>
            <a:r>
              <a:rPr lang="fa-IR" dirty="0" smtClean="0">
                <a:cs typeface="0 Titr Bold" panose="00000700000000000000" pitchFamily="2" charset="-78"/>
              </a:rPr>
              <a:t>  </a:t>
            </a:r>
            <a:r>
              <a:rPr lang="fa-IR" dirty="0">
                <a:cs typeface="0 Titr Bold" panose="00000700000000000000" pitchFamily="2" charset="-78"/>
              </a:rPr>
              <a:t>می شود. </a:t>
            </a:r>
            <a:endParaRPr lang="fa-IR" dirty="0" smtClean="0">
              <a:cs typeface="0 Titr Bold" panose="00000700000000000000" pitchFamily="2" charset="-78"/>
            </a:endParaRPr>
          </a:p>
          <a:p>
            <a:r>
              <a:rPr lang="fa-IR" dirty="0" smtClean="0">
                <a:cs typeface="0 Titr Bold" panose="00000700000000000000" pitchFamily="2" charset="-78"/>
              </a:rPr>
              <a:t>بی </a:t>
            </a:r>
            <a:r>
              <a:rPr lang="fa-IR" dirty="0">
                <a:cs typeface="0 Titr Bold" panose="00000700000000000000" pitchFamily="2" charset="-78"/>
              </a:rPr>
              <a:t>غذایی یا گرسنگی که در کودکان خرد سال </a:t>
            </a:r>
            <a:r>
              <a:rPr lang="fa-IR" sz="2400" dirty="0">
                <a:cs typeface="0 Titr Bold" panose="00000700000000000000" pitchFamily="2" charset="-78"/>
              </a:rPr>
              <a:t>ماراسموس </a:t>
            </a:r>
            <a:r>
              <a:rPr lang="fa-IR" dirty="0">
                <a:cs typeface="0 Titr Bold" panose="00000700000000000000" pitchFamily="2" charset="-78"/>
              </a:rPr>
              <a:t> نیز نامیده می شود بر اثر مصرف نا کافی کلیه مواد غذایی شامل پروتئین ، کالری،ویتامین و مواد معدنی ایجاد </a:t>
            </a:r>
            <a:r>
              <a:rPr lang="fa-IR" dirty="0" smtClean="0">
                <a:cs typeface="0 Titr Bold" panose="00000700000000000000" pitchFamily="2" charset="-78"/>
              </a:rPr>
              <a:t>          می </a:t>
            </a:r>
            <a:r>
              <a:rPr lang="fa-IR" dirty="0">
                <a:cs typeface="0 Titr Bold" panose="00000700000000000000" pitchFamily="2" charset="-78"/>
              </a:rPr>
              <a:t>شود.</a:t>
            </a:r>
          </a:p>
          <a:p>
            <a:r>
              <a:rPr lang="fa-IR" dirty="0">
                <a:cs typeface="0 Titr Bold" panose="00000700000000000000" pitchFamily="2" charset="-78"/>
              </a:rPr>
              <a:t> کواشیور کور</a:t>
            </a:r>
          </a:p>
          <a:p>
            <a:r>
              <a:rPr lang="fa-IR" dirty="0">
                <a:cs typeface="0 Titr Bold" panose="00000700000000000000" pitchFamily="2" charset="-78"/>
              </a:rPr>
              <a:t>در مواردی ایجاد می شود که به رغم کافی بودن ورود کالری کودک به کمبود پروتئین دچار است.ویژگی های کواشیور کور عبارتند از :ورم عمومی بدن ،کبد چرب بزرگ، برآمدگی شکمبی تفاوتی عمومی و تاخیر رشد.</a:t>
            </a:r>
          </a:p>
        </p:txBody>
      </p:sp>
    </p:spTree>
    <p:extLst>
      <p:ext uri="{BB962C8B-B14F-4D97-AF65-F5344CB8AC3E}">
        <p14:creationId xmlns:p14="http://schemas.microsoft.com/office/powerpoint/2010/main" val="11643484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0" y="836712"/>
            <a:ext cx="5598368" cy="3877985"/>
          </a:xfrm>
          <a:prstGeom prst="rect">
            <a:avLst/>
          </a:prstGeom>
        </p:spPr>
        <p:txBody>
          <a:bodyPr wrap="square">
            <a:spAutoFit/>
          </a:bodyPr>
          <a:lstStyle/>
          <a:p>
            <a:r>
              <a:rPr lang="fa-IR" sz="2400" dirty="0">
                <a:cs typeface="0 Titr Bold" panose="00000700000000000000" pitchFamily="2" charset="-78"/>
              </a:rPr>
              <a:t>نظارت </a:t>
            </a:r>
            <a:r>
              <a:rPr lang="fa-IR" sz="2400" dirty="0" smtClean="0">
                <a:cs typeface="0 Titr Bold" panose="00000700000000000000" pitchFamily="2" charset="-78"/>
              </a:rPr>
              <a:t>بهداشتی</a:t>
            </a:r>
          </a:p>
          <a:p>
            <a:endParaRPr lang="fa-IR" sz="2400" dirty="0">
              <a:cs typeface="0 Titr Bold" panose="00000700000000000000" pitchFamily="2" charset="-78"/>
            </a:endParaRPr>
          </a:p>
          <a:p>
            <a:r>
              <a:rPr lang="fa-IR" dirty="0">
                <a:cs typeface="0 Titr Bold" panose="00000700000000000000" pitchFamily="2" charset="-78"/>
              </a:rPr>
              <a:t>نظارت بهداشتی بر کودک سالم باید شامل موارد زیر باشد</a:t>
            </a:r>
            <a:r>
              <a:rPr lang="fa-IR" dirty="0" smtClean="0">
                <a:cs typeface="0 Titr Bold" panose="00000700000000000000" pitchFamily="2" charset="-78"/>
              </a:rPr>
              <a:t>.</a:t>
            </a:r>
          </a:p>
          <a:p>
            <a:endParaRPr lang="fa-IR" dirty="0">
              <a:cs typeface="0 Titr Bold" panose="00000700000000000000" pitchFamily="2" charset="-78"/>
            </a:endParaRPr>
          </a:p>
          <a:p>
            <a:pPr marL="285750" indent="-285750">
              <a:buFontTx/>
              <a:buChar char="-"/>
            </a:pPr>
            <a:r>
              <a:rPr lang="fa-IR" dirty="0" smtClean="0">
                <a:cs typeface="0 Titr Bold" panose="00000700000000000000" pitchFamily="2" charset="-78"/>
              </a:rPr>
              <a:t>آموزش </a:t>
            </a:r>
            <a:r>
              <a:rPr lang="fa-IR" dirty="0">
                <a:cs typeface="0 Titr Bold" panose="00000700000000000000" pitchFamily="2" charset="-78"/>
              </a:rPr>
              <a:t>روش های فرزند </a:t>
            </a:r>
            <a:r>
              <a:rPr lang="fa-IR" dirty="0" smtClean="0">
                <a:cs typeface="0 Titr Bold" panose="00000700000000000000" pitchFamily="2" charset="-78"/>
              </a:rPr>
              <a:t>پروری</a:t>
            </a:r>
          </a:p>
          <a:p>
            <a:pPr marL="285750" indent="-285750">
              <a:buFontTx/>
              <a:buChar char="-"/>
            </a:pPr>
            <a:endParaRPr lang="fa-IR" dirty="0">
              <a:cs typeface="0 Titr Bold" panose="00000700000000000000" pitchFamily="2" charset="-78"/>
            </a:endParaRPr>
          </a:p>
          <a:p>
            <a:pPr marL="285750" indent="-285750">
              <a:buFontTx/>
              <a:buChar char="-"/>
            </a:pPr>
            <a:r>
              <a:rPr lang="fa-IR" dirty="0" smtClean="0">
                <a:cs typeface="0 Titr Bold" panose="00000700000000000000" pitchFamily="2" charset="-78"/>
              </a:rPr>
              <a:t>حفظ </a:t>
            </a:r>
            <a:r>
              <a:rPr lang="fa-IR" dirty="0">
                <a:cs typeface="0 Titr Bold" panose="00000700000000000000" pitchFamily="2" charset="-78"/>
              </a:rPr>
              <a:t>بهداشت و پیشگیری از </a:t>
            </a:r>
            <a:r>
              <a:rPr lang="fa-IR" dirty="0" smtClean="0">
                <a:cs typeface="0 Titr Bold" panose="00000700000000000000" pitchFamily="2" charset="-78"/>
              </a:rPr>
              <a:t>حوردث</a:t>
            </a:r>
          </a:p>
          <a:p>
            <a:pPr marL="285750" indent="-285750">
              <a:buFontTx/>
              <a:buChar char="-"/>
            </a:pPr>
            <a:endParaRPr lang="fa-IR" dirty="0">
              <a:cs typeface="0 Titr Bold" panose="00000700000000000000" pitchFamily="2" charset="-78"/>
            </a:endParaRPr>
          </a:p>
          <a:p>
            <a:pPr marL="285750" indent="-285750">
              <a:buFontTx/>
              <a:buChar char="-"/>
            </a:pPr>
            <a:r>
              <a:rPr lang="fa-IR" dirty="0" smtClean="0">
                <a:cs typeface="0 Titr Bold" panose="00000700000000000000" pitchFamily="2" charset="-78"/>
              </a:rPr>
              <a:t>ایمن </a:t>
            </a:r>
            <a:r>
              <a:rPr lang="fa-IR" dirty="0">
                <a:cs typeface="0 Titr Bold" panose="00000700000000000000" pitchFamily="2" charset="-78"/>
              </a:rPr>
              <a:t>سازی </a:t>
            </a:r>
            <a:r>
              <a:rPr lang="fa-IR" dirty="0" smtClean="0">
                <a:cs typeface="0 Titr Bold" panose="00000700000000000000" pitchFamily="2" charset="-78"/>
              </a:rPr>
              <a:t>عادی</a:t>
            </a:r>
          </a:p>
          <a:p>
            <a:pPr marL="285750" indent="-285750">
              <a:buFontTx/>
              <a:buChar char="-"/>
            </a:pPr>
            <a:endParaRPr lang="fa-IR" dirty="0">
              <a:cs typeface="0 Titr Bold" panose="00000700000000000000" pitchFamily="2" charset="-78"/>
            </a:endParaRPr>
          </a:p>
          <a:p>
            <a:pPr marL="285750" indent="-285750">
              <a:buFontTx/>
              <a:buChar char="-"/>
            </a:pPr>
            <a:r>
              <a:rPr lang="fa-IR" dirty="0" smtClean="0">
                <a:cs typeface="0 Titr Bold" panose="00000700000000000000" pitchFamily="2" charset="-78"/>
              </a:rPr>
              <a:t>تشخیص </a:t>
            </a:r>
            <a:r>
              <a:rPr lang="fa-IR" dirty="0">
                <a:cs typeface="0 Titr Bold" panose="00000700000000000000" pitchFamily="2" charset="-78"/>
              </a:rPr>
              <a:t>زود رس بیماری ها از طریق مصاحبه و </a:t>
            </a:r>
            <a:r>
              <a:rPr lang="fa-IR" dirty="0" smtClean="0">
                <a:cs typeface="0 Titr Bold" panose="00000700000000000000" pitchFamily="2" charset="-78"/>
              </a:rPr>
              <a:t>معاینه</a:t>
            </a:r>
          </a:p>
          <a:p>
            <a:pPr marL="285750" indent="-285750">
              <a:buFontTx/>
              <a:buChar char="-"/>
            </a:pPr>
            <a:endParaRPr lang="fa-IR" dirty="0">
              <a:cs typeface="0 Titr Bold" panose="00000700000000000000" pitchFamily="2" charset="-78"/>
            </a:endParaRPr>
          </a:p>
          <a:p>
            <a:r>
              <a:rPr lang="fa-IR" dirty="0">
                <a:cs typeface="0 Titr Bold" panose="00000700000000000000" pitchFamily="2" charset="-78"/>
              </a:rPr>
              <a:t>- </a:t>
            </a:r>
            <a:r>
              <a:rPr lang="fa-IR" dirty="0" smtClean="0">
                <a:cs typeface="0 Titr Bold" panose="00000700000000000000" pitchFamily="2" charset="-78"/>
              </a:rPr>
              <a:t>درمان زود </a:t>
            </a:r>
            <a:r>
              <a:rPr lang="fa-IR" dirty="0">
                <a:cs typeface="0 Titr Bold" panose="00000700000000000000" pitchFamily="2" charset="-78"/>
              </a:rPr>
              <a:t>رس بیماری </a:t>
            </a:r>
          </a:p>
        </p:txBody>
      </p:sp>
    </p:spTree>
    <p:extLst>
      <p:ext uri="{BB962C8B-B14F-4D97-AF65-F5344CB8AC3E}">
        <p14:creationId xmlns:p14="http://schemas.microsoft.com/office/powerpoint/2010/main" val="37953804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836712"/>
            <a:ext cx="5454352" cy="2769989"/>
          </a:xfrm>
          <a:prstGeom prst="rect">
            <a:avLst/>
          </a:prstGeom>
        </p:spPr>
        <p:txBody>
          <a:bodyPr wrap="square">
            <a:spAutoFit/>
          </a:bodyPr>
          <a:lstStyle/>
          <a:p>
            <a:r>
              <a:rPr lang="fa-IR" sz="2400" dirty="0">
                <a:cs typeface="0 Titr Bold" panose="00000700000000000000" pitchFamily="2" charset="-78"/>
              </a:rPr>
              <a:t>آموزش </a:t>
            </a:r>
            <a:r>
              <a:rPr lang="fa-IR" sz="2400" dirty="0" smtClean="0">
                <a:cs typeface="0 Titr Bold" panose="00000700000000000000" pitchFamily="2" charset="-78"/>
              </a:rPr>
              <a:t>بهداشت</a:t>
            </a:r>
          </a:p>
          <a:p>
            <a:endParaRPr lang="fa-IR" sz="2400" dirty="0">
              <a:cs typeface="0 Titr Bold" panose="00000700000000000000" pitchFamily="2" charset="-78"/>
            </a:endParaRPr>
          </a:p>
          <a:p>
            <a:r>
              <a:rPr lang="fa-IR" dirty="0">
                <a:cs typeface="0 Titr Bold" panose="00000700000000000000" pitchFamily="2" charset="-78"/>
              </a:rPr>
              <a:t>از سنین اولیه عمر باید به کودکان آموخت که مسئولیت حفظ سلامتی خود را برعهده بگیرند.این وظایف شامل </a:t>
            </a:r>
            <a:r>
              <a:rPr lang="fa-IR" dirty="0" smtClean="0">
                <a:cs typeface="0 Titr Bold" panose="00000700000000000000" pitchFamily="2" charset="-78"/>
              </a:rPr>
              <a:t>:</a:t>
            </a:r>
          </a:p>
          <a:p>
            <a:endParaRPr lang="fa-IR" dirty="0">
              <a:cs typeface="0 Titr Bold" panose="00000700000000000000" pitchFamily="2" charset="-78"/>
            </a:endParaRPr>
          </a:p>
          <a:p>
            <a:r>
              <a:rPr lang="fa-IR" dirty="0">
                <a:cs typeface="0 Titr Bold" panose="00000700000000000000" pitchFamily="2" charset="-78"/>
              </a:rPr>
              <a:t>آموزش عادات صحیح بهداشتی</a:t>
            </a:r>
          </a:p>
          <a:p>
            <a:r>
              <a:rPr lang="fa-IR" dirty="0">
                <a:cs typeface="0 Titr Bold" panose="00000700000000000000" pitchFamily="2" charset="-78"/>
              </a:rPr>
              <a:t>تغذیه مناسب</a:t>
            </a:r>
          </a:p>
          <a:p>
            <a:r>
              <a:rPr lang="fa-IR" dirty="0">
                <a:cs typeface="0 Titr Bold" panose="00000700000000000000" pitchFamily="2" charset="-78"/>
              </a:rPr>
              <a:t>نظافت روزانه</a:t>
            </a:r>
          </a:p>
          <a:p>
            <a:r>
              <a:rPr lang="fa-IR" dirty="0">
                <a:cs typeface="0 Titr Bold" panose="00000700000000000000" pitchFamily="2" charset="-78"/>
              </a:rPr>
              <a:t>اهمیت خواب و ورزش کافی</a:t>
            </a:r>
          </a:p>
        </p:txBody>
      </p:sp>
    </p:spTree>
    <p:extLst>
      <p:ext uri="{BB962C8B-B14F-4D97-AF65-F5344CB8AC3E}">
        <p14:creationId xmlns:p14="http://schemas.microsoft.com/office/powerpoint/2010/main" val="5339882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5656" y="1052736"/>
            <a:ext cx="6336704" cy="1938992"/>
          </a:xfrm>
          <a:prstGeom prst="rect">
            <a:avLst/>
          </a:prstGeom>
        </p:spPr>
        <p:txBody>
          <a:bodyPr wrap="square">
            <a:spAutoFit/>
          </a:bodyPr>
          <a:lstStyle/>
          <a:p>
            <a:r>
              <a:rPr lang="fa-IR" sz="2400" dirty="0">
                <a:cs typeface="0 Titr Bold" panose="00000700000000000000" pitchFamily="2" charset="-78"/>
              </a:rPr>
              <a:t>نقش والدین در آموزش جنسی </a:t>
            </a:r>
            <a:r>
              <a:rPr lang="fa-IR" sz="2400" dirty="0" smtClean="0">
                <a:cs typeface="0 Titr Bold" panose="00000700000000000000" pitchFamily="2" charset="-78"/>
              </a:rPr>
              <a:t>کودکان</a:t>
            </a:r>
          </a:p>
          <a:p>
            <a:endParaRPr lang="fa-IR" sz="2400" dirty="0">
              <a:cs typeface="0 Titr Bold" panose="00000700000000000000" pitchFamily="2" charset="-78"/>
            </a:endParaRPr>
          </a:p>
          <a:p>
            <a:r>
              <a:rPr lang="fa-IR" dirty="0">
                <a:cs typeface="0 Titr Bold" panose="00000700000000000000" pitchFamily="2" charset="-78"/>
              </a:rPr>
              <a:t>والدین در آموزش جنسی فرزندان خود نقش مهمی دارند.والدین نه تنها باید در صدد انتقال نگرش های پخته تر و ارائه  اطلاعات مبتنی بر واقعیت به فرزندان خود باشند بلکه باید </a:t>
            </a:r>
            <a:r>
              <a:rPr lang="fa-IR" dirty="0" smtClean="0">
                <a:cs typeface="0 Titr Bold" panose="00000700000000000000" pitchFamily="2" charset="-78"/>
              </a:rPr>
              <a:t>دیدگاه </a:t>
            </a:r>
            <a:r>
              <a:rPr lang="fa-IR" dirty="0">
                <a:cs typeface="0 Titr Bold" panose="00000700000000000000" pitchFamily="2" charset="-78"/>
              </a:rPr>
              <a:t>متکاملتری را به آنان عرضه کنند تا ضمن حفظ پاسخ پذیری جنسی رمسئولیت پذیری آنان را تقویت کند.</a:t>
            </a:r>
          </a:p>
        </p:txBody>
      </p:sp>
    </p:spTree>
    <p:extLst>
      <p:ext uri="{BB962C8B-B14F-4D97-AF65-F5344CB8AC3E}">
        <p14:creationId xmlns:p14="http://schemas.microsoft.com/office/powerpoint/2010/main" val="38021311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764704"/>
            <a:ext cx="7200800" cy="3046988"/>
          </a:xfrm>
          <a:prstGeom prst="rect">
            <a:avLst/>
          </a:prstGeom>
        </p:spPr>
        <p:txBody>
          <a:bodyPr wrap="square">
            <a:spAutoFit/>
          </a:bodyPr>
          <a:lstStyle/>
          <a:p>
            <a:r>
              <a:rPr lang="fa-IR" sz="2400" dirty="0">
                <a:cs typeface="0 Titr Bold" panose="00000700000000000000" pitchFamily="2" charset="-78"/>
              </a:rPr>
              <a:t>آزار جنسی </a:t>
            </a:r>
            <a:r>
              <a:rPr lang="fa-IR" sz="2400" dirty="0" smtClean="0">
                <a:cs typeface="0 Titr Bold" panose="00000700000000000000" pitchFamily="2" charset="-78"/>
              </a:rPr>
              <a:t>کودکان</a:t>
            </a:r>
          </a:p>
          <a:p>
            <a:endParaRPr lang="fa-IR" sz="2400" dirty="0">
              <a:cs typeface="0 Titr Bold" panose="00000700000000000000" pitchFamily="2" charset="-78"/>
            </a:endParaRPr>
          </a:p>
          <a:p>
            <a:r>
              <a:rPr lang="fa-IR" dirty="0">
                <a:cs typeface="0 Titr Bold" panose="00000700000000000000" pitchFamily="2" charset="-78"/>
              </a:rPr>
              <a:t>آزار جنسی و مزاحمت جنسی اصطلاحات مترادف به شمارمی آیند ، زیرا هر دو به پیشروی و فعالیت جنسی نا خواسته اشاره دارند</a:t>
            </a:r>
            <a:r>
              <a:rPr lang="fa-IR" dirty="0" smtClean="0">
                <a:cs typeface="0 Titr Bold" panose="00000700000000000000" pitchFamily="2" charset="-78"/>
              </a:rPr>
              <a:t>.</a:t>
            </a:r>
          </a:p>
          <a:p>
            <a:r>
              <a:rPr lang="fa-IR" dirty="0" smtClean="0">
                <a:cs typeface="0 Titr Bold" panose="00000700000000000000" pitchFamily="2" charset="-78"/>
              </a:rPr>
              <a:t>این </a:t>
            </a:r>
            <a:r>
              <a:rPr lang="fa-IR" dirty="0">
                <a:cs typeface="0 Titr Bold" panose="00000700000000000000" pitchFamily="2" charset="-78"/>
              </a:rPr>
              <a:t>موارد شامل:عورت نمایی،استفاده از کلمات و نگاه های دعوت کننده ، دستمالی و نوازش فعال و غیر فعال می باشد.</a:t>
            </a:r>
          </a:p>
          <a:p>
            <a:r>
              <a:rPr lang="fa-IR" dirty="0">
                <a:cs typeface="0 Titr Bold" panose="00000700000000000000" pitchFamily="2" charset="-78"/>
              </a:rPr>
              <a:t>مواجه های جنسی معمولا بسیار کوتاه و شامل نوازش کردن نواحی تناسلی و غیر تناسلی است . مرتکب ممکن است در همان موقع یا مدتی بعد با خیالپردازی و استمنا به اوج لذت برسد.</a:t>
            </a:r>
          </a:p>
          <a:p>
            <a:r>
              <a:rPr lang="fa-IR" dirty="0">
                <a:cs typeface="0 Titr Bold" panose="00000700000000000000" pitchFamily="2" charset="-78"/>
              </a:rPr>
              <a:t> </a:t>
            </a:r>
          </a:p>
        </p:txBody>
      </p:sp>
    </p:spTree>
    <p:extLst>
      <p:ext uri="{BB962C8B-B14F-4D97-AF65-F5344CB8AC3E}">
        <p14:creationId xmlns:p14="http://schemas.microsoft.com/office/powerpoint/2010/main" val="5983176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836712"/>
            <a:ext cx="5310336" cy="2215991"/>
          </a:xfrm>
          <a:prstGeom prst="rect">
            <a:avLst/>
          </a:prstGeom>
        </p:spPr>
        <p:txBody>
          <a:bodyPr wrap="square">
            <a:spAutoFit/>
          </a:bodyPr>
          <a:lstStyle/>
          <a:p>
            <a:r>
              <a:rPr lang="fa-IR" sz="2400" dirty="0" smtClean="0">
                <a:cs typeface="0 Titr Bold" panose="00000700000000000000" pitchFamily="2" charset="-78"/>
              </a:rPr>
              <a:t>پیامد های آزار جنسی</a:t>
            </a:r>
          </a:p>
          <a:p>
            <a:endParaRPr lang="fa-IR" sz="2400" dirty="0" smtClean="0">
              <a:cs typeface="0 Titr Bold" panose="00000700000000000000" pitchFamily="2" charset="-78"/>
            </a:endParaRPr>
          </a:p>
          <a:p>
            <a:r>
              <a:rPr lang="fa-IR" dirty="0" smtClean="0">
                <a:cs typeface="0 Titr Bold" panose="00000700000000000000" pitchFamily="2" charset="-78"/>
              </a:rPr>
              <a:t>احساس </a:t>
            </a:r>
            <a:r>
              <a:rPr lang="fa-IR" dirty="0">
                <a:cs typeface="0 Titr Bold" panose="00000700000000000000" pitchFamily="2" charset="-78"/>
              </a:rPr>
              <a:t>ناتوانی</a:t>
            </a:r>
          </a:p>
          <a:p>
            <a:r>
              <a:rPr lang="fa-IR" dirty="0">
                <a:cs typeface="0 Titr Bold" panose="00000700000000000000" pitchFamily="2" charset="-78"/>
              </a:rPr>
              <a:t>خشم</a:t>
            </a:r>
          </a:p>
          <a:p>
            <a:r>
              <a:rPr lang="fa-IR" dirty="0">
                <a:cs typeface="0 Titr Bold" panose="00000700000000000000" pitchFamily="2" charset="-78"/>
              </a:rPr>
              <a:t>افسردگی</a:t>
            </a:r>
          </a:p>
          <a:p>
            <a:r>
              <a:rPr lang="fa-IR" dirty="0">
                <a:cs typeface="0 Titr Bold" panose="00000700000000000000" pitchFamily="2" charset="-78"/>
              </a:rPr>
              <a:t>کاهش عزت نفس</a:t>
            </a:r>
          </a:p>
          <a:p>
            <a:r>
              <a:rPr lang="fa-IR" dirty="0">
                <a:cs typeface="0 Titr Bold" panose="00000700000000000000" pitchFamily="2" charset="-78"/>
              </a:rPr>
              <a:t>احساس شرمساری</a:t>
            </a:r>
          </a:p>
        </p:txBody>
      </p:sp>
    </p:spTree>
    <p:extLst>
      <p:ext uri="{BB962C8B-B14F-4D97-AF65-F5344CB8AC3E}">
        <p14:creationId xmlns:p14="http://schemas.microsoft.com/office/powerpoint/2010/main" val="34513598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88640"/>
            <a:ext cx="8424936" cy="6048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90279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3648" y="836713"/>
            <a:ext cx="6624736" cy="2215991"/>
          </a:xfrm>
          <a:prstGeom prst="rect">
            <a:avLst/>
          </a:prstGeom>
        </p:spPr>
        <p:txBody>
          <a:bodyPr wrap="square">
            <a:spAutoFit/>
          </a:bodyPr>
          <a:lstStyle/>
          <a:p>
            <a:r>
              <a:rPr lang="fa-IR" sz="2400" dirty="0">
                <a:cs typeface="0 Titr Bold" panose="00000700000000000000" pitchFamily="2" charset="-78"/>
              </a:rPr>
              <a:t>دست </a:t>
            </a:r>
            <a:r>
              <a:rPr lang="fa-IR" sz="2400" dirty="0" smtClean="0">
                <a:cs typeface="0 Titr Bold" panose="00000700000000000000" pitchFamily="2" charset="-78"/>
              </a:rPr>
              <a:t>برتری</a:t>
            </a:r>
          </a:p>
          <a:p>
            <a:endParaRPr lang="fa-IR" sz="2400" dirty="0">
              <a:cs typeface="0 Titr Bold" panose="00000700000000000000" pitchFamily="2" charset="-78"/>
            </a:endParaRPr>
          </a:p>
          <a:p>
            <a:r>
              <a:rPr lang="fa-IR" dirty="0">
                <a:cs typeface="0 Titr Bold" panose="00000700000000000000" pitchFamily="2" charset="-78"/>
              </a:rPr>
              <a:t>دست برتری رجحان دادن استفاده از یک دست بردیگری در انجام کارکردهای حرکتی مختلف است . تقریبا 90 تا 93 درصد از جمعیت بر اثر سلطه یابی و کنترل نیمکره چپ بر کارکردهای حرکتی در نهایت استفاده از دست راست را ترجیح </a:t>
            </a:r>
            <a:r>
              <a:rPr lang="fa-IR" dirty="0" smtClean="0">
                <a:cs typeface="0 Titr Bold" panose="00000700000000000000" pitchFamily="2" charset="-78"/>
              </a:rPr>
              <a:t>   می </a:t>
            </a:r>
            <a:r>
              <a:rPr lang="fa-IR" dirty="0">
                <a:cs typeface="0 Titr Bold" panose="00000700000000000000" pitchFamily="2" charset="-78"/>
              </a:rPr>
              <a:t>دهند.باقی جمعیت یا چپ دست می شوند یا دست – ویژه به این معنی که برای انجام عملی یک دست و برای انجام عملی دیگر دست دیگر را ترجیح می دهند.</a:t>
            </a:r>
          </a:p>
        </p:txBody>
      </p:sp>
    </p:spTree>
    <p:extLst>
      <p:ext uri="{BB962C8B-B14F-4D97-AF65-F5344CB8AC3E}">
        <p14:creationId xmlns:p14="http://schemas.microsoft.com/office/powerpoint/2010/main" val="363531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1052736"/>
            <a:ext cx="6984776" cy="2492990"/>
          </a:xfrm>
          <a:prstGeom prst="rect">
            <a:avLst/>
          </a:prstGeom>
        </p:spPr>
        <p:txBody>
          <a:bodyPr wrap="square">
            <a:spAutoFit/>
          </a:bodyPr>
          <a:lstStyle/>
          <a:p>
            <a:r>
              <a:rPr lang="fa-IR" sz="2400" dirty="0">
                <a:cs typeface="0 Titr Bold" panose="00000700000000000000" pitchFamily="2" charset="-78"/>
              </a:rPr>
              <a:t>دو سو توان </a:t>
            </a:r>
            <a:endParaRPr lang="fa-IR" sz="2400" dirty="0" smtClean="0">
              <a:cs typeface="0 Titr Bold" panose="00000700000000000000" pitchFamily="2" charset="-78"/>
            </a:endParaRPr>
          </a:p>
          <a:p>
            <a:endParaRPr lang="fa-IR" sz="2400" dirty="0">
              <a:cs typeface="0 Titr Bold" panose="00000700000000000000" pitchFamily="2" charset="-78"/>
            </a:endParaRPr>
          </a:p>
          <a:p>
            <a:r>
              <a:rPr lang="fa-IR" dirty="0">
                <a:cs typeface="0 Titr Bold" panose="00000700000000000000" pitchFamily="2" charset="-78"/>
              </a:rPr>
              <a:t>عده ای که هر دو دست آنان از مهارتی برابر برخوردارند دو سو توان نام دارند. </a:t>
            </a:r>
            <a:r>
              <a:rPr lang="fa-IR" dirty="0" smtClean="0">
                <a:cs typeface="0 Titr Bold" panose="00000700000000000000" pitchFamily="2" charset="-78"/>
              </a:rPr>
              <a:t> </a:t>
            </a:r>
          </a:p>
          <a:p>
            <a:endParaRPr lang="fa-IR" dirty="0">
              <a:cs typeface="0 Titr Bold" panose="00000700000000000000" pitchFamily="2" charset="-78"/>
            </a:endParaRPr>
          </a:p>
          <a:p>
            <a:r>
              <a:rPr lang="fa-IR" dirty="0" smtClean="0">
                <a:cs typeface="0 Titr Bold" panose="00000700000000000000" pitchFamily="2" charset="-78"/>
              </a:rPr>
              <a:t>دست </a:t>
            </a:r>
            <a:r>
              <a:rPr lang="fa-IR" dirty="0">
                <a:cs typeface="0 Titr Bold" panose="00000700000000000000" pitchFamily="2" charset="-78"/>
              </a:rPr>
              <a:t>برتری در کودکان به کندی ایجاد می شود و در سال های اولیه عمر کیفیت ثابت ندارد. برخی از متخصصان عقیده دارند که وادار سازی کودکی چپ دست به راست دستی ممکن است به بروز لکنت زبان مشکلات خواندن یا مشکلات هیجانی منجر شود.</a:t>
            </a:r>
          </a:p>
          <a:p>
            <a:endParaRPr lang="fa-IR" dirty="0">
              <a:cs typeface="0 Titr Bold" panose="00000700000000000000" pitchFamily="2" charset="-78"/>
            </a:endParaRPr>
          </a:p>
        </p:txBody>
      </p:sp>
    </p:spTree>
    <p:extLst>
      <p:ext uri="{BB962C8B-B14F-4D97-AF65-F5344CB8AC3E}">
        <p14:creationId xmlns:p14="http://schemas.microsoft.com/office/powerpoint/2010/main" val="2969423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620689"/>
            <a:ext cx="7272808" cy="2769989"/>
          </a:xfrm>
          <a:prstGeom prst="rect">
            <a:avLst/>
          </a:prstGeom>
        </p:spPr>
        <p:txBody>
          <a:bodyPr wrap="square">
            <a:spAutoFit/>
          </a:bodyPr>
          <a:lstStyle/>
          <a:p>
            <a:r>
              <a:rPr lang="fa-IR" sz="2400" dirty="0">
                <a:cs typeface="0 Titr Bold" panose="00000700000000000000" pitchFamily="2" charset="-78"/>
              </a:rPr>
              <a:t>معایب و محاسن چپ </a:t>
            </a:r>
            <a:r>
              <a:rPr lang="fa-IR" sz="2400" dirty="0" smtClean="0">
                <a:cs typeface="0 Titr Bold" panose="00000700000000000000" pitchFamily="2" charset="-78"/>
              </a:rPr>
              <a:t>دستی</a:t>
            </a:r>
          </a:p>
          <a:p>
            <a:endParaRPr lang="fa-IR" sz="2400" dirty="0">
              <a:cs typeface="0 Titr Bold" panose="00000700000000000000" pitchFamily="2" charset="-78"/>
            </a:endParaRPr>
          </a:p>
          <a:p>
            <a:r>
              <a:rPr lang="fa-IR" dirty="0">
                <a:cs typeface="0 Titr Bold" panose="00000700000000000000" pitchFamily="2" charset="-78"/>
              </a:rPr>
              <a:t>محاسن: در برخی از ورزش ها مانند بیس بال و تنیس نتایج مثبتی به بار می آورد.در افراد چپ دست نیمکره راست برتری دارد یعنی سمتی از مغز که مهارت هایی نظیر هنر، تئاتر،پیکر تراشی و روابط فضایی را کنترل می کند.میکل آنژ، لئو ناردو داوینچی و پیکاسو چپ دست بودند</a:t>
            </a:r>
            <a:r>
              <a:rPr lang="fa-IR" dirty="0" smtClean="0">
                <a:cs typeface="0 Titr Bold" panose="00000700000000000000" pitchFamily="2" charset="-78"/>
              </a:rPr>
              <a:t>.</a:t>
            </a:r>
          </a:p>
          <a:p>
            <a:endParaRPr lang="fa-IR" dirty="0">
              <a:cs typeface="0 Titr Bold" panose="00000700000000000000" pitchFamily="2" charset="-78"/>
            </a:endParaRPr>
          </a:p>
          <a:p>
            <a:r>
              <a:rPr lang="fa-IR" dirty="0">
                <a:cs typeface="0 Titr Bold" panose="00000700000000000000" pitchFamily="2" charset="-78"/>
              </a:rPr>
              <a:t>معایب: خطر سوانح محیطی برای افراد چپ دست بیشتر است . احتمال ابتلا به ناتوانی های یادگیری و خواندن در آن بیشتر است</a:t>
            </a:r>
          </a:p>
        </p:txBody>
      </p:sp>
    </p:spTree>
    <p:extLst>
      <p:ext uri="{BB962C8B-B14F-4D97-AF65-F5344CB8AC3E}">
        <p14:creationId xmlns:p14="http://schemas.microsoft.com/office/powerpoint/2010/main" val="3865282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692696"/>
            <a:ext cx="7200800" cy="2215991"/>
          </a:xfrm>
          <a:prstGeom prst="rect">
            <a:avLst/>
          </a:prstGeom>
        </p:spPr>
        <p:txBody>
          <a:bodyPr wrap="square">
            <a:spAutoFit/>
          </a:bodyPr>
          <a:lstStyle/>
          <a:p>
            <a:r>
              <a:rPr lang="fa-IR" sz="2400" dirty="0">
                <a:cs typeface="0 Titr Bold" panose="00000700000000000000" pitchFamily="2" charset="-78"/>
              </a:rPr>
              <a:t>تغییر در سال های </a:t>
            </a:r>
            <a:r>
              <a:rPr lang="fa-IR" sz="2400" dirty="0" smtClean="0">
                <a:cs typeface="0 Titr Bold" panose="00000700000000000000" pitchFamily="2" charset="-78"/>
              </a:rPr>
              <a:t>دبستان</a:t>
            </a:r>
          </a:p>
          <a:p>
            <a:endParaRPr lang="fa-IR" sz="2400" dirty="0">
              <a:cs typeface="0 Titr Bold" panose="00000700000000000000" pitchFamily="2" charset="-78"/>
            </a:endParaRPr>
          </a:p>
          <a:p>
            <a:r>
              <a:rPr lang="fa-IR" dirty="0">
                <a:cs typeface="0 Titr Bold" panose="00000700000000000000" pitchFamily="2" charset="-78"/>
              </a:rPr>
              <a:t>در رشد حرکتی کودکی میانه </a:t>
            </a:r>
            <a:r>
              <a:rPr lang="fa-IR" dirty="0" smtClean="0">
                <a:cs typeface="0 Titr Bold" panose="00000700000000000000" pitchFamily="2" charset="-78"/>
              </a:rPr>
              <a:t>تفاوت </a:t>
            </a:r>
            <a:r>
              <a:rPr lang="fa-IR" dirty="0">
                <a:cs typeface="0 Titr Bold" panose="00000700000000000000" pitchFamily="2" charset="-78"/>
              </a:rPr>
              <a:t>های غیر </a:t>
            </a:r>
            <a:r>
              <a:rPr lang="fa-IR" dirty="0" smtClean="0">
                <a:cs typeface="0 Titr Bold" panose="00000700000000000000" pitchFamily="2" charset="-78"/>
              </a:rPr>
              <a:t>ثابتی </a:t>
            </a:r>
            <a:r>
              <a:rPr lang="fa-IR" dirty="0">
                <a:cs typeface="0 Titr Bold" panose="00000700000000000000" pitchFamily="2" charset="-78"/>
              </a:rPr>
              <a:t>بین دو جنس دیده می شود دختر ها از نظر فیزیکی رسیده تر از پسر های هم سن خود هستند.به این معنی که دختر ها در قیاس با پسر ها ی هم سن به در صد بالاتری از قد دوره بزرگسالی خود دست می یابند.به طور کلی سطح فعالیت با سن رسش نسبت معکوس دارد و فعالیت کودکان پر سالتر کمتر از کودکان خرد سالتر است.</a:t>
            </a:r>
          </a:p>
        </p:txBody>
      </p:sp>
    </p:spTree>
    <p:extLst>
      <p:ext uri="{BB962C8B-B14F-4D97-AF65-F5344CB8AC3E}">
        <p14:creationId xmlns:p14="http://schemas.microsoft.com/office/powerpoint/2010/main" val="1197012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59632" y="620688"/>
            <a:ext cx="6840760" cy="1938992"/>
          </a:xfrm>
          <a:prstGeom prst="rect">
            <a:avLst/>
          </a:prstGeom>
        </p:spPr>
        <p:txBody>
          <a:bodyPr wrap="square">
            <a:spAutoFit/>
          </a:bodyPr>
          <a:lstStyle/>
          <a:p>
            <a:r>
              <a:rPr lang="fa-IR" sz="2400" dirty="0">
                <a:cs typeface="0 Titr Bold" panose="00000700000000000000" pitchFamily="2" charset="-78"/>
              </a:rPr>
              <a:t>زمان واکنش در مهارت های </a:t>
            </a:r>
            <a:r>
              <a:rPr lang="fa-IR" sz="2400" dirty="0" smtClean="0">
                <a:cs typeface="0 Titr Bold" panose="00000700000000000000" pitchFamily="2" charset="-78"/>
              </a:rPr>
              <a:t>حرکتی</a:t>
            </a:r>
          </a:p>
          <a:p>
            <a:endParaRPr lang="fa-IR" sz="2400" dirty="0">
              <a:cs typeface="0 Titr Bold" panose="00000700000000000000" pitchFamily="2" charset="-78"/>
            </a:endParaRPr>
          </a:p>
          <a:p>
            <a:r>
              <a:rPr lang="fa-IR" dirty="0">
                <a:cs typeface="0 Titr Bold" panose="00000700000000000000" pitchFamily="2" charset="-78"/>
              </a:rPr>
              <a:t>یکی از عوامل مهم در مهارت های حرکتی زمان واکنش است که تا حدودی به رسش مغز بستگی دارد.تحقیقات نشان می دهد که کودکان پر سال تر در ورزش هایی که مستلزم واکنش سریع است برکودکان خرد سال تر مزیتی انکار ناپذیر دارند.و بزگسالان از کودکان پر سال تر نیز بهترند.</a:t>
            </a:r>
          </a:p>
        </p:txBody>
      </p:sp>
    </p:spTree>
    <p:extLst>
      <p:ext uri="{BB962C8B-B14F-4D97-AF65-F5344CB8AC3E}">
        <p14:creationId xmlns:p14="http://schemas.microsoft.com/office/powerpoint/2010/main" val="1528688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3648" y="692696"/>
            <a:ext cx="6840760" cy="1938992"/>
          </a:xfrm>
          <a:prstGeom prst="rect">
            <a:avLst/>
          </a:prstGeom>
        </p:spPr>
        <p:txBody>
          <a:bodyPr wrap="square">
            <a:spAutoFit/>
          </a:bodyPr>
          <a:lstStyle/>
          <a:p>
            <a:r>
              <a:rPr lang="fa-IR" sz="2400" dirty="0">
                <a:cs typeface="0 Titr Bold" panose="00000700000000000000" pitchFamily="2" charset="-78"/>
              </a:rPr>
              <a:t>آمادگی </a:t>
            </a:r>
            <a:r>
              <a:rPr lang="fa-IR" sz="2400" dirty="0" smtClean="0">
                <a:cs typeface="0 Titr Bold" panose="00000700000000000000" pitchFamily="2" charset="-78"/>
              </a:rPr>
              <a:t>فیزیکی</a:t>
            </a:r>
          </a:p>
          <a:p>
            <a:endParaRPr lang="fa-IR" sz="2400" dirty="0">
              <a:cs typeface="0 Titr Bold" panose="00000700000000000000" pitchFamily="2" charset="-78"/>
            </a:endParaRPr>
          </a:p>
          <a:p>
            <a:r>
              <a:rPr lang="fa-IR" dirty="0">
                <a:cs typeface="0 Titr Bold" panose="00000700000000000000" pitchFamily="2" charset="-78"/>
              </a:rPr>
              <a:t>کودکان دبستانی امروز در قیاس با کودکان دهه ی 60 از آمادگی فیزیکی کمتری </a:t>
            </a:r>
            <a:r>
              <a:rPr lang="fa-IR" dirty="0" smtClean="0">
                <a:cs typeface="0 Titr Bold" panose="00000700000000000000" pitchFamily="2" charset="-78"/>
              </a:rPr>
              <a:t>برخوردارند.علت </a:t>
            </a:r>
            <a:r>
              <a:rPr lang="fa-IR" dirty="0">
                <a:cs typeface="0 Titr Bold" panose="00000700000000000000" pitchFamily="2" charset="-78"/>
              </a:rPr>
              <a:t>عدم </a:t>
            </a:r>
            <a:r>
              <a:rPr lang="fa-IR" dirty="0" smtClean="0">
                <a:cs typeface="0 Titr Bold" panose="00000700000000000000" pitchFamily="2" charset="-78"/>
              </a:rPr>
              <a:t>فعالیت </a:t>
            </a:r>
            <a:r>
              <a:rPr lang="fa-IR" dirty="0">
                <a:cs typeface="0 Titr Bold" panose="00000700000000000000" pitchFamily="2" charset="-78"/>
              </a:rPr>
              <a:t>بسنده کودکان است.فقط نیمی از کل کودکان هفته ای دو بار در کلاس تربیت بدنی شرکت می کنند. به طور کلی کودکان زمان زیادی را به تماشای تلویزیون اختصاص می دهند.</a:t>
            </a:r>
          </a:p>
        </p:txBody>
      </p:sp>
    </p:spTree>
    <p:extLst>
      <p:ext uri="{BB962C8B-B14F-4D97-AF65-F5344CB8AC3E}">
        <p14:creationId xmlns:p14="http://schemas.microsoft.com/office/powerpoint/2010/main" val="2117107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764704"/>
            <a:ext cx="7056784" cy="2215991"/>
          </a:xfrm>
          <a:prstGeom prst="rect">
            <a:avLst/>
          </a:prstGeom>
        </p:spPr>
        <p:txBody>
          <a:bodyPr wrap="square">
            <a:spAutoFit/>
          </a:bodyPr>
          <a:lstStyle/>
          <a:p>
            <a:r>
              <a:rPr lang="fa-IR" sz="2400" dirty="0">
                <a:cs typeface="0 Titr Bold" panose="00000700000000000000" pitchFamily="2" charset="-78"/>
              </a:rPr>
              <a:t>کودکان معلول </a:t>
            </a:r>
            <a:r>
              <a:rPr lang="fa-IR" sz="2400" dirty="0" smtClean="0">
                <a:cs typeface="0 Titr Bold" panose="00000700000000000000" pitchFamily="2" charset="-78"/>
              </a:rPr>
              <a:t>جسمی</a:t>
            </a:r>
          </a:p>
          <a:p>
            <a:endParaRPr lang="fa-IR" sz="2400" dirty="0">
              <a:cs typeface="0 Titr Bold" panose="00000700000000000000" pitchFamily="2" charset="-78"/>
            </a:endParaRPr>
          </a:p>
          <a:p>
            <a:r>
              <a:rPr lang="fa-IR" dirty="0">
                <a:cs typeface="0 Titr Bold" panose="00000700000000000000" pitchFamily="2" charset="-78"/>
              </a:rPr>
              <a:t>معلولیت جسمی در کودکان را می توان حد اقل به چهار گروه تقسیم کرد </a:t>
            </a:r>
          </a:p>
          <a:p>
            <a:r>
              <a:rPr lang="fa-IR" dirty="0">
                <a:cs typeface="0 Titr Bold" panose="00000700000000000000" pitchFamily="2" charset="-78"/>
              </a:rPr>
              <a:t>اختلالات گفتاری.</a:t>
            </a:r>
          </a:p>
          <a:p>
            <a:r>
              <a:rPr lang="fa-IR" dirty="0">
                <a:cs typeface="0 Titr Bold" panose="00000700000000000000" pitchFamily="2" charset="-78"/>
              </a:rPr>
              <a:t>اختلالات شنیداری</a:t>
            </a:r>
          </a:p>
          <a:p>
            <a:r>
              <a:rPr lang="fa-IR" dirty="0">
                <a:cs typeface="0 Titr Bold" panose="00000700000000000000" pitchFamily="2" charset="-78"/>
              </a:rPr>
              <a:t>اختلالات دیداری</a:t>
            </a:r>
          </a:p>
          <a:p>
            <a:r>
              <a:rPr lang="fa-IR" dirty="0">
                <a:cs typeface="0 Titr Bold" panose="00000700000000000000" pitchFamily="2" charset="-78"/>
              </a:rPr>
              <a:t>انواع  مختلف معلولیت های استخوان بندی ارتوپدی یا مهارت های حرکتی</a:t>
            </a:r>
          </a:p>
        </p:txBody>
      </p:sp>
    </p:spTree>
    <p:extLst>
      <p:ext uri="{BB962C8B-B14F-4D97-AF65-F5344CB8AC3E}">
        <p14:creationId xmlns:p14="http://schemas.microsoft.com/office/powerpoint/2010/main" val="12541325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929</TotalTime>
  <Words>1464</Words>
  <Application>Microsoft Office PowerPoint</Application>
  <PresentationFormat>On-screen Show (4:3)</PresentationFormat>
  <Paragraphs>155</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MalekHasani</dc:creator>
  <cp:lastModifiedBy>MalekHasani</cp:lastModifiedBy>
  <cp:revision>50</cp:revision>
  <dcterms:created xsi:type="dcterms:W3CDTF">2020-05-03T04:58:18Z</dcterms:created>
  <dcterms:modified xsi:type="dcterms:W3CDTF">2020-05-10T18:59:06Z</dcterms:modified>
</cp:coreProperties>
</file>