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B7C1F4B-37A1-4C0C-8726-53C3EB97EFC8}" type="datetimeFigureOut">
              <a:rPr lang="en-US" smtClean="0"/>
              <a:t>5/1/2020</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8F28CD3C-8973-4FDD-9B53-58475B22CCBE}" type="slidenum">
              <a:rPr lang="en-US" smtClean="0"/>
              <a:t>‹#›</a:t>
            </a:fld>
            <a:endParaRPr lang="en-US"/>
          </a:p>
        </p:txBody>
      </p:sp>
    </p:spTree>
    <p:extLst>
      <p:ext uri="{BB962C8B-B14F-4D97-AF65-F5344CB8AC3E}">
        <p14:creationId xmlns:p14="http://schemas.microsoft.com/office/powerpoint/2010/main" val="39530479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B7C1F4B-37A1-4C0C-8726-53C3EB97EFC8}" type="datetimeFigureOut">
              <a:rPr lang="en-US" smtClean="0"/>
              <a:t>5/1/2020</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F28CD3C-8973-4FDD-9B53-58475B22CCBE}" type="slidenum">
              <a:rPr lang="en-US" smtClean="0"/>
              <a:t>‹#›</a:t>
            </a:fld>
            <a:endParaRPr lang="en-US"/>
          </a:p>
        </p:txBody>
      </p:sp>
    </p:spTree>
    <p:extLst>
      <p:ext uri="{BB962C8B-B14F-4D97-AF65-F5344CB8AC3E}">
        <p14:creationId xmlns:p14="http://schemas.microsoft.com/office/powerpoint/2010/main" val="2516322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B7C1F4B-37A1-4C0C-8726-53C3EB97EFC8}" type="datetimeFigureOut">
              <a:rPr lang="en-US" smtClean="0"/>
              <a:t>5/1/2020</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F28CD3C-8973-4FDD-9B53-58475B22CCBE}"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934618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1B7C1F4B-37A1-4C0C-8726-53C3EB97EFC8}" type="datetimeFigureOut">
              <a:rPr lang="en-US" smtClean="0"/>
              <a:t>5/1/2020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F28CD3C-8973-4FDD-9B53-58475B22CCBE}" type="slidenum">
              <a:rPr lang="en-US" smtClean="0"/>
              <a:t>‹#›</a:t>
            </a:fld>
            <a:endParaRPr lang="en-US"/>
          </a:p>
        </p:txBody>
      </p:sp>
    </p:spTree>
    <p:extLst>
      <p:ext uri="{BB962C8B-B14F-4D97-AF65-F5344CB8AC3E}">
        <p14:creationId xmlns:p14="http://schemas.microsoft.com/office/powerpoint/2010/main" val="29906151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1B7C1F4B-37A1-4C0C-8726-53C3EB97EFC8}" type="datetimeFigureOut">
              <a:rPr lang="en-US" smtClean="0"/>
              <a:t>5/1/2020</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F28CD3C-8973-4FDD-9B53-58475B22CCBE}"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162289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1B7C1F4B-37A1-4C0C-8726-53C3EB97EFC8}" type="datetimeFigureOut">
              <a:rPr lang="en-US" smtClean="0"/>
              <a:t>5/1/2020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F28CD3C-8973-4FDD-9B53-58475B22CCBE}" type="slidenum">
              <a:rPr lang="en-US" smtClean="0"/>
              <a:t>‹#›</a:t>
            </a:fld>
            <a:endParaRPr lang="en-US"/>
          </a:p>
        </p:txBody>
      </p:sp>
    </p:spTree>
    <p:extLst>
      <p:ext uri="{BB962C8B-B14F-4D97-AF65-F5344CB8AC3E}">
        <p14:creationId xmlns:p14="http://schemas.microsoft.com/office/powerpoint/2010/main" val="16101160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B7C1F4B-37A1-4C0C-8726-53C3EB97EFC8}" type="datetimeFigureOut">
              <a:rPr lang="en-US" smtClean="0"/>
              <a:t>5/1/2020</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F28CD3C-8973-4FDD-9B53-58475B22CCBE}" type="slidenum">
              <a:rPr lang="en-US" smtClean="0"/>
              <a:t>‹#›</a:t>
            </a:fld>
            <a:endParaRPr lang="en-US"/>
          </a:p>
        </p:txBody>
      </p:sp>
    </p:spTree>
    <p:extLst>
      <p:ext uri="{BB962C8B-B14F-4D97-AF65-F5344CB8AC3E}">
        <p14:creationId xmlns:p14="http://schemas.microsoft.com/office/powerpoint/2010/main" val="37254982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B7C1F4B-37A1-4C0C-8726-53C3EB97EFC8}" type="datetimeFigureOut">
              <a:rPr lang="en-US" smtClean="0"/>
              <a:t>5/1/2020</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F28CD3C-8973-4FDD-9B53-58475B22CCBE}" type="slidenum">
              <a:rPr lang="en-US" smtClean="0"/>
              <a:t>‹#›</a:t>
            </a:fld>
            <a:endParaRPr lang="en-US"/>
          </a:p>
        </p:txBody>
      </p:sp>
    </p:spTree>
    <p:extLst>
      <p:ext uri="{BB962C8B-B14F-4D97-AF65-F5344CB8AC3E}">
        <p14:creationId xmlns:p14="http://schemas.microsoft.com/office/powerpoint/2010/main" val="29265660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B7C1F4B-37A1-4C0C-8726-53C3EB97EFC8}" type="datetimeFigureOut">
              <a:rPr lang="en-US" smtClean="0"/>
              <a:t>5/1/2020</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F28CD3C-8973-4FDD-9B53-58475B22CCBE}" type="slidenum">
              <a:rPr lang="en-US" smtClean="0"/>
              <a:t>‹#›</a:t>
            </a:fld>
            <a:endParaRPr lang="en-US"/>
          </a:p>
        </p:txBody>
      </p:sp>
    </p:spTree>
    <p:extLst>
      <p:ext uri="{BB962C8B-B14F-4D97-AF65-F5344CB8AC3E}">
        <p14:creationId xmlns:p14="http://schemas.microsoft.com/office/powerpoint/2010/main" val="16172333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B7C1F4B-37A1-4C0C-8726-53C3EB97EFC8}" type="datetimeFigureOut">
              <a:rPr lang="en-US" smtClean="0"/>
              <a:t>5/1/2020</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F28CD3C-8973-4FDD-9B53-58475B22CCBE}" type="slidenum">
              <a:rPr lang="en-US" smtClean="0"/>
              <a:t>‹#›</a:t>
            </a:fld>
            <a:endParaRPr lang="en-US"/>
          </a:p>
        </p:txBody>
      </p:sp>
    </p:spTree>
    <p:extLst>
      <p:ext uri="{BB962C8B-B14F-4D97-AF65-F5344CB8AC3E}">
        <p14:creationId xmlns:p14="http://schemas.microsoft.com/office/powerpoint/2010/main" val="34153672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B7C1F4B-37A1-4C0C-8726-53C3EB97EFC8}" type="datetimeFigureOut">
              <a:rPr lang="en-US" smtClean="0"/>
              <a:t>5/1/2020</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8F28CD3C-8973-4FDD-9B53-58475B22CCBE}" type="slidenum">
              <a:rPr lang="en-US" smtClean="0"/>
              <a:t>‹#›</a:t>
            </a:fld>
            <a:endParaRPr lang="en-US"/>
          </a:p>
        </p:txBody>
      </p:sp>
    </p:spTree>
    <p:extLst>
      <p:ext uri="{BB962C8B-B14F-4D97-AF65-F5344CB8AC3E}">
        <p14:creationId xmlns:p14="http://schemas.microsoft.com/office/powerpoint/2010/main" val="128818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B7C1F4B-37A1-4C0C-8726-53C3EB97EFC8}" type="datetimeFigureOut">
              <a:rPr lang="en-US" smtClean="0"/>
              <a:t>5/1/2020</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8F28CD3C-8973-4FDD-9B53-58475B22CCBE}" type="slidenum">
              <a:rPr lang="en-US" smtClean="0"/>
              <a:t>‹#›</a:t>
            </a:fld>
            <a:endParaRPr lang="en-US"/>
          </a:p>
        </p:txBody>
      </p:sp>
    </p:spTree>
    <p:extLst>
      <p:ext uri="{BB962C8B-B14F-4D97-AF65-F5344CB8AC3E}">
        <p14:creationId xmlns:p14="http://schemas.microsoft.com/office/powerpoint/2010/main" val="30942026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B7C1F4B-37A1-4C0C-8726-53C3EB97EFC8}" type="datetimeFigureOut">
              <a:rPr lang="en-US" smtClean="0"/>
              <a:t>5/1/2020</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F28CD3C-8973-4FDD-9B53-58475B22CCBE}" type="slidenum">
              <a:rPr lang="en-US" smtClean="0"/>
              <a:t>‹#›</a:t>
            </a:fld>
            <a:endParaRPr lang="en-US"/>
          </a:p>
        </p:txBody>
      </p:sp>
    </p:spTree>
    <p:extLst>
      <p:ext uri="{BB962C8B-B14F-4D97-AF65-F5344CB8AC3E}">
        <p14:creationId xmlns:p14="http://schemas.microsoft.com/office/powerpoint/2010/main" val="35142128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7C1F4B-37A1-4C0C-8726-53C3EB97EFC8}" type="datetimeFigureOut">
              <a:rPr lang="en-US" smtClean="0"/>
              <a:t>5/1/2020</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F28CD3C-8973-4FDD-9B53-58475B22CCBE}" type="slidenum">
              <a:rPr lang="en-US" smtClean="0"/>
              <a:t>‹#›</a:t>
            </a:fld>
            <a:endParaRPr lang="en-US"/>
          </a:p>
        </p:txBody>
      </p:sp>
    </p:spTree>
    <p:extLst>
      <p:ext uri="{BB962C8B-B14F-4D97-AF65-F5344CB8AC3E}">
        <p14:creationId xmlns:p14="http://schemas.microsoft.com/office/powerpoint/2010/main" val="1849728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7C1F4B-37A1-4C0C-8726-53C3EB97EFC8}" type="datetimeFigureOut">
              <a:rPr lang="en-US" smtClean="0"/>
              <a:t>5/1/2020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F28CD3C-8973-4FDD-9B53-58475B22CCBE}" type="slidenum">
              <a:rPr lang="en-US" smtClean="0"/>
              <a:t>‹#›</a:t>
            </a:fld>
            <a:endParaRPr lang="en-US"/>
          </a:p>
        </p:txBody>
      </p:sp>
    </p:spTree>
    <p:extLst>
      <p:ext uri="{BB962C8B-B14F-4D97-AF65-F5344CB8AC3E}">
        <p14:creationId xmlns:p14="http://schemas.microsoft.com/office/powerpoint/2010/main" val="8586676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7C1F4B-37A1-4C0C-8726-53C3EB97EFC8}" type="datetimeFigureOut">
              <a:rPr lang="en-US" smtClean="0"/>
              <a:t>5/1/2020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F28CD3C-8973-4FDD-9B53-58475B22CCBE}" type="slidenum">
              <a:rPr lang="en-US" smtClean="0"/>
              <a:t>‹#›</a:t>
            </a:fld>
            <a:endParaRPr lang="en-US"/>
          </a:p>
        </p:txBody>
      </p:sp>
    </p:spTree>
    <p:extLst>
      <p:ext uri="{BB962C8B-B14F-4D97-AF65-F5344CB8AC3E}">
        <p14:creationId xmlns:p14="http://schemas.microsoft.com/office/powerpoint/2010/main" val="14783111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B7C1F4B-37A1-4C0C-8726-53C3EB97EFC8}" type="datetimeFigureOut">
              <a:rPr lang="en-US" smtClean="0"/>
              <a:t>5/1/2020</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8F28CD3C-8973-4FDD-9B53-58475B22CCBE}" type="slidenum">
              <a:rPr lang="en-US" smtClean="0"/>
              <a:t>‹#›</a:t>
            </a:fld>
            <a:endParaRPr lang="en-US"/>
          </a:p>
        </p:txBody>
      </p:sp>
    </p:spTree>
    <p:extLst>
      <p:ext uri="{BB962C8B-B14F-4D97-AF65-F5344CB8AC3E}">
        <p14:creationId xmlns:p14="http://schemas.microsoft.com/office/powerpoint/2010/main" val="38042803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9211" y="300250"/>
            <a:ext cx="8915399" cy="852589"/>
          </a:xfrm>
        </p:spPr>
        <p:txBody>
          <a:bodyPr/>
          <a:lstStyle/>
          <a:p>
            <a:pPr algn="ctr"/>
            <a:r>
              <a:rPr lang="fa-IR" dirty="0" smtClean="0">
                <a:cs typeface="B Titr" panose="00000700000000000000" pitchFamily="2" charset="-78"/>
              </a:rPr>
              <a:t>به نام خدا</a:t>
            </a:r>
            <a:endParaRPr lang="en-US" dirty="0">
              <a:cs typeface="B Titr" panose="00000700000000000000" pitchFamily="2" charset="-78"/>
            </a:endParaRPr>
          </a:p>
        </p:txBody>
      </p:sp>
      <p:sp>
        <p:nvSpPr>
          <p:cNvPr id="3" name="Text Placeholder 2"/>
          <p:cNvSpPr>
            <a:spLocks noGrp="1"/>
          </p:cNvSpPr>
          <p:nvPr>
            <p:ph type="body" idx="1"/>
          </p:nvPr>
        </p:nvSpPr>
        <p:spPr>
          <a:xfrm>
            <a:off x="2589211" y="1978925"/>
            <a:ext cx="8915399" cy="3712191"/>
          </a:xfrm>
        </p:spPr>
        <p:txBody>
          <a:bodyPr>
            <a:normAutofit/>
          </a:bodyPr>
          <a:lstStyle/>
          <a:p>
            <a:pPr lvl="0" algn="ctr">
              <a:buClr>
                <a:srgbClr val="90C226"/>
              </a:buClr>
              <a:buSzPct val="80000"/>
            </a:pPr>
            <a:r>
              <a:rPr lang="fa-IR" sz="3200" dirty="0">
                <a:solidFill>
                  <a:srgbClr val="00B050"/>
                </a:solidFill>
                <a:latin typeface="Trebuchet MS" panose="020B0603020202020204"/>
                <a:cs typeface="B Titr" panose="00000700000000000000" pitchFamily="2" charset="-78"/>
              </a:rPr>
              <a:t>واحد برنامه ریزی درسی در مقطع ابتدایی</a:t>
            </a:r>
          </a:p>
          <a:p>
            <a:pPr lvl="0" algn="ctr">
              <a:buClr>
                <a:srgbClr val="90C226"/>
              </a:buClr>
              <a:buSzPct val="80000"/>
            </a:pPr>
            <a:endParaRPr lang="fa-IR" dirty="0">
              <a:solidFill>
                <a:prstClr val="black"/>
              </a:solidFill>
              <a:latin typeface="Trebuchet MS" panose="020B0603020202020204"/>
              <a:cs typeface="B Titr" panose="00000700000000000000" pitchFamily="2" charset="-78"/>
            </a:endParaRPr>
          </a:p>
          <a:p>
            <a:pPr lvl="0" algn="ctr">
              <a:buClr>
                <a:srgbClr val="90C226"/>
              </a:buClr>
              <a:buSzPct val="80000"/>
            </a:pPr>
            <a:endParaRPr lang="fa-IR" dirty="0">
              <a:solidFill>
                <a:prstClr val="black"/>
              </a:solidFill>
              <a:latin typeface="Trebuchet MS" panose="020B0603020202020204"/>
              <a:cs typeface="B Titr" panose="00000700000000000000" pitchFamily="2" charset="-78"/>
            </a:endParaRPr>
          </a:p>
          <a:p>
            <a:pPr lvl="0" algn="ctr">
              <a:buClr>
                <a:srgbClr val="90C226"/>
              </a:buClr>
              <a:buSzPct val="80000"/>
            </a:pPr>
            <a:r>
              <a:rPr lang="fa-IR" sz="2800" dirty="0" smtClean="0">
                <a:solidFill>
                  <a:srgbClr val="FF0000"/>
                </a:solidFill>
                <a:latin typeface="Trebuchet MS" panose="020B0603020202020204"/>
                <a:cs typeface="B Titr" panose="00000700000000000000" pitchFamily="2" charset="-78"/>
              </a:rPr>
              <a:t>مبحث: انتخاب محتوا و تجربیات یادگیری</a:t>
            </a:r>
          </a:p>
          <a:p>
            <a:pPr lvl="0" algn="ctr">
              <a:buClr>
                <a:srgbClr val="90C226"/>
              </a:buClr>
              <a:buSzPct val="80000"/>
            </a:pPr>
            <a:endParaRPr lang="fa-IR" sz="2800" dirty="0">
              <a:solidFill>
                <a:srgbClr val="FF0000"/>
              </a:solidFill>
              <a:latin typeface="Trebuchet MS" panose="020B0603020202020204"/>
              <a:cs typeface="B Titr" panose="00000700000000000000" pitchFamily="2" charset="-78"/>
            </a:endParaRPr>
          </a:p>
          <a:p>
            <a:pPr lvl="0" algn="ctr">
              <a:buClr>
                <a:srgbClr val="90C226"/>
              </a:buClr>
              <a:buSzPct val="80000"/>
            </a:pPr>
            <a:endParaRPr lang="fa-IR" dirty="0">
              <a:solidFill>
                <a:prstClr val="black"/>
              </a:solidFill>
              <a:latin typeface="Trebuchet MS" panose="020B0603020202020204"/>
              <a:cs typeface="B Titr" panose="00000700000000000000" pitchFamily="2" charset="-78"/>
            </a:endParaRPr>
          </a:p>
          <a:p>
            <a:pPr lvl="0" algn="ctr">
              <a:buClr>
                <a:srgbClr val="90C226"/>
              </a:buClr>
              <a:buSzPct val="80000"/>
            </a:pPr>
            <a:r>
              <a:rPr lang="fa-IR" dirty="0">
                <a:solidFill>
                  <a:srgbClr val="00B0F0"/>
                </a:solidFill>
                <a:latin typeface="Trebuchet MS" panose="020B0603020202020204"/>
                <a:cs typeface="B Titr" panose="00000700000000000000" pitchFamily="2" charset="-78"/>
              </a:rPr>
              <a:t>مهدی مظلوم مشاور و مدرس دانشگاه</a:t>
            </a:r>
          </a:p>
          <a:p>
            <a:pPr algn="ctr"/>
            <a:endParaRPr lang="en-US" dirty="0">
              <a:solidFill>
                <a:srgbClr val="00B050"/>
              </a:solidFill>
            </a:endParaRPr>
          </a:p>
        </p:txBody>
      </p:sp>
    </p:spTree>
    <p:extLst>
      <p:ext uri="{BB962C8B-B14F-4D97-AF65-F5344CB8AC3E}">
        <p14:creationId xmlns:p14="http://schemas.microsoft.com/office/powerpoint/2010/main" val="3651560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animEffect transition="in" filter="fade">
                                      <p:cBhvr>
                                        <p:cTn id="26" dur="1000"/>
                                        <p:tgtEl>
                                          <p:spTgt spid="3">
                                            <p:txEl>
                                              <p:pRg st="6" end="6"/>
                                            </p:txEl>
                                          </p:spTgt>
                                        </p:tgtEl>
                                      </p:cBhvr>
                                    </p:animEffect>
                                    <p:anim calcmode="lin" valueType="num">
                                      <p:cBhvr>
                                        <p:cTn id="2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9212" y="395784"/>
            <a:ext cx="8915399" cy="866237"/>
          </a:xfrm>
        </p:spPr>
        <p:txBody>
          <a:bodyPr>
            <a:normAutofit fontScale="90000"/>
          </a:bodyPr>
          <a:lstStyle/>
          <a:p>
            <a:pPr algn="r" rtl="1">
              <a:spcAft>
                <a:spcPts val="0"/>
              </a:spcAft>
            </a:pPr>
            <a:r>
              <a:rPr lang="fa-IR" sz="3200" dirty="0">
                <a:latin typeface="Times New Roman" panose="02020603050405020304" pitchFamily="18" charset="0"/>
                <a:ea typeface="Times New Roman" panose="02020603050405020304" pitchFamily="18" charset="0"/>
                <a:cs typeface="B Titr" panose="00000700000000000000" pitchFamily="2" charset="-78"/>
              </a:rPr>
              <a:t>اصول انتخاب تجارب و فعالیت های یادگیری </a:t>
            </a:r>
            <a:r>
              <a:rPr lang="en-US" sz="3200" dirty="0">
                <a:latin typeface="Times New Roman" panose="02020603050405020304" pitchFamily="18" charset="0"/>
                <a:ea typeface="Times New Roman" panose="02020603050405020304" pitchFamily="18" charset="0"/>
              </a:rPr>
              <a:t/>
            </a:r>
            <a:br>
              <a:rPr lang="en-US" sz="3200" dirty="0">
                <a:latin typeface="Times New Roman" panose="02020603050405020304" pitchFamily="18" charset="0"/>
                <a:ea typeface="Times New Roman" panose="02020603050405020304" pitchFamily="18" charset="0"/>
              </a:rPr>
            </a:br>
            <a:endParaRPr lang="en-US" sz="3200" dirty="0"/>
          </a:p>
        </p:txBody>
      </p:sp>
      <p:sp>
        <p:nvSpPr>
          <p:cNvPr id="3" name="Text Placeholder 2"/>
          <p:cNvSpPr>
            <a:spLocks noGrp="1"/>
          </p:cNvSpPr>
          <p:nvPr>
            <p:ph type="body" idx="1"/>
          </p:nvPr>
        </p:nvSpPr>
        <p:spPr>
          <a:xfrm>
            <a:off x="2589212" y="941696"/>
            <a:ext cx="8915399" cy="5745707"/>
          </a:xfrm>
        </p:spPr>
        <p:txBody>
          <a:bodyPr/>
          <a:lstStyle/>
          <a:p>
            <a:pPr marL="342900" lvl="0" indent="-342900" algn="r" rtl="1">
              <a:buFont typeface="+mj-lt"/>
              <a:buAutoNum type="arabicPeriod"/>
            </a:pPr>
            <a:r>
              <a:rPr lang="fa-IR" sz="2400" dirty="0">
                <a:solidFill>
                  <a:schemeClr val="tx1"/>
                </a:solidFill>
                <a:latin typeface="Times New Roman" panose="02020603050405020304" pitchFamily="18" charset="0"/>
                <a:ea typeface="Times New Roman" panose="02020603050405020304" pitchFamily="18" charset="0"/>
                <a:cs typeface="B Zar" panose="00000400000000000000" pitchFamily="2" charset="-78"/>
              </a:rPr>
              <a:t>دانش آموز برای تمرین رفتار های متناسب با هدف های مورد نظر فرصت لازم را داشته باشد </a:t>
            </a:r>
            <a:endParaRPr lang="en-US" sz="2400" dirty="0">
              <a:solidFill>
                <a:schemeClr val="tx1"/>
              </a:solidFill>
              <a:latin typeface="Times New Roman" panose="02020603050405020304" pitchFamily="18" charset="0"/>
              <a:ea typeface="Times New Roman" panose="02020603050405020304" pitchFamily="18" charset="0"/>
            </a:endParaRPr>
          </a:p>
          <a:p>
            <a:pPr marL="342900" lvl="0" indent="-342900" algn="r" rtl="1">
              <a:buFont typeface="+mj-lt"/>
              <a:buAutoNum type="arabicPeriod"/>
            </a:pPr>
            <a:r>
              <a:rPr lang="fa-IR" sz="2400" dirty="0">
                <a:solidFill>
                  <a:srgbClr val="FF0000"/>
                </a:solidFill>
                <a:latin typeface="Times New Roman" panose="02020603050405020304" pitchFamily="18" charset="0"/>
                <a:ea typeface="Times New Roman" panose="02020603050405020304" pitchFamily="18" charset="0"/>
                <a:cs typeface="B Zar" panose="00000400000000000000" pitchFamily="2" charset="-78"/>
              </a:rPr>
              <a:t>دانش آموز از انجام دادن آن احساس رضایت کند </a:t>
            </a:r>
            <a:endParaRPr lang="en-US" sz="2400" dirty="0">
              <a:solidFill>
                <a:srgbClr val="FF0000"/>
              </a:solidFill>
              <a:latin typeface="Times New Roman" panose="02020603050405020304" pitchFamily="18" charset="0"/>
              <a:ea typeface="Times New Roman" panose="02020603050405020304" pitchFamily="18" charset="0"/>
            </a:endParaRPr>
          </a:p>
          <a:p>
            <a:pPr marL="342900" lvl="0" indent="-342900" algn="r" rtl="1">
              <a:buFont typeface="+mj-lt"/>
              <a:buAutoNum type="arabicPeriod"/>
            </a:pPr>
            <a:r>
              <a:rPr lang="fa-IR" sz="2400" dirty="0">
                <a:solidFill>
                  <a:srgbClr val="92D050"/>
                </a:solidFill>
                <a:latin typeface="Times New Roman" panose="02020603050405020304" pitchFamily="18" charset="0"/>
                <a:ea typeface="Times New Roman" panose="02020603050405020304" pitchFamily="18" charset="0"/>
                <a:cs typeface="B Zar" panose="00000400000000000000" pitchFamily="2" charset="-78"/>
              </a:rPr>
              <a:t>با آمادگی دانش آموزان هماهنگ باشد </a:t>
            </a:r>
            <a:endParaRPr lang="en-US" sz="2400" dirty="0">
              <a:solidFill>
                <a:srgbClr val="92D050"/>
              </a:solidFill>
              <a:latin typeface="Times New Roman" panose="02020603050405020304" pitchFamily="18" charset="0"/>
              <a:ea typeface="Times New Roman" panose="02020603050405020304" pitchFamily="18" charset="0"/>
            </a:endParaRPr>
          </a:p>
          <a:p>
            <a:pPr marL="342900" lvl="0" indent="-342900" algn="r" rtl="1">
              <a:buFont typeface="+mj-lt"/>
              <a:buAutoNum type="arabicPeriod"/>
            </a:pPr>
            <a:r>
              <a:rPr lang="fa-IR" sz="2400" dirty="0">
                <a:solidFill>
                  <a:srgbClr val="00B0F0"/>
                </a:solidFill>
                <a:latin typeface="Times New Roman" panose="02020603050405020304" pitchFamily="18" charset="0"/>
                <a:ea typeface="Times New Roman" panose="02020603050405020304" pitchFamily="18" charset="0"/>
                <a:cs typeface="B Zar" panose="00000400000000000000" pitchFamily="2" charset="-78"/>
              </a:rPr>
              <a:t>معلم امکان بهره گیری از تجارب گوناگون را داشه باشد </a:t>
            </a:r>
            <a:endParaRPr lang="en-US" sz="2400" dirty="0">
              <a:solidFill>
                <a:srgbClr val="00B0F0"/>
              </a:solidFill>
              <a:latin typeface="Times New Roman" panose="02020603050405020304" pitchFamily="18" charset="0"/>
              <a:ea typeface="Times New Roman" panose="02020603050405020304" pitchFamily="18" charset="0"/>
            </a:endParaRPr>
          </a:p>
          <a:p>
            <a:pPr marL="342900" lvl="0" indent="-342900" algn="r" rtl="1">
              <a:buFont typeface="+mj-lt"/>
              <a:buAutoNum type="arabicPeriod"/>
            </a:pPr>
            <a:r>
              <a:rPr lang="fa-IR" sz="2400" dirty="0">
                <a:solidFill>
                  <a:srgbClr val="0070C0"/>
                </a:solidFill>
                <a:latin typeface="Times New Roman" panose="02020603050405020304" pitchFamily="18" charset="0"/>
                <a:ea typeface="Times New Roman" panose="02020603050405020304" pitchFamily="18" charset="0"/>
                <a:cs typeface="B Zar" panose="00000400000000000000" pitchFamily="2" charset="-78"/>
              </a:rPr>
              <a:t>به هدف های تربیتی نامطلوب منجر نشود </a:t>
            </a:r>
            <a:endParaRPr lang="en-US" sz="2400" dirty="0">
              <a:solidFill>
                <a:srgbClr val="0070C0"/>
              </a:solidFill>
              <a:latin typeface="Times New Roman" panose="02020603050405020304" pitchFamily="18" charset="0"/>
              <a:ea typeface="Times New Roman" panose="02020603050405020304" pitchFamily="18" charset="0"/>
            </a:endParaRPr>
          </a:p>
          <a:p>
            <a:pPr marL="342900" lvl="0" indent="-342900" algn="r" rtl="1">
              <a:buFont typeface="+mj-lt"/>
              <a:buAutoNum type="arabicPeriod"/>
            </a:pPr>
            <a:r>
              <a:rPr lang="fa-IR" sz="2400" dirty="0">
                <a:solidFill>
                  <a:srgbClr val="7030A0"/>
                </a:solidFill>
                <a:latin typeface="Times New Roman" panose="02020603050405020304" pitchFamily="18" charset="0"/>
                <a:ea typeface="Times New Roman" panose="02020603050405020304" pitchFamily="18" charset="0"/>
                <a:cs typeface="B Zar" panose="00000400000000000000" pitchFamily="2" charset="-78"/>
              </a:rPr>
              <a:t>ایده ها ، مهارت ها و شیوه های درک و تفکر را که برای دانش آموزان و جامعه ارزش تربیتی دارند پرورش دهند </a:t>
            </a:r>
            <a:endParaRPr lang="en-US" sz="2400" dirty="0">
              <a:solidFill>
                <a:srgbClr val="7030A0"/>
              </a:solidFill>
              <a:latin typeface="Times New Roman" panose="02020603050405020304" pitchFamily="18" charset="0"/>
              <a:ea typeface="Times New Roman" panose="02020603050405020304" pitchFamily="18" charset="0"/>
            </a:endParaRPr>
          </a:p>
          <a:p>
            <a:pPr marL="342900" lvl="0" indent="-342900" algn="r" rtl="1">
              <a:buFont typeface="+mj-lt"/>
              <a:buAutoNum type="arabicPeriod"/>
            </a:pPr>
            <a:r>
              <a:rPr lang="fa-IR" sz="2400" dirty="0">
                <a:solidFill>
                  <a:schemeClr val="accent1">
                    <a:lumMod val="75000"/>
                  </a:schemeClr>
                </a:solidFill>
                <a:latin typeface="Times New Roman" panose="02020603050405020304" pitchFamily="18" charset="0"/>
                <a:ea typeface="Times New Roman" panose="02020603050405020304" pitchFamily="18" charset="0"/>
                <a:cs typeface="B Zar" panose="00000400000000000000" pitchFamily="2" charset="-78"/>
              </a:rPr>
              <a:t>به دانش آموزان اجازه دهند که با جنبه های دیگر برنامه درسی ارتباط حاصل کنند و مکمل وتقویت کننده عناصر دیگر برنامه درسی باشند </a:t>
            </a:r>
            <a:endParaRPr lang="en-US" sz="2400" dirty="0">
              <a:solidFill>
                <a:schemeClr val="accent1">
                  <a:lumMod val="75000"/>
                </a:schemeClr>
              </a:solidFill>
              <a:latin typeface="Times New Roman" panose="02020603050405020304" pitchFamily="18" charset="0"/>
              <a:ea typeface="Times New Roman" panose="02020603050405020304" pitchFamily="18" charset="0"/>
            </a:endParaRPr>
          </a:p>
          <a:p>
            <a:pPr marL="342900" lvl="0" indent="-342900" algn="r" rtl="1">
              <a:buFont typeface="+mj-lt"/>
              <a:buAutoNum type="arabicPeriod"/>
            </a:pPr>
            <a:r>
              <a:rPr lang="fa-IR" sz="2400" dirty="0">
                <a:solidFill>
                  <a:srgbClr val="00B050"/>
                </a:solidFill>
                <a:latin typeface="Times New Roman" panose="02020603050405020304" pitchFamily="18" charset="0"/>
                <a:ea typeface="Times New Roman" panose="02020603050405020304" pitchFamily="18" charset="0"/>
                <a:cs typeface="B Zar" panose="00000400000000000000" pitchFamily="2" charset="-78"/>
              </a:rPr>
              <a:t>زمینه و امکان تحقیق را برای فراگیرندگان فراهم سازندو عواطف و انگیزه لازم برای این کاررا در او بوجود آورند </a:t>
            </a:r>
            <a:endParaRPr lang="en-US" sz="2400" dirty="0">
              <a:solidFill>
                <a:srgbClr val="00B050"/>
              </a:solidFill>
              <a:latin typeface="Times New Roman" panose="02020603050405020304" pitchFamily="18" charset="0"/>
              <a:ea typeface="Times New Roman" panose="02020603050405020304" pitchFamily="18" charset="0"/>
            </a:endParaRPr>
          </a:p>
          <a:p>
            <a:pPr marL="457200" algn="ctr" rtl="1"/>
            <a:r>
              <a:rPr lang="fa-IR" sz="2800" dirty="0" smtClean="0">
                <a:solidFill>
                  <a:srgbClr val="00B050"/>
                </a:solidFill>
                <a:latin typeface="Times New Roman" panose="02020603050405020304" pitchFamily="18" charset="0"/>
                <a:ea typeface="Times New Roman" panose="02020603050405020304" pitchFamily="18" charset="0"/>
                <a:cs typeface="B Zar" panose="00000400000000000000" pitchFamily="2" charset="-78"/>
              </a:rPr>
              <a:t>موفق و </a:t>
            </a:r>
            <a:r>
              <a:rPr lang="fa-IR" sz="2800" dirty="0">
                <a:solidFill>
                  <a:srgbClr val="00B050"/>
                </a:solidFill>
                <a:latin typeface="Times New Roman" panose="02020603050405020304" pitchFamily="18" charset="0"/>
                <a:ea typeface="Times New Roman" panose="02020603050405020304" pitchFamily="18" charset="0"/>
                <a:cs typeface="B Zar" panose="00000400000000000000" pitchFamily="2" charset="-78"/>
              </a:rPr>
              <a:t>تندرست باشید</a:t>
            </a:r>
            <a:endParaRPr lang="en-US" sz="2800" dirty="0">
              <a:solidFill>
                <a:srgbClr val="00B050"/>
              </a:solidFill>
              <a:latin typeface="Times New Roman" panose="02020603050405020304" pitchFamily="18" charset="0"/>
              <a:ea typeface="Times New Roman" panose="02020603050405020304" pitchFamily="18" charset="0"/>
            </a:endParaRPr>
          </a:p>
          <a:p>
            <a:pPr algn="r"/>
            <a:endParaRPr lang="en-US" dirty="0"/>
          </a:p>
        </p:txBody>
      </p:sp>
    </p:spTree>
    <p:extLst>
      <p:ext uri="{BB962C8B-B14F-4D97-AF65-F5344CB8AC3E}">
        <p14:creationId xmlns:p14="http://schemas.microsoft.com/office/powerpoint/2010/main" val="6613048"/>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80">
                                          <p:stCondLst>
                                            <p:cond delay="0"/>
                                          </p:stCondLst>
                                        </p:cTn>
                                        <p:tgtEl>
                                          <p:spTgt spid="3">
                                            <p:txEl>
                                              <p:pRg st="0" end="0"/>
                                            </p:txEl>
                                          </p:spTgt>
                                        </p:tgtEl>
                                      </p:cBhvr>
                                    </p:animEffect>
                                    <p:anim calcmode="lin" valueType="num">
                                      <p:cBhvr>
                                        <p:cTn id="15"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0" dur="26">
                                          <p:stCondLst>
                                            <p:cond delay="650"/>
                                          </p:stCondLst>
                                        </p:cTn>
                                        <p:tgtEl>
                                          <p:spTgt spid="3">
                                            <p:txEl>
                                              <p:pRg st="0" end="0"/>
                                            </p:txEl>
                                          </p:spTgt>
                                        </p:tgtEl>
                                      </p:cBhvr>
                                      <p:to x="100000" y="60000"/>
                                    </p:animScale>
                                    <p:animScale>
                                      <p:cBhvr>
                                        <p:cTn id="21" dur="166" decel="50000">
                                          <p:stCondLst>
                                            <p:cond delay="676"/>
                                          </p:stCondLst>
                                        </p:cTn>
                                        <p:tgtEl>
                                          <p:spTgt spid="3">
                                            <p:txEl>
                                              <p:pRg st="0" end="0"/>
                                            </p:txEl>
                                          </p:spTgt>
                                        </p:tgtEl>
                                      </p:cBhvr>
                                      <p:to x="100000" y="100000"/>
                                    </p:animScale>
                                    <p:animScale>
                                      <p:cBhvr>
                                        <p:cTn id="22" dur="26">
                                          <p:stCondLst>
                                            <p:cond delay="1312"/>
                                          </p:stCondLst>
                                        </p:cTn>
                                        <p:tgtEl>
                                          <p:spTgt spid="3">
                                            <p:txEl>
                                              <p:pRg st="0" end="0"/>
                                            </p:txEl>
                                          </p:spTgt>
                                        </p:tgtEl>
                                      </p:cBhvr>
                                      <p:to x="100000" y="80000"/>
                                    </p:animScale>
                                    <p:animScale>
                                      <p:cBhvr>
                                        <p:cTn id="23" dur="166" decel="50000">
                                          <p:stCondLst>
                                            <p:cond delay="1338"/>
                                          </p:stCondLst>
                                        </p:cTn>
                                        <p:tgtEl>
                                          <p:spTgt spid="3">
                                            <p:txEl>
                                              <p:pRg st="0" end="0"/>
                                            </p:txEl>
                                          </p:spTgt>
                                        </p:tgtEl>
                                      </p:cBhvr>
                                      <p:to x="100000" y="100000"/>
                                    </p:animScale>
                                    <p:animScale>
                                      <p:cBhvr>
                                        <p:cTn id="24" dur="26">
                                          <p:stCondLst>
                                            <p:cond delay="1642"/>
                                          </p:stCondLst>
                                        </p:cTn>
                                        <p:tgtEl>
                                          <p:spTgt spid="3">
                                            <p:txEl>
                                              <p:pRg st="0" end="0"/>
                                            </p:txEl>
                                          </p:spTgt>
                                        </p:tgtEl>
                                      </p:cBhvr>
                                      <p:to x="100000" y="90000"/>
                                    </p:animScale>
                                    <p:animScale>
                                      <p:cBhvr>
                                        <p:cTn id="25" dur="166" decel="50000">
                                          <p:stCondLst>
                                            <p:cond delay="1668"/>
                                          </p:stCondLst>
                                        </p:cTn>
                                        <p:tgtEl>
                                          <p:spTgt spid="3">
                                            <p:txEl>
                                              <p:pRg st="0" end="0"/>
                                            </p:txEl>
                                          </p:spTgt>
                                        </p:tgtEl>
                                      </p:cBhvr>
                                      <p:to x="100000" y="100000"/>
                                    </p:animScale>
                                    <p:animScale>
                                      <p:cBhvr>
                                        <p:cTn id="26" dur="26">
                                          <p:stCondLst>
                                            <p:cond delay="1808"/>
                                          </p:stCondLst>
                                        </p:cTn>
                                        <p:tgtEl>
                                          <p:spTgt spid="3">
                                            <p:txEl>
                                              <p:pRg st="0" end="0"/>
                                            </p:txEl>
                                          </p:spTgt>
                                        </p:tgtEl>
                                      </p:cBhvr>
                                      <p:to x="100000" y="95000"/>
                                    </p:animScale>
                                    <p:animScale>
                                      <p:cBhvr>
                                        <p:cTn id="27" dur="166" decel="50000">
                                          <p:stCondLst>
                                            <p:cond delay="1834"/>
                                          </p:stCondLst>
                                        </p:cTn>
                                        <p:tgtEl>
                                          <p:spTgt spid="3">
                                            <p:txEl>
                                              <p:pRg st="0" end="0"/>
                                            </p:txEl>
                                          </p:spTgt>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26" presetClass="entr" presetSubtype="0" fill="hold" nodeType="clickEffect">
                                  <p:stCondLst>
                                    <p:cond delay="0"/>
                                  </p:stCondLst>
                                  <p:childTnLst>
                                    <p:set>
                                      <p:cBhvr>
                                        <p:cTn id="31" dur="1" fill="hold">
                                          <p:stCondLst>
                                            <p:cond delay="0"/>
                                          </p:stCondLst>
                                        </p:cTn>
                                        <p:tgtEl>
                                          <p:spTgt spid="3">
                                            <p:txEl>
                                              <p:pRg st="1" end="1"/>
                                            </p:txEl>
                                          </p:spTgt>
                                        </p:tgtEl>
                                        <p:attrNameLst>
                                          <p:attrName>style.visibility</p:attrName>
                                        </p:attrNameLst>
                                      </p:cBhvr>
                                      <p:to>
                                        <p:strVal val="visible"/>
                                      </p:to>
                                    </p:set>
                                    <p:animEffect transition="in" filter="wipe(down)">
                                      <p:cBhvr>
                                        <p:cTn id="32" dur="580">
                                          <p:stCondLst>
                                            <p:cond delay="0"/>
                                          </p:stCondLst>
                                        </p:cTn>
                                        <p:tgtEl>
                                          <p:spTgt spid="3">
                                            <p:txEl>
                                              <p:pRg st="1" end="1"/>
                                            </p:txEl>
                                          </p:spTgt>
                                        </p:tgtEl>
                                      </p:cBhvr>
                                    </p:animEffect>
                                    <p:anim calcmode="lin" valueType="num">
                                      <p:cBhvr>
                                        <p:cTn id="33"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34"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35"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36"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7"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8" dur="26">
                                          <p:stCondLst>
                                            <p:cond delay="650"/>
                                          </p:stCondLst>
                                        </p:cTn>
                                        <p:tgtEl>
                                          <p:spTgt spid="3">
                                            <p:txEl>
                                              <p:pRg st="1" end="1"/>
                                            </p:txEl>
                                          </p:spTgt>
                                        </p:tgtEl>
                                      </p:cBhvr>
                                      <p:to x="100000" y="60000"/>
                                    </p:animScale>
                                    <p:animScale>
                                      <p:cBhvr>
                                        <p:cTn id="39" dur="166" decel="50000">
                                          <p:stCondLst>
                                            <p:cond delay="676"/>
                                          </p:stCondLst>
                                        </p:cTn>
                                        <p:tgtEl>
                                          <p:spTgt spid="3">
                                            <p:txEl>
                                              <p:pRg st="1" end="1"/>
                                            </p:txEl>
                                          </p:spTgt>
                                        </p:tgtEl>
                                      </p:cBhvr>
                                      <p:to x="100000" y="100000"/>
                                    </p:animScale>
                                    <p:animScale>
                                      <p:cBhvr>
                                        <p:cTn id="40" dur="26">
                                          <p:stCondLst>
                                            <p:cond delay="1312"/>
                                          </p:stCondLst>
                                        </p:cTn>
                                        <p:tgtEl>
                                          <p:spTgt spid="3">
                                            <p:txEl>
                                              <p:pRg st="1" end="1"/>
                                            </p:txEl>
                                          </p:spTgt>
                                        </p:tgtEl>
                                      </p:cBhvr>
                                      <p:to x="100000" y="80000"/>
                                    </p:animScale>
                                    <p:animScale>
                                      <p:cBhvr>
                                        <p:cTn id="41" dur="166" decel="50000">
                                          <p:stCondLst>
                                            <p:cond delay="1338"/>
                                          </p:stCondLst>
                                        </p:cTn>
                                        <p:tgtEl>
                                          <p:spTgt spid="3">
                                            <p:txEl>
                                              <p:pRg st="1" end="1"/>
                                            </p:txEl>
                                          </p:spTgt>
                                        </p:tgtEl>
                                      </p:cBhvr>
                                      <p:to x="100000" y="100000"/>
                                    </p:animScale>
                                    <p:animScale>
                                      <p:cBhvr>
                                        <p:cTn id="42" dur="26">
                                          <p:stCondLst>
                                            <p:cond delay="1642"/>
                                          </p:stCondLst>
                                        </p:cTn>
                                        <p:tgtEl>
                                          <p:spTgt spid="3">
                                            <p:txEl>
                                              <p:pRg st="1" end="1"/>
                                            </p:txEl>
                                          </p:spTgt>
                                        </p:tgtEl>
                                      </p:cBhvr>
                                      <p:to x="100000" y="90000"/>
                                    </p:animScale>
                                    <p:animScale>
                                      <p:cBhvr>
                                        <p:cTn id="43" dur="166" decel="50000">
                                          <p:stCondLst>
                                            <p:cond delay="1668"/>
                                          </p:stCondLst>
                                        </p:cTn>
                                        <p:tgtEl>
                                          <p:spTgt spid="3">
                                            <p:txEl>
                                              <p:pRg st="1" end="1"/>
                                            </p:txEl>
                                          </p:spTgt>
                                        </p:tgtEl>
                                      </p:cBhvr>
                                      <p:to x="100000" y="100000"/>
                                    </p:animScale>
                                    <p:animScale>
                                      <p:cBhvr>
                                        <p:cTn id="44" dur="26">
                                          <p:stCondLst>
                                            <p:cond delay="1808"/>
                                          </p:stCondLst>
                                        </p:cTn>
                                        <p:tgtEl>
                                          <p:spTgt spid="3">
                                            <p:txEl>
                                              <p:pRg st="1" end="1"/>
                                            </p:txEl>
                                          </p:spTgt>
                                        </p:tgtEl>
                                      </p:cBhvr>
                                      <p:to x="100000" y="95000"/>
                                    </p:animScale>
                                    <p:animScale>
                                      <p:cBhvr>
                                        <p:cTn id="45" dur="166" decel="50000">
                                          <p:stCondLst>
                                            <p:cond delay="1834"/>
                                          </p:stCondLst>
                                        </p:cTn>
                                        <p:tgtEl>
                                          <p:spTgt spid="3">
                                            <p:txEl>
                                              <p:pRg st="1" end="1"/>
                                            </p:txEl>
                                          </p:spTgt>
                                        </p:tgtEl>
                                      </p:cBhvr>
                                      <p:to x="100000" y="100000"/>
                                    </p:animScale>
                                  </p:childTnLst>
                                </p:cTn>
                              </p:par>
                            </p:childTnLst>
                          </p:cTn>
                        </p:par>
                      </p:childTnLst>
                    </p:cTn>
                  </p:par>
                  <p:par>
                    <p:cTn id="46" fill="hold">
                      <p:stCondLst>
                        <p:cond delay="indefinite"/>
                      </p:stCondLst>
                      <p:childTnLst>
                        <p:par>
                          <p:cTn id="47" fill="hold">
                            <p:stCondLst>
                              <p:cond delay="0"/>
                            </p:stCondLst>
                            <p:childTnLst>
                              <p:par>
                                <p:cTn id="48" presetID="26" presetClass="entr" presetSubtype="0" fill="hold" nodeType="clickEffect">
                                  <p:stCondLst>
                                    <p:cond delay="0"/>
                                  </p:stCondLst>
                                  <p:childTnLst>
                                    <p:set>
                                      <p:cBhvr>
                                        <p:cTn id="49" dur="1" fill="hold">
                                          <p:stCondLst>
                                            <p:cond delay="0"/>
                                          </p:stCondLst>
                                        </p:cTn>
                                        <p:tgtEl>
                                          <p:spTgt spid="3">
                                            <p:txEl>
                                              <p:pRg st="2" end="2"/>
                                            </p:txEl>
                                          </p:spTgt>
                                        </p:tgtEl>
                                        <p:attrNameLst>
                                          <p:attrName>style.visibility</p:attrName>
                                        </p:attrNameLst>
                                      </p:cBhvr>
                                      <p:to>
                                        <p:strVal val="visible"/>
                                      </p:to>
                                    </p:set>
                                    <p:animEffect transition="in" filter="wipe(down)">
                                      <p:cBhvr>
                                        <p:cTn id="50" dur="580">
                                          <p:stCondLst>
                                            <p:cond delay="0"/>
                                          </p:stCondLst>
                                        </p:cTn>
                                        <p:tgtEl>
                                          <p:spTgt spid="3">
                                            <p:txEl>
                                              <p:pRg st="2" end="2"/>
                                            </p:txEl>
                                          </p:spTgt>
                                        </p:tgtEl>
                                      </p:cBhvr>
                                    </p:animEffect>
                                    <p:anim calcmode="lin" valueType="num">
                                      <p:cBhvr>
                                        <p:cTn id="51"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52"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53"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54"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55"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56" dur="26">
                                          <p:stCondLst>
                                            <p:cond delay="650"/>
                                          </p:stCondLst>
                                        </p:cTn>
                                        <p:tgtEl>
                                          <p:spTgt spid="3">
                                            <p:txEl>
                                              <p:pRg st="2" end="2"/>
                                            </p:txEl>
                                          </p:spTgt>
                                        </p:tgtEl>
                                      </p:cBhvr>
                                      <p:to x="100000" y="60000"/>
                                    </p:animScale>
                                    <p:animScale>
                                      <p:cBhvr>
                                        <p:cTn id="57" dur="166" decel="50000">
                                          <p:stCondLst>
                                            <p:cond delay="676"/>
                                          </p:stCondLst>
                                        </p:cTn>
                                        <p:tgtEl>
                                          <p:spTgt spid="3">
                                            <p:txEl>
                                              <p:pRg st="2" end="2"/>
                                            </p:txEl>
                                          </p:spTgt>
                                        </p:tgtEl>
                                      </p:cBhvr>
                                      <p:to x="100000" y="100000"/>
                                    </p:animScale>
                                    <p:animScale>
                                      <p:cBhvr>
                                        <p:cTn id="58" dur="26">
                                          <p:stCondLst>
                                            <p:cond delay="1312"/>
                                          </p:stCondLst>
                                        </p:cTn>
                                        <p:tgtEl>
                                          <p:spTgt spid="3">
                                            <p:txEl>
                                              <p:pRg st="2" end="2"/>
                                            </p:txEl>
                                          </p:spTgt>
                                        </p:tgtEl>
                                      </p:cBhvr>
                                      <p:to x="100000" y="80000"/>
                                    </p:animScale>
                                    <p:animScale>
                                      <p:cBhvr>
                                        <p:cTn id="59" dur="166" decel="50000">
                                          <p:stCondLst>
                                            <p:cond delay="1338"/>
                                          </p:stCondLst>
                                        </p:cTn>
                                        <p:tgtEl>
                                          <p:spTgt spid="3">
                                            <p:txEl>
                                              <p:pRg st="2" end="2"/>
                                            </p:txEl>
                                          </p:spTgt>
                                        </p:tgtEl>
                                      </p:cBhvr>
                                      <p:to x="100000" y="100000"/>
                                    </p:animScale>
                                    <p:animScale>
                                      <p:cBhvr>
                                        <p:cTn id="60" dur="26">
                                          <p:stCondLst>
                                            <p:cond delay="1642"/>
                                          </p:stCondLst>
                                        </p:cTn>
                                        <p:tgtEl>
                                          <p:spTgt spid="3">
                                            <p:txEl>
                                              <p:pRg st="2" end="2"/>
                                            </p:txEl>
                                          </p:spTgt>
                                        </p:tgtEl>
                                      </p:cBhvr>
                                      <p:to x="100000" y="90000"/>
                                    </p:animScale>
                                    <p:animScale>
                                      <p:cBhvr>
                                        <p:cTn id="61" dur="166" decel="50000">
                                          <p:stCondLst>
                                            <p:cond delay="1668"/>
                                          </p:stCondLst>
                                        </p:cTn>
                                        <p:tgtEl>
                                          <p:spTgt spid="3">
                                            <p:txEl>
                                              <p:pRg st="2" end="2"/>
                                            </p:txEl>
                                          </p:spTgt>
                                        </p:tgtEl>
                                      </p:cBhvr>
                                      <p:to x="100000" y="100000"/>
                                    </p:animScale>
                                    <p:animScale>
                                      <p:cBhvr>
                                        <p:cTn id="62" dur="26">
                                          <p:stCondLst>
                                            <p:cond delay="1808"/>
                                          </p:stCondLst>
                                        </p:cTn>
                                        <p:tgtEl>
                                          <p:spTgt spid="3">
                                            <p:txEl>
                                              <p:pRg st="2" end="2"/>
                                            </p:txEl>
                                          </p:spTgt>
                                        </p:tgtEl>
                                      </p:cBhvr>
                                      <p:to x="100000" y="95000"/>
                                    </p:animScale>
                                    <p:animScale>
                                      <p:cBhvr>
                                        <p:cTn id="63" dur="166" decel="50000">
                                          <p:stCondLst>
                                            <p:cond delay="1834"/>
                                          </p:stCondLst>
                                        </p:cTn>
                                        <p:tgtEl>
                                          <p:spTgt spid="3">
                                            <p:txEl>
                                              <p:pRg st="2" end="2"/>
                                            </p:txEl>
                                          </p:spTgt>
                                        </p:tgtEl>
                                      </p:cBhvr>
                                      <p:to x="100000" y="100000"/>
                                    </p:animScale>
                                  </p:childTnLst>
                                </p:cTn>
                              </p:par>
                            </p:childTnLst>
                          </p:cTn>
                        </p:par>
                      </p:childTnLst>
                    </p:cTn>
                  </p:par>
                  <p:par>
                    <p:cTn id="64" fill="hold">
                      <p:stCondLst>
                        <p:cond delay="indefinite"/>
                      </p:stCondLst>
                      <p:childTnLst>
                        <p:par>
                          <p:cTn id="65" fill="hold">
                            <p:stCondLst>
                              <p:cond delay="0"/>
                            </p:stCondLst>
                            <p:childTnLst>
                              <p:par>
                                <p:cTn id="66" presetID="26" presetClass="entr" presetSubtype="0" fill="hold" nodeType="clickEffect">
                                  <p:stCondLst>
                                    <p:cond delay="0"/>
                                  </p:stCondLst>
                                  <p:childTnLst>
                                    <p:set>
                                      <p:cBhvr>
                                        <p:cTn id="67" dur="1" fill="hold">
                                          <p:stCondLst>
                                            <p:cond delay="0"/>
                                          </p:stCondLst>
                                        </p:cTn>
                                        <p:tgtEl>
                                          <p:spTgt spid="3">
                                            <p:txEl>
                                              <p:pRg st="3" end="3"/>
                                            </p:txEl>
                                          </p:spTgt>
                                        </p:tgtEl>
                                        <p:attrNameLst>
                                          <p:attrName>style.visibility</p:attrName>
                                        </p:attrNameLst>
                                      </p:cBhvr>
                                      <p:to>
                                        <p:strVal val="visible"/>
                                      </p:to>
                                    </p:set>
                                    <p:animEffect transition="in" filter="wipe(down)">
                                      <p:cBhvr>
                                        <p:cTn id="68" dur="580">
                                          <p:stCondLst>
                                            <p:cond delay="0"/>
                                          </p:stCondLst>
                                        </p:cTn>
                                        <p:tgtEl>
                                          <p:spTgt spid="3">
                                            <p:txEl>
                                              <p:pRg st="3" end="3"/>
                                            </p:txEl>
                                          </p:spTgt>
                                        </p:tgtEl>
                                      </p:cBhvr>
                                    </p:animEffect>
                                    <p:anim calcmode="lin" valueType="num">
                                      <p:cBhvr>
                                        <p:cTn id="69"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70"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71"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72"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73"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74" dur="26">
                                          <p:stCondLst>
                                            <p:cond delay="650"/>
                                          </p:stCondLst>
                                        </p:cTn>
                                        <p:tgtEl>
                                          <p:spTgt spid="3">
                                            <p:txEl>
                                              <p:pRg st="3" end="3"/>
                                            </p:txEl>
                                          </p:spTgt>
                                        </p:tgtEl>
                                      </p:cBhvr>
                                      <p:to x="100000" y="60000"/>
                                    </p:animScale>
                                    <p:animScale>
                                      <p:cBhvr>
                                        <p:cTn id="75" dur="166" decel="50000">
                                          <p:stCondLst>
                                            <p:cond delay="676"/>
                                          </p:stCondLst>
                                        </p:cTn>
                                        <p:tgtEl>
                                          <p:spTgt spid="3">
                                            <p:txEl>
                                              <p:pRg st="3" end="3"/>
                                            </p:txEl>
                                          </p:spTgt>
                                        </p:tgtEl>
                                      </p:cBhvr>
                                      <p:to x="100000" y="100000"/>
                                    </p:animScale>
                                    <p:animScale>
                                      <p:cBhvr>
                                        <p:cTn id="76" dur="26">
                                          <p:stCondLst>
                                            <p:cond delay="1312"/>
                                          </p:stCondLst>
                                        </p:cTn>
                                        <p:tgtEl>
                                          <p:spTgt spid="3">
                                            <p:txEl>
                                              <p:pRg st="3" end="3"/>
                                            </p:txEl>
                                          </p:spTgt>
                                        </p:tgtEl>
                                      </p:cBhvr>
                                      <p:to x="100000" y="80000"/>
                                    </p:animScale>
                                    <p:animScale>
                                      <p:cBhvr>
                                        <p:cTn id="77" dur="166" decel="50000">
                                          <p:stCondLst>
                                            <p:cond delay="1338"/>
                                          </p:stCondLst>
                                        </p:cTn>
                                        <p:tgtEl>
                                          <p:spTgt spid="3">
                                            <p:txEl>
                                              <p:pRg st="3" end="3"/>
                                            </p:txEl>
                                          </p:spTgt>
                                        </p:tgtEl>
                                      </p:cBhvr>
                                      <p:to x="100000" y="100000"/>
                                    </p:animScale>
                                    <p:animScale>
                                      <p:cBhvr>
                                        <p:cTn id="78" dur="26">
                                          <p:stCondLst>
                                            <p:cond delay="1642"/>
                                          </p:stCondLst>
                                        </p:cTn>
                                        <p:tgtEl>
                                          <p:spTgt spid="3">
                                            <p:txEl>
                                              <p:pRg st="3" end="3"/>
                                            </p:txEl>
                                          </p:spTgt>
                                        </p:tgtEl>
                                      </p:cBhvr>
                                      <p:to x="100000" y="90000"/>
                                    </p:animScale>
                                    <p:animScale>
                                      <p:cBhvr>
                                        <p:cTn id="79" dur="166" decel="50000">
                                          <p:stCondLst>
                                            <p:cond delay="1668"/>
                                          </p:stCondLst>
                                        </p:cTn>
                                        <p:tgtEl>
                                          <p:spTgt spid="3">
                                            <p:txEl>
                                              <p:pRg st="3" end="3"/>
                                            </p:txEl>
                                          </p:spTgt>
                                        </p:tgtEl>
                                      </p:cBhvr>
                                      <p:to x="100000" y="100000"/>
                                    </p:animScale>
                                    <p:animScale>
                                      <p:cBhvr>
                                        <p:cTn id="80" dur="26">
                                          <p:stCondLst>
                                            <p:cond delay="1808"/>
                                          </p:stCondLst>
                                        </p:cTn>
                                        <p:tgtEl>
                                          <p:spTgt spid="3">
                                            <p:txEl>
                                              <p:pRg st="3" end="3"/>
                                            </p:txEl>
                                          </p:spTgt>
                                        </p:tgtEl>
                                      </p:cBhvr>
                                      <p:to x="100000" y="95000"/>
                                    </p:animScale>
                                    <p:animScale>
                                      <p:cBhvr>
                                        <p:cTn id="81" dur="166" decel="50000">
                                          <p:stCondLst>
                                            <p:cond delay="1834"/>
                                          </p:stCondLst>
                                        </p:cTn>
                                        <p:tgtEl>
                                          <p:spTgt spid="3">
                                            <p:txEl>
                                              <p:pRg st="3" end="3"/>
                                            </p:txEl>
                                          </p:spTgt>
                                        </p:tgtEl>
                                      </p:cBhvr>
                                      <p:to x="100000" y="100000"/>
                                    </p:animScale>
                                  </p:childTnLst>
                                </p:cTn>
                              </p:par>
                            </p:childTnLst>
                          </p:cTn>
                        </p:par>
                      </p:childTnLst>
                    </p:cTn>
                  </p:par>
                  <p:par>
                    <p:cTn id="82" fill="hold">
                      <p:stCondLst>
                        <p:cond delay="indefinite"/>
                      </p:stCondLst>
                      <p:childTnLst>
                        <p:par>
                          <p:cTn id="83" fill="hold">
                            <p:stCondLst>
                              <p:cond delay="0"/>
                            </p:stCondLst>
                            <p:childTnLst>
                              <p:par>
                                <p:cTn id="84" presetID="26" presetClass="entr" presetSubtype="0" fill="hold" nodeType="clickEffect">
                                  <p:stCondLst>
                                    <p:cond delay="0"/>
                                  </p:stCondLst>
                                  <p:childTnLst>
                                    <p:set>
                                      <p:cBhvr>
                                        <p:cTn id="85" dur="1" fill="hold">
                                          <p:stCondLst>
                                            <p:cond delay="0"/>
                                          </p:stCondLst>
                                        </p:cTn>
                                        <p:tgtEl>
                                          <p:spTgt spid="3">
                                            <p:txEl>
                                              <p:pRg st="4" end="4"/>
                                            </p:txEl>
                                          </p:spTgt>
                                        </p:tgtEl>
                                        <p:attrNameLst>
                                          <p:attrName>style.visibility</p:attrName>
                                        </p:attrNameLst>
                                      </p:cBhvr>
                                      <p:to>
                                        <p:strVal val="visible"/>
                                      </p:to>
                                    </p:set>
                                    <p:animEffect transition="in" filter="wipe(down)">
                                      <p:cBhvr>
                                        <p:cTn id="86" dur="580">
                                          <p:stCondLst>
                                            <p:cond delay="0"/>
                                          </p:stCondLst>
                                        </p:cTn>
                                        <p:tgtEl>
                                          <p:spTgt spid="3">
                                            <p:txEl>
                                              <p:pRg st="4" end="4"/>
                                            </p:txEl>
                                          </p:spTgt>
                                        </p:tgtEl>
                                      </p:cBhvr>
                                    </p:animEffect>
                                    <p:anim calcmode="lin" valueType="num">
                                      <p:cBhvr>
                                        <p:cTn id="87"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8"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9"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90"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91"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92" dur="26">
                                          <p:stCondLst>
                                            <p:cond delay="650"/>
                                          </p:stCondLst>
                                        </p:cTn>
                                        <p:tgtEl>
                                          <p:spTgt spid="3">
                                            <p:txEl>
                                              <p:pRg st="4" end="4"/>
                                            </p:txEl>
                                          </p:spTgt>
                                        </p:tgtEl>
                                      </p:cBhvr>
                                      <p:to x="100000" y="60000"/>
                                    </p:animScale>
                                    <p:animScale>
                                      <p:cBhvr>
                                        <p:cTn id="93" dur="166" decel="50000">
                                          <p:stCondLst>
                                            <p:cond delay="676"/>
                                          </p:stCondLst>
                                        </p:cTn>
                                        <p:tgtEl>
                                          <p:spTgt spid="3">
                                            <p:txEl>
                                              <p:pRg st="4" end="4"/>
                                            </p:txEl>
                                          </p:spTgt>
                                        </p:tgtEl>
                                      </p:cBhvr>
                                      <p:to x="100000" y="100000"/>
                                    </p:animScale>
                                    <p:animScale>
                                      <p:cBhvr>
                                        <p:cTn id="94" dur="26">
                                          <p:stCondLst>
                                            <p:cond delay="1312"/>
                                          </p:stCondLst>
                                        </p:cTn>
                                        <p:tgtEl>
                                          <p:spTgt spid="3">
                                            <p:txEl>
                                              <p:pRg st="4" end="4"/>
                                            </p:txEl>
                                          </p:spTgt>
                                        </p:tgtEl>
                                      </p:cBhvr>
                                      <p:to x="100000" y="80000"/>
                                    </p:animScale>
                                    <p:animScale>
                                      <p:cBhvr>
                                        <p:cTn id="95" dur="166" decel="50000">
                                          <p:stCondLst>
                                            <p:cond delay="1338"/>
                                          </p:stCondLst>
                                        </p:cTn>
                                        <p:tgtEl>
                                          <p:spTgt spid="3">
                                            <p:txEl>
                                              <p:pRg st="4" end="4"/>
                                            </p:txEl>
                                          </p:spTgt>
                                        </p:tgtEl>
                                      </p:cBhvr>
                                      <p:to x="100000" y="100000"/>
                                    </p:animScale>
                                    <p:animScale>
                                      <p:cBhvr>
                                        <p:cTn id="96" dur="26">
                                          <p:stCondLst>
                                            <p:cond delay="1642"/>
                                          </p:stCondLst>
                                        </p:cTn>
                                        <p:tgtEl>
                                          <p:spTgt spid="3">
                                            <p:txEl>
                                              <p:pRg st="4" end="4"/>
                                            </p:txEl>
                                          </p:spTgt>
                                        </p:tgtEl>
                                      </p:cBhvr>
                                      <p:to x="100000" y="90000"/>
                                    </p:animScale>
                                    <p:animScale>
                                      <p:cBhvr>
                                        <p:cTn id="97" dur="166" decel="50000">
                                          <p:stCondLst>
                                            <p:cond delay="1668"/>
                                          </p:stCondLst>
                                        </p:cTn>
                                        <p:tgtEl>
                                          <p:spTgt spid="3">
                                            <p:txEl>
                                              <p:pRg st="4" end="4"/>
                                            </p:txEl>
                                          </p:spTgt>
                                        </p:tgtEl>
                                      </p:cBhvr>
                                      <p:to x="100000" y="100000"/>
                                    </p:animScale>
                                    <p:animScale>
                                      <p:cBhvr>
                                        <p:cTn id="98" dur="26">
                                          <p:stCondLst>
                                            <p:cond delay="1808"/>
                                          </p:stCondLst>
                                        </p:cTn>
                                        <p:tgtEl>
                                          <p:spTgt spid="3">
                                            <p:txEl>
                                              <p:pRg st="4" end="4"/>
                                            </p:txEl>
                                          </p:spTgt>
                                        </p:tgtEl>
                                      </p:cBhvr>
                                      <p:to x="100000" y="95000"/>
                                    </p:animScale>
                                    <p:animScale>
                                      <p:cBhvr>
                                        <p:cTn id="99" dur="166" decel="50000">
                                          <p:stCondLst>
                                            <p:cond delay="1834"/>
                                          </p:stCondLst>
                                        </p:cTn>
                                        <p:tgtEl>
                                          <p:spTgt spid="3">
                                            <p:txEl>
                                              <p:pRg st="4" end="4"/>
                                            </p:txEl>
                                          </p:spTgt>
                                        </p:tgtEl>
                                      </p:cBhvr>
                                      <p:to x="100000" y="100000"/>
                                    </p:animScale>
                                  </p:childTnLst>
                                </p:cTn>
                              </p:par>
                            </p:childTnLst>
                          </p:cTn>
                        </p:par>
                      </p:childTnLst>
                    </p:cTn>
                  </p:par>
                  <p:par>
                    <p:cTn id="100" fill="hold">
                      <p:stCondLst>
                        <p:cond delay="indefinite"/>
                      </p:stCondLst>
                      <p:childTnLst>
                        <p:par>
                          <p:cTn id="101" fill="hold">
                            <p:stCondLst>
                              <p:cond delay="0"/>
                            </p:stCondLst>
                            <p:childTnLst>
                              <p:par>
                                <p:cTn id="102" presetID="26" presetClass="entr" presetSubtype="0" fill="hold" nodeType="clickEffect">
                                  <p:stCondLst>
                                    <p:cond delay="0"/>
                                  </p:stCondLst>
                                  <p:childTnLst>
                                    <p:set>
                                      <p:cBhvr>
                                        <p:cTn id="103" dur="1" fill="hold">
                                          <p:stCondLst>
                                            <p:cond delay="0"/>
                                          </p:stCondLst>
                                        </p:cTn>
                                        <p:tgtEl>
                                          <p:spTgt spid="3">
                                            <p:txEl>
                                              <p:pRg st="5" end="5"/>
                                            </p:txEl>
                                          </p:spTgt>
                                        </p:tgtEl>
                                        <p:attrNameLst>
                                          <p:attrName>style.visibility</p:attrName>
                                        </p:attrNameLst>
                                      </p:cBhvr>
                                      <p:to>
                                        <p:strVal val="visible"/>
                                      </p:to>
                                    </p:set>
                                    <p:animEffect transition="in" filter="wipe(down)">
                                      <p:cBhvr>
                                        <p:cTn id="104" dur="580">
                                          <p:stCondLst>
                                            <p:cond delay="0"/>
                                          </p:stCondLst>
                                        </p:cTn>
                                        <p:tgtEl>
                                          <p:spTgt spid="3">
                                            <p:txEl>
                                              <p:pRg st="5" end="5"/>
                                            </p:txEl>
                                          </p:spTgt>
                                        </p:tgtEl>
                                      </p:cBhvr>
                                    </p:animEffect>
                                    <p:anim calcmode="lin" valueType="num">
                                      <p:cBhvr>
                                        <p:cTn id="105"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106"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07"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08"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09"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10" dur="26">
                                          <p:stCondLst>
                                            <p:cond delay="650"/>
                                          </p:stCondLst>
                                        </p:cTn>
                                        <p:tgtEl>
                                          <p:spTgt spid="3">
                                            <p:txEl>
                                              <p:pRg st="5" end="5"/>
                                            </p:txEl>
                                          </p:spTgt>
                                        </p:tgtEl>
                                      </p:cBhvr>
                                      <p:to x="100000" y="60000"/>
                                    </p:animScale>
                                    <p:animScale>
                                      <p:cBhvr>
                                        <p:cTn id="111" dur="166" decel="50000">
                                          <p:stCondLst>
                                            <p:cond delay="676"/>
                                          </p:stCondLst>
                                        </p:cTn>
                                        <p:tgtEl>
                                          <p:spTgt spid="3">
                                            <p:txEl>
                                              <p:pRg st="5" end="5"/>
                                            </p:txEl>
                                          </p:spTgt>
                                        </p:tgtEl>
                                      </p:cBhvr>
                                      <p:to x="100000" y="100000"/>
                                    </p:animScale>
                                    <p:animScale>
                                      <p:cBhvr>
                                        <p:cTn id="112" dur="26">
                                          <p:stCondLst>
                                            <p:cond delay="1312"/>
                                          </p:stCondLst>
                                        </p:cTn>
                                        <p:tgtEl>
                                          <p:spTgt spid="3">
                                            <p:txEl>
                                              <p:pRg st="5" end="5"/>
                                            </p:txEl>
                                          </p:spTgt>
                                        </p:tgtEl>
                                      </p:cBhvr>
                                      <p:to x="100000" y="80000"/>
                                    </p:animScale>
                                    <p:animScale>
                                      <p:cBhvr>
                                        <p:cTn id="113" dur="166" decel="50000">
                                          <p:stCondLst>
                                            <p:cond delay="1338"/>
                                          </p:stCondLst>
                                        </p:cTn>
                                        <p:tgtEl>
                                          <p:spTgt spid="3">
                                            <p:txEl>
                                              <p:pRg st="5" end="5"/>
                                            </p:txEl>
                                          </p:spTgt>
                                        </p:tgtEl>
                                      </p:cBhvr>
                                      <p:to x="100000" y="100000"/>
                                    </p:animScale>
                                    <p:animScale>
                                      <p:cBhvr>
                                        <p:cTn id="114" dur="26">
                                          <p:stCondLst>
                                            <p:cond delay="1642"/>
                                          </p:stCondLst>
                                        </p:cTn>
                                        <p:tgtEl>
                                          <p:spTgt spid="3">
                                            <p:txEl>
                                              <p:pRg st="5" end="5"/>
                                            </p:txEl>
                                          </p:spTgt>
                                        </p:tgtEl>
                                      </p:cBhvr>
                                      <p:to x="100000" y="90000"/>
                                    </p:animScale>
                                    <p:animScale>
                                      <p:cBhvr>
                                        <p:cTn id="115" dur="166" decel="50000">
                                          <p:stCondLst>
                                            <p:cond delay="1668"/>
                                          </p:stCondLst>
                                        </p:cTn>
                                        <p:tgtEl>
                                          <p:spTgt spid="3">
                                            <p:txEl>
                                              <p:pRg st="5" end="5"/>
                                            </p:txEl>
                                          </p:spTgt>
                                        </p:tgtEl>
                                      </p:cBhvr>
                                      <p:to x="100000" y="100000"/>
                                    </p:animScale>
                                    <p:animScale>
                                      <p:cBhvr>
                                        <p:cTn id="116" dur="26">
                                          <p:stCondLst>
                                            <p:cond delay="1808"/>
                                          </p:stCondLst>
                                        </p:cTn>
                                        <p:tgtEl>
                                          <p:spTgt spid="3">
                                            <p:txEl>
                                              <p:pRg st="5" end="5"/>
                                            </p:txEl>
                                          </p:spTgt>
                                        </p:tgtEl>
                                      </p:cBhvr>
                                      <p:to x="100000" y="95000"/>
                                    </p:animScale>
                                    <p:animScale>
                                      <p:cBhvr>
                                        <p:cTn id="117" dur="166" decel="50000">
                                          <p:stCondLst>
                                            <p:cond delay="1834"/>
                                          </p:stCondLst>
                                        </p:cTn>
                                        <p:tgtEl>
                                          <p:spTgt spid="3">
                                            <p:txEl>
                                              <p:pRg st="5" end="5"/>
                                            </p:txEl>
                                          </p:spTgt>
                                        </p:tgtEl>
                                      </p:cBhvr>
                                      <p:to x="100000" y="100000"/>
                                    </p:animScale>
                                  </p:childTnLst>
                                </p:cTn>
                              </p:par>
                            </p:childTnLst>
                          </p:cTn>
                        </p:par>
                      </p:childTnLst>
                    </p:cTn>
                  </p:par>
                  <p:par>
                    <p:cTn id="118" fill="hold">
                      <p:stCondLst>
                        <p:cond delay="indefinite"/>
                      </p:stCondLst>
                      <p:childTnLst>
                        <p:par>
                          <p:cTn id="119" fill="hold">
                            <p:stCondLst>
                              <p:cond delay="0"/>
                            </p:stCondLst>
                            <p:childTnLst>
                              <p:par>
                                <p:cTn id="120" presetID="26" presetClass="entr" presetSubtype="0" fill="hold" nodeType="clickEffect">
                                  <p:stCondLst>
                                    <p:cond delay="0"/>
                                  </p:stCondLst>
                                  <p:childTnLst>
                                    <p:set>
                                      <p:cBhvr>
                                        <p:cTn id="121" dur="1" fill="hold">
                                          <p:stCondLst>
                                            <p:cond delay="0"/>
                                          </p:stCondLst>
                                        </p:cTn>
                                        <p:tgtEl>
                                          <p:spTgt spid="3">
                                            <p:txEl>
                                              <p:pRg st="6" end="6"/>
                                            </p:txEl>
                                          </p:spTgt>
                                        </p:tgtEl>
                                        <p:attrNameLst>
                                          <p:attrName>style.visibility</p:attrName>
                                        </p:attrNameLst>
                                      </p:cBhvr>
                                      <p:to>
                                        <p:strVal val="visible"/>
                                      </p:to>
                                    </p:set>
                                    <p:animEffect transition="in" filter="wipe(down)">
                                      <p:cBhvr>
                                        <p:cTn id="122" dur="580">
                                          <p:stCondLst>
                                            <p:cond delay="0"/>
                                          </p:stCondLst>
                                        </p:cTn>
                                        <p:tgtEl>
                                          <p:spTgt spid="3">
                                            <p:txEl>
                                              <p:pRg st="6" end="6"/>
                                            </p:txEl>
                                          </p:spTgt>
                                        </p:tgtEl>
                                      </p:cBhvr>
                                    </p:animEffect>
                                    <p:anim calcmode="lin" valueType="num">
                                      <p:cBhvr>
                                        <p:cTn id="123"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124"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125"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126"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127"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128" dur="26">
                                          <p:stCondLst>
                                            <p:cond delay="650"/>
                                          </p:stCondLst>
                                        </p:cTn>
                                        <p:tgtEl>
                                          <p:spTgt spid="3">
                                            <p:txEl>
                                              <p:pRg st="6" end="6"/>
                                            </p:txEl>
                                          </p:spTgt>
                                        </p:tgtEl>
                                      </p:cBhvr>
                                      <p:to x="100000" y="60000"/>
                                    </p:animScale>
                                    <p:animScale>
                                      <p:cBhvr>
                                        <p:cTn id="129" dur="166" decel="50000">
                                          <p:stCondLst>
                                            <p:cond delay="676"/>
                                          </p:stCondLst>
                                        </p:cTn>
                                        <p:tgtEl>
                                          <p:spTgt spid="3">
                                            <p:txEl>
                                              <p:pRg st="6" end="6"/>
                                            </p:txEl>
                                          </p:spTgt>
                                        </p:tgtEl>
                                      </p:cBhvr>
                                      <p:to x="100000" y="100000"/>
                                    </p:animScale>
                                    <p:animScale>
                                      <p:cBhvr>
                                        <p:cTn id="130" dur="26">
                                          <p:stCondLst>
                                            <p:cond delay="1312"/>
                                          </p:stCondLst>
                                        </p:cTn>
                                        <p:tgtEl>
                                          <p:spTgt spid="3">
                                            <p:txEl>
                                              <p:pRg st="6" end="6"/>
                                            </p:txEl>
                                          </p:spTgt>
                                        </p:tgtEl>
                                      </p:cBhvr>
                                      <p:to x="100000" y="80000"/>
                                    </p:animScale>
                                    <p:animScale>
                                      <p:cBhvr>
                                        <p:cTn id="131" dur="166" decel="50000">
                                          <p:stCondLst>
                                            <p:cond delay="1338"/>
                                          </p:stCondLst>
                                        </p:cTn>
                                        <p:tgtEl>
                                          <p:spTgt spid="3">
                                            <p:txEl>
                                              <p:pRg st="6" end="6"/>
                                            </p:txEl>
                                          </p:spTgt>
                                        </p:tgtEl>
                                      </p:cBhvr>
                                      <p:to x="100000" y="100000"/>
                                    </p:animScale>
                                    <p:animScale>
                                      <p:cBhvr>
                                        <p:cTn id="132" dur="26">
                                          <p:stCondLst>
                                            <p:cond delay="1642"/>
                                          </p:stCondLst>
                                        </p:cTn>
                                        <p:tgtEl>
                                          <p:spTgt spid="3">
                                            <p:txEl>
                                              <p:pRg st="6" end="6"/>
                                            </p:txEl>
                                          </p:spTgt>
                                        </p:tgtEl>
                                      </p:cBhvr>
                                      <p:to x="100000" y="90000"/>
                                    </p:animScale>
                                    <p:animScale>
                                      <p:cBhvr>
                                        <p:cTn id="133" dur="166" decel="50000">
                                          <p:stCondLst>
                                            <p:cond delay="1668"/>
                                          </p:stCondLst>
                                        </p:cTn>
                                        <p:tgtEl>
                                          <p:spTgt spid="3">
                                            <p:txEl>
                                              <p:pRg st="6" end="6"/>
                                            </p:txEl>
                                          </p:spTgt>
                                        </p:tgtEl>
                                      </p:cBhvr>
                                      <p:to x="100000" y="100000"/>
                                    </p:animScale>
                                    <p:animScale>
                                      <p:cBhvr>
                                        <p:cTn id="134" dur="26">
                                          <p:stCondLst>
                                            <p:cond delay="1808"/>
                                          </p:stCondLst>
                                        </p:cTn>
                                        <p:tgtEl>
                                          <p:spTgt spid="3">
                                            <p:txEl>
                                              <p:pRg st="6" end="6"/>
                                            </p:txEl>
                                          </p:spTgt>
                                        </p:tgtEl>
                                      </p:cBhvr>
                                      <p:to x="100000" y="95000"/>
                                    </p:animScale>
                                    <p:animScale>
                                      <p:cBhvr>
                                        <p:cTn id="135" dur="166" decel="50000">
                                          <p:stCondLst>
                                            <p:cond delay="1834"/>
                                          </p:stCondLst>
                                        </p:cTn>
                                        <p:tgtEl>
                                          <p:spTgt spid="3">
                                            <p:txEl>
                                              <p:pRg st="6" end="6"/>
                                            </p:txEl>
                                          </p:spTgt>
                                        </p:tgtEl>
                                      </p:cBhvr>
                                      <p:to x="100000" y="100000"/>
                                    </p:animScale>
                                  </p:childTnLst>
                                </p:cTn>
                              </p:par>
                            </p:childTnLst>
                          </p:cTn>
                        </p:par>
                      </p:childTnLst>
                    </p:cTn>
                  </p:par>
                  <p:par>
                    <p:cTn id="136" fill="hold">
                      <p:stCondLst>
                        <p:cond delay="indefinite"/>
                      </p:stCondLst>
                      <p:childTnLst>
                        <p:par>
                          <p:cTn id="137" fill="hold">
                            <p:stCondLst>
                              <p:cond delay="0"/>
                            </p:stCondLst>
                            <p:childTnLst>
                              <p:par>
                                <p:cTn id="138" presetID="26" presetClass="entr" presetSubtype="0" fill="hold" nodeType="clickEffect">
                                  <p:stCondLst>
                                    <p:cond delay="0"/>
                                  </p:stCondLst>
                                  <p:childTnLst>
                                    <p:set>
                                      <p:cBhvr>
                                        <p:cTn id="139" dur="1" fill="hold">
                                          <p:stCondLst>
                                            <p:cond delay="0"/>
                                          </p:stCondLst>
                                        </p:cTn>
                                        <p:tgtEl>
                                          <p:spTgt spid="3">
                                            <p:txEl>
                                              <p:pRg st="7" end="7"/>
                                            </p:txEl>
                                          </p:spTgt>
                                        </p:tgtEl>
                                        <p:attrNameLst>
                                          <p:attrName>style.visibility</p:attrName>
                                        </p:attrNameLst>
                                      </p:cBhvr>
                                      <p:to>
                                        <p:strVal val="visible"/>
                                      </p:to>
                                    </p:set>
                                    <p:animEffect transition="in" filter="wipe(down)">
                                      <p:cBhvr>
                                        <p:cTn id="140" dur="580">
                                          <p:stCondLst>
                                            <p:cond delay="0"/>
                                          </p:stCondLst>
                                        </p:cTn>
                                        <p:tgtEl>
                                          <p:spTgt spid="3">
                                            <p:txEl>
                                              <p:pRg st="7" end="7"/>
                                            </p:txEl>
                                          </p:spTgt>
                                        </p:tgtEl>
                                      </p:cBhvr>
                                    </p:animEffect>
                                    <p:anim calcmode="lin" valueType="num">
                                      <p:cBhvr>
                                        <p:cTn id="141" dur="1822" tmFilter="0,0; 0.14,0.36; 0.43,0.73; 0.71,0.91; 1.0,1.0">
                                          <p:stCondLst>
                                            <p:cond delay="0"/>
                                          </p:stCondLst>
                                        </p:cTn>
                                        <p:tgtEl>
                                          <p:spTgt spid="3">
                                            <p:txEl>
                                              <p:pRg st="7" end="7"/>
                                            </p:txEl>
                                          </p:spTgt>
                                        </p:tgtEl>
                                        <p:attrNameLst>
                                          <p:attrName>ppt_x</p:attrName>
                                        </p:attrNameLst>
                                      </p:cBhvr>
                                      <p:tavLst>
                                        <p:tav tm="0">
                                          <p:val>
                                            <p:strVal val="#ppt_x-0.25"/>
                                          </p:val>
                                        </p:tav>
                                        <p:tav tm="100000">
                                          <p:val>
                                            <p:strVal val="#ppt_x"/>
                                          </p:val>
                                        </p:tav>
                                      </p:tavLst>
                                    </p:anim>
                                    <p:anim calcmode="lin" valueType="num">
                                      <p:cBhvr>
                                        <p:cTn id="142" dur="664" tmFilter="0.0,0.0; 0.25,0.07; 0.50,0.2; 0.75,0.467; 1.0,1.0">
                                          <p:stCondLst>
                                            <p:cond delay="0"/>
                                          </p:stCondLst>
                                        </p:cTn>
                                        <p:tgtEl>
                                          <p:spTgt spid="3">
                                            <p:txEl>
                                              <p:pRg st="7" end="7"/>
                                            </p:txEl>
                                          </p:spTgt>
                                        </p:tgtEl>
                                        <p:attrNameLst>
                                          <p:attrName>ppt_y</p:attrName>
                                        </p:attrNameLst>
                                      </p:cBhvr>
                                      <p:tavLst>
                                        <p:tav tm="0" fmla="#ppt_y-sin(pi*$)/3">
                                          <p:val>
                                            <p:fltVal val="0.5"/>
                                          </p:val>
                                        </p:tav>
                                        <p:tav tm="100000">
                                          <p:val>
                                            <p:fltVal val="1"/>
                                          </p:val>
                                        </p:tav>
                                      </p:tavLst>
                                    </p:anim>
                                    <p:anim calcmode="lin" valueType="num">
                                      <p:cBhvr>
                                        <p:cTn id="143" dur="664" tmFilter="0, 0; 0.125,0.2665; 0.25,0.4; 0.375,0.465; 0.5,0.5;  0.625,0.535; 0.75,0.6; 0.875,0.7335; 1,1">
                                          <p:stCondLst>
                                            <p:cond delay="664"/>
                                          </p:stCondLst>
                                        </p:cTn>
                                        <p:tgtEl>
                                          <p:spTgt spid="3">
                                            <p:txEl>
                                              <p:pRg st="7" end="7"/>
                                            </p:txEl>
                                          </p:spTgt>
                                        </p:tgtEl>
                                        <p:attrNameLst>
                                          <p:attrName>ppt_y</p:attrName>
                                        </p:attrNameLst>
                                      </p:cBhvr>
                                      <p:tavLst>
                                        <p:tav tm="0" fmla="#ppt_y-sin(pi*$)/9">
                                          <p:val>
                                            <p:fltVal val="0"/>
                                          </p:val>
                                        </p:tav>
                                        <p:tav tm="100000">
                                          <p:val>
                                            <p:fltVal val="1"/>
                                          </p:val>
                                        </p:tav>
                                      </p:tavLst>
                                    </p:anim>
                                    <p:anim calcmode="lin" valueType="num">
                                      <p:cBhvr>
                                        <p:cTn id="144" dur="332" tmFilter="0, 0; 0.125,0.2665; 0.25,0.4; 0.375,0.465; 0.5,0.5;  0.625,0.535; 0.75,0.6; 0.875,0.7335; 1,1">
                                          <p:stCondLst>
                                            <p:cond delay="1324"/>
                                          </p:stCondLst>
                                        </p:cTn>
                                        <p:tgtEl>
                                          <p:spTgt spid="3">
                                            <p:txEl>
                                              <p:pRg st="7" end="7"/>
                                            </p:txEl>
                                          </p:spTgt>
                                        </p:tgtEl>
                                        <p:attrNameLst>
                                          <p:attrName>ppt_y</p:attrName>
                                        </p:attrNameLst>
                                      </p:cBhvr>
                                      <p:tavLst>
                                        <p:tav tm="0" fmla="#ppt_y-sin(pi*$)/27">
                                          <p:val>
                                            <p:fltVal val="0"/>
                                          </p:val>
                                        </p:tav>
                                        <p:tav tm="100000">
                                          <p:val>
                                            <p:fltVal val="1"/>
                                          </p:val>
                                        </p:tav>
                                      </p:tavLst>
                                    </p:anim>
                                    <p:anim calcmode="lin" valueType="num">
                                      <p:cBhvr>
                                        <p:cTn id="145" dur="164" tmFilter="0, 0; 0.125,0.2665; 0.25,0.4; 0.375,0.465; 0.5,0.5;  0.625,0.535; 0.75,0.6; 0.875,0.7335; 1,1">
                                          <p:stCondLst>
                                            <p:cond delay="1656"/>
                                          </p:stCondLst>
                                        </p:cTn>
                                        <p:tgtEl>
                                          <p:spTgt spid="3">
                                            <p:txEl>
                                              <p:pRg st="7" end="7"/>
                                            </p:txEl>
                                          </p:spTgt>
                                        </p:tgtEl>
                                        <p:attrNameLst>
                                          <p:attrName>ppt_y</p:attrName>
                                        </p:attrNameLst>
                                      </p:cBhvr>
                                      <p:tavLst>
                                        <p:tav tm="0" fmla="#ppt_y-sin(pi*$)/81">
                                          <p:val>
                                            <p:fltVal val="0"/>
                                          </p:val>
                                        </p:tav>
                                        <p:tav tm="100000">
                                          <p:val>
                                            <p:fltVal val="1"/>
                                          </p:val>
                                        </p:tav>
                                      </p:tavLst>
                                    </p:anim>
                                    <p:animScale>
                                      <p:cBhvr>
                                        <p:cTn id="146" dur="26">
                                          <p:stCondLst>
                                            <p:cond delay="650"/>
                                          </p:stCondLst>
                                        </p:cTn>
                                        <p:tgtEl>
                                          <p:spTgt spid="3">
                                            <p:txEl>
                                              <p:pRg st="7" end="7"/>
                                            </p:txEl>
                                          </p:spTgt>
                                        </p:tgtEl>
                                      </p:cBhvr>
                                      <p:to x="100000" y="60000"/>
                                    </p:animScale>
                                    <p:animScale>
                                      <p:cBhvr>
                                        <p:cTn id="147" dur="166" decel="50000">
                                          <p:stCondLst>
                                            <p:cond delay="676"/>
                                          </p:stCondLst>
                                        </p:cTn>
                                        <p:tgtEl>
                                          <p:spTgt spid="3">
                                            <p:txEl>
                                              <p:pRg st="7" end="7"/>
                                            </p:txEl>
                                          </p:spTgt>
                                        </p:tgtEl>
                                      </p:cBhvr>
                                      <p:to x="100000" y="100000"/>
                                    </p:animScale>
                                    <p:animScale>
                                      <p:cBhvr>
                                        <p:cTn id="148" dur="26">
                                          <p:stCondLst>
                                            <p:cond delay="1312"/>
                                          </p:stCondLst>
                                        </p:cTn>
                                        <p:tgtEl>
                                          <p:spTgt spid="3">
                                            <p:txEl>
                                              <p:pRg st="7" end="7"/>
                                            </p:txEl>
                                          </p:spTgt>
                                        </p:tgtEl>
                                      </p:cBhvr>
                                      <p:to x="100000" y="80000"/>
                                    </p:animScale>
                                    <p:animScale>
                                      <p:cBhvr>
                                        <p:cTn id="149" dur="166" decel="50000">
                                          <p:stCondLst>
                                            <p:cond delay="1338"/>
                                          </p:stCondLst>
                                        </p:cTn>
                                        <p:tgtEl>
                                          <p:spTgt spid="3">
                                            <p:txEl>
                                              <p:pRg st="7" end="7"/>
                                            </p:txEl>
                                          </p:spTgt>
                                        </p:tgtEl>
                                      </p:cBhvr>
                                      <p:to x="100000" y="100000"/>
                                    </p:animScale>
                                    <p:animScale>
                                      <p:cBhvr>
                                        <p:cTn id="150" dur="26">
                                          <p:stCondLst>
                                            <p:cond delay="1642"/>
                                          </p:stCondLst>
                                        </p:cTn>
                                        <p:tgtEl>
                                          <p:spTgt spid="3">
                                            <p:txEl>
                                              <p:pRg st="7" end="7"/>
                                            </p:txEl>
                                          </p:spTgt>
                                        </p:tgtEl>
                                      </p:cBhvr>
                                      <p:to x="100000" y="90000"/>
                                    </p:animScale>
                                    <p:animScale>
                                      <p:cBhvr>
                                        <p:cTn id="151" dur="166" decel="50000">
                                          <p:stCondLst>
                                            <p:cond delay="1668"/>
                                          </p:stCondLst>
                                        </p:cTn>
                                        <p:tgtEl>
                                          <p:spTgt spid="3">
                                            <p:txEl>
                                              <p:pRg st="7" end="7"/>
                                            </p:txEl>
                                          </p:spTgt>
                                        </p:tgtEl>
                                      </p:cBhvr>
                                      <p:to x="100000" y="100000"/>
                                    </p:animScale>
                                    <p:animScale>
                                      <p:cBhvr>
                                        <p:cTn id="152" dur="26">
                                          <p:stCondLst>
                                            <p:cond delay="1808"/>
                                          </p:stCondLst>
                                        </p:cTn>
                                        <p:tgtEl>
                                          <p:spTgt spid="3">
                                            <p:txEl>
                                              <p:pRg st="7" end="7"/>
                                            </p:txEl>
                                          </p:spTgt>
                                        </p:tgtEl>
                                      </p:cBhvr>
                                      <p:to x="100000" y="95000"/>
                                    </p:animScale>
                                    <p:animScale>
                                      <p:cBhvr>
                                        <p:cTn id="153" dur="166" decel="50000">
                                          <p:stCondLst>
                                            <p:cond delay="1834"/>
                                          </p:stCondLst>
                                        </p:cTn>
                                        <p:tgtEl>
                                          <p:spTgt spid="3">
                                            <p:txEl>
                                              <p:pRg st="7" end="7"/>
                                            </p:txEl>
                                          </p:spTgt>
                                        </p:tgtEl>
                                      </p:cBhvr>
                                      <p:to x="100000" y="100000"/>
                                    </p:animScale>
                                  </p:childTnLst>
                                </p:cTn>
                              </p:par>
                            </p:childTnLst>
                          </p:cTn>
                        </p:par>
                      </p:childTnLst>
                    </p:cTn>
                  </p:par>
                  <p:par>
                    <p:cTn id="154" fill="hold">
                      <p:stCondLst>
                        <p:cond delay="indefinite"/>
                      </p:stCondLst>
                      <p:childTnLst>
                        <p:par>
                          <p:cTn id="155" fill="hold">
                            <p:stCondLst>
                              <p:cond delay="0"/>
                            </p:stCondLst>
                            <p:childTnLst>
                              <p:par>
                                <p:cTn id="156" presetID="45" presetClass="entr" presetSubtype="0" fill="hold" nodeType="clickEffect">
                                  <p:stCondLst>
                                    <p:cond delay="0"/>
                                  </p:stCondLst>
                                  <p:childTnLst>
                                    <p:set>
                                      <p:cBhvr>
                                        <p:cTn id="157" dur="1" fill="hold">
                                          <p:stCondLst>
                                            <p:cond delay="0"/>
                                          </p:stCondLst>
                                        </p:cTn>
                                        <p:tgtEl>
                                          <p:spTgt spid="3">
                                            <p:txEl>
                                              <p:pRg st="8" end="8"/>
                                            </p:txEl>
                                          </p:spTgt>
                                        </p:tgtEl>
                                        <p:attrNameLst>
                                          <p:attrName>style.visibility</p:attrName>
                                        </p:attrNameLst>
                                      </p:cBhvr>
                                      <p:to>
                                        <p:strVal val="visible"/>
                                      </p:to>
                                    </p:set>
                                    <p:animEffect transition="in" filter="fade">
                                      <p:cBhvr>
                                        <p:cTn id="158" dur="2000"/>
                                        <p:tgtEl>
                                          <p:spTgt spid="3">
                                            <p:txEl>
                                              <p:pRg st="8" end="8"/>
                                            </p:txEl>
                                          </p:spTgt>
                                        </p:tgtEl>
                                      </p:cBhvr>
                                    </p:animEffect>
                                    <p:anim calcmode="lin" valueType="num">
                                      <p:cBhvr>
                                        <p:cTn id="159" dur="2000" fill="hold"/>
                                        <p:tgtEl>
                                          <p:spTgt spid="3">
                                            <p:txEl>
                                              <p:pRg st="8" end="8"/>
                                            </p:txEl>
                                          </p:spTgt>
                                        </p:tgtEl>
                                        <p:attrNameLst>
                                          <p:attrName>ppt_w</p:attrName>
                                        </p:attrNameLst>
                                      </p:cBhvr>
                                      <p:tavLst>
                                        <p:tav tm="0" fmla="#ppt_w*sin(2.5*pi*$)">
                                          <p:val>
                                            <p:fltVal val="0"/>
                                          </p:val>
                                        </p:tav>
                                        <p:tav tm="100000">
                                          <p:val>
                                            <p:fltVal val="1"/>
                                          </p:val>
                                        </p:tav>
                                      </p:tavLst>
                                    </p:anim>
                                    <p:anim calcmode="lin" valueType="num">
                                      <p:cBhvr>
                                        <p:cTn id="160" dur="2000" fill="hold"/>
                                        <p:tgtEl>
                                          <p:spTgt spid="3">
                                            <p:txEl>
                                              <p:pRg st="8" end="8"/>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9211" y="298189"/>
            <a:ext cx="8915399" cy="943757"/>
          </a:xfrm>
        </p:spPr>
        <p:txBody>
          <a:bodyPr>
            <a:normAutofit fontScale="90000"/>
          </a:bodyPr>
          <a:lstStyle/>
          <a:p>
            <a:pPr algn="r" rtl="1">
              <a:spcAft>
                <a:spcPts val="0"/>
              </a:spcAft>
            </a:pPr>
            <a:r>
              <a:rPr lang="fa-IR" sz="3600" dirty="0" smtClean="0">
                <a:latin typeface="Times New Roman" panose="02020603050405020304" pitchFamily="18" charset="0"/>
                <a:ea typeface="Times New Roman" panose="02020603050405020304" pitchFamily="18" charset="0"/>
                <a:cs typeface="B Titr" panose="00000700000000000000" pitchFamily="2" charset="-78"/>
              </a:rPr>
              <a:t/>
            </a:r>
            <a:br>
              <a:rPr lang="fa-IR" sz="3600" dirty="0" smtClean="0">
                <a:latin typeface="Times New Roman" panose="02020603050405020304" pitchFamily="18" charset="0"/>
                <a:ea typeface="Times New Roman" panose="02020603050405020304" pitchFamily="18" charset="0"/>
                <a:cs typeface="B Titr" panose="00000700000000000000" pitchFamily="2" charset="-78"/>
              </a:rPr>
            </a:br>
            <a:r>
              <a:rPr lang="fa-IR" sz="3600" dirty="0" smtClean="0">
                <a:latin typeface="Times New Roman" panose="02020603050405020304" pitchFamily="18" charset="0"/>
                <a:ea typeface="Times New Roman" panose="02020603050405020304" pitchFamily="18" charset="0"/>
                <a:cs typeface="B Titr" panose="00000700000000000000" pitchFamily="2" charset="-78"/>
              </a:rPr>
              <a:t>انتخاب </a:t>
            </a:r>
            <a:r>
              <a:rPr lang="fa-IR" sz="3600" dirty="0">
                <a:latin typeface="Times New Roman" panose="02020603050405020304" pitchFamily="18" charset="0"/>
                <a:ea typeface="Times New Roman" panose="02020603050405020304" pitchFamily="18" charset="0"/>
                <a:cs typeface="B Titr" panose="00000700000000000000" pitchFamily="2" charset="-78"/>
              </a:rPr>
              <a:t>محتوی و تجربیات یادگیری </a:t>
            </a:r>
            <a:endParaRPr lang="en-US" sz="3600" dirty="0">
              <a:effectLst/>
              <a:latin typeface="Times New Roman" panose="02020603050405020304" pitchFamily="18" charset="0"/>
              <a:ea typeface="Times New Roman" panose="02020603050405020304" pitchFamily="18" charset="0"/>
            </a:endParaRPr>
          </a:p>
        </p:txBody>
      </p:sp>
      <p:sp>
        <p:nvSpPr>
          <p:cNvPr id="3" name="Text Placeholder 2"/>
          <p:cNvSpPr>
            <a:spLocks noGrp="1"/>
          </p:cNvSpPr>
          <p:nvPr>
            <p:ph type="body" idx="1"/>
          </p:nvPr>
        </p:nvSpPr>
        <p:spPr>
          <a:xfrm>
            <a:off x="2589211" y="2047164"/>
            <a:ext cx="8915399" cy="3039401"/>
          </a:xfrm>
        </p:spPr>
        <p:txBody>
          <a:bodyPr>
            <a:normAutofit fontScale="92500" lnSpcReduction="20000"/>
          </a:bodyPr>
          <a:lstStyle/>
          <a:p>
            <a:pPr algn="r" rtl="1"/>
            <a:r>
              <a:rPr lang="fa-IR" dirty="0">
                <a:latin typeface="Times New Roman" panose="02020603050405020304" pitchFamily="18" charset="0"/>
                <a:ea typeface="Times New Roman" panose="02020603050405020304" pitchFamily="18" charset="0"/>
                <a:cs typeface="B Titr" panose="00000700000000000000" pitchFamily="2" charset="-78"/>
              </a:rPr>
              <a:t>مطالبیکه در این مبحث ارائه خواهد شد عبارتند از </a:t>
            </a:r>
            <a:r>
              <a:rPr lang="fa-IR" dirty="0" smtClean="0">
                <a:latin typeface="Times New Roman" panose="02020603050405020304" pitchFamily="18" charset="0"/>
                <a:ea typeface="Times New Roman" panose="02020603050405020304" pitchFamily="18" charset="0"/>
                <a:cs typeface="B Titr" panose="00000700000000000000" pitchFamily="2" charset="-78"/>
              </a:rPr>
              <a:t>:</a:t>
            </a:r>
            <a:endParaRPr lang="en-US" dirty="0">
              <a:latin typeface="Times New Roman" panose="02020603050405020304" pitchFamily="18" charset="0"/>
              <a:ea typeface="Times New Roman" panose="02020603050405020304" pitchFamily="18" charset="0"/>
            </a:endParaRPr>
          </a:p>
          <a:p>
            <a:pPr marL="342900" lvl="0" indent="-342900" algn="r" rtl="1">
              <a:buFont typeface="+mj-lt"/>
              <a:buAutoNum type="arabicPeriod"/>
            </a:pPr>
            <a:r>
              <a:rPr lang="fa-IR" dirty="0">
                <a:solidFill>
                  <a:srgbClr val="FF0000"/>
                </a:solidFill>
                <a:latin typeface="Times New Roman" panose="02020603050405020304" pitchFamily="18" charset="0"/>
                <a:ea typeface="Times New Roman" panose="02020603050405020304" pitchFamily="18" charset="0"/>
                <a:cs typeface="B Titr" panose="00000700000000000000" pitchFamily="2" charset="-78"/>
              </a:rPr>
              <a:t>تعریف و ماهیت محتوا</a:t>
            </a:r>
            <a:endParaRPr lang="en-US" dirty="0">
              <a:solidFill>
                <a:srgbClr val="FF0000"/>
              </a:solidFill>
              <a:latin typeface="Times New Roman" panose="02020603050405020304" pitchFamily="18" charset="0"/>
              <a:ea typeface="Times New Roman" panose="02020603050405020304" pitchFamily="18" charset="0"/>
            </a:endParaRPr>
          </a:p>
          <a:p>
            <a:pPr marL="342900" lvl="0" indent="-342900" algn="r" rtl="1">
              <a:buFont typeface="+mj-lt"/>
              <a:buAutoNum type="arabicPeriod"/>
            </a:pPr>
            <a:r>
              <a:rPr lang="fa-IR" dirty="0">
                <a:solidFill>
                  <a:srgbClr val="00B0F0"/>
                </a:solidFill>
                <a:latin typeface="Times New Roman" panose="02020603050405020304" pitchFamily="18" charset="0"/>
                <a:ea typeface="Times New Roman" panose="02020603050405020304" pitchFamily="18" charset="0"/>
                <a:cs typeface="B Titr" panose="00000700000000000000" pitchFamily="2" charset="-78"/>
              </a:rPr>
              <a:t>رابطه محتوا با روش </a:t>
            </a:r>
            <a:endParaRPr lang="en-US" dirty="0">
              <a:solidFill>
                <a:srgbClr val="00B0F0"/>
              </a:solidFill>
              <a:latin typeface="Times New Roman" panose="02020603050405020304" pitchFamily="18" charset="0"/>
              <a:ea typeface="Times New Roman" panose="02020603050405020304" pitchFamily="18" charset="0"/>
            </a:endParaRPr>
          </a:p>
          <a:p>
            <a:pPr marL="342900" lvl="0" indent="-342900" algn="r" rtl="1">
              <a:buFont typeface="+mj-lt"/>
              <a:buAutoNum type="arabicPeriod"/>
            </a:pPr>
            <a:r>
              <a:rPr lang="fa-IR" dirty="0">
                <a:solidFill>
                  <a:srgbClr val="7030A0"/>
                </a:solidFill>
                <a:latin typeface="Times New Roman" panose="02020603050405020304" pitchFamily="18" charset="0"/>
                <a:ea typeface="Times New Roman" panose="02020603050405020304" pitchFamily="18" charset="0"/>
                <a:cs typeface="B Titr" panose="00000700000000000000" pitchFamily="2" charset="-78"/>
              </a:rPr>
              <a:t>نسبت محتوا با دوره بزرگسالی </a:t>
            </a:r>
            <a:endParaRPr lang="en-US" dirty="0">
              <a:solidFill>
                <a:srgbClr val="7030A0"/>
              </a:solidFill>
              <a:latin typeface="Times New Roman" panose="02020603050405020304" pitchFamily="18" charset="0"/>
              <a:ea typeface="Times New Roman" panose="02020603050405020304" pitchFamily="18" charset="0"/>
            </a:endParaRPr>
          </a:p>
          <a:p>
            <a:pPr marL="342900" lvl="0" indent="-342900" algn="r" rtl="1">
              <a:buFont typeface="+mj-lt"/>
              <a:buAutoNum type="arabicPeriod"/>
            </a:pPr>
            <a:r>
              <a:rPr lang="fa-IR" dirty="0">
                <a:solidFill>
                  <a:srgbClr val="92D050"/>
                </a:solidFill>
                <a:latin typeface="Times New Roman" panose="02020603050405020304" pitchFamily="18" charset="0"/>
                <a:ea typeface="Times New Roman" panose="02020603050405020304" pitchFamily="18" charset="0"/>
                <a:cs typeface="B Titr" panose="00000700000000000000" pitchFamily="2" charset="-78"/>
              </a:rPr>
              <a:t>شیوه های ارائه محتوی </a:t>
            </a:r>
            <a:endParaRPr lang="en-US" dirty="0">
              <a:solidFill>
                <a:srgbClr val="92D050"/>
              </a:solidFill>
              <a:latin typeface="Times New Roman" panose="02020603050405020304" pitchFamily="18" charset="0"/>
              <a:ea typeface="Times New Roman" panose="02020603050405020304" pitchFamily="18" charset="0"/>
            </a:endParaRPr>
          </a:p>
          <a:p>
            <a:pPr marL="342900" lvl="0" indent="-342900" algn="r" rtl="1">
              <a:buFont typeface="+mj-lt"/>
              <a:buAutoNum type="arabicPeriod"/>
            </a:pPr>
            <a:r>
              <a:rPr lang="fa-IR" dirty="0">
                <a:solidFill>
                  <a:srgbClr val="0070C0"/>
                </a:solidFill>
                <a:latin typeface="Times New Roman" panose="02020603050405020304" pitchFamily="18" charset="0"/>
                <a:ea typeface="Times New Roman" panose="02020603050405020304" pitchFamily="18" charset="0"/>
                <a:cs typeface="B Titr" panose="00000700000000000000" pitchFamily="2" charset="-78"/>
              </a:rPr>
              <a:t>اصول انتخاب محتوا و تجربیات یادگیری </a:t>
            </a:r>
            <a:endParaRPr lang="en-US" dirty="0">
              <a:solidFill>
                <a:srgbClr val="0070C0"/>
              </a:solidFill>
              <a:latin typeface="Times New Roman" panose="02020603050405020304" pitchFamily="18" charset="0"/>
              <a:ea typeface="Times New Roman" panose="02020603050405020304" pitchFamily="18" charset="0"/>
            </a:endParaRPr>
          </a:p>
          <a:p>
            <a:pPr algn="ctr" rtl="1"/>
            <a:r>
              <a:rPr lang="fa-IR" dirty="0">
                <a:latin typeface="Times New Roman" panose="02020603050405020304" pitchFamily="18" charset="0"/>
                <a:ea typeface="Times New Roman" panose="02020603050405020304" pitchFamily="18" charset="0"/>
                <a:cs typeface="B Titr" panose="00000700000000000000" pitchFamily="2" charset="-78"/>
              </a:rPr>
              <a:t> </a:t>
            </a:r>
            <a:endParaRPr lang="en-US" dirty="0">
              <a:latin typeface="Times New Roman" panose="02020603050405020304" pitchFamily="18" charset="0"/>
              <a:ea typeface="Times New Roman" panose="02020603050405020304" pitchFamily="18" charset="0"/>
            </a:endParaRPr>
          </a:p>
          <a:p>
            <a:pPr algn="r" rtl="1"/>
            <a:r>
              <a:rPr lang="fa-IR" dirty="0">
                <a:latin typeface="Times New Roman" panose="02020603050405020304" pitchFamily="18" charset="0"/>
                <a:ea typeface="Times New Roman" panose="02020603050405020304" pitchFamily="18" charset="0"/>
                <a:cs typeface="B Titr" panose="00000700000000000000" pitchFamily="2" charset="-78"/>
              </a:rPr>
              <a:t> </a:t>
            </a:r>
            <a:endParaRPr lang="en-US" dirty="0">
              <a:latin typeface="Times New Roman" panose="02020603050405020304" pitchFamily="18" charset="0"/>
              <a:ea typeface="Times New Roman" panose="02020603050405020304" pitchFamily="18" charset="0"/>
            </a:endParaRPr>
          </a:p>
          <a:p>
            <a:pPr algn="r"/>
            <a:endParaRPr lang="en-US" dirty="0"/>
          </a:p>
        </p:txBody>
      </p:sp>
    </p:spTree>
    <p:extLst>
      <p:ext uri="{BB962C8B-B14F-4D97-AF65-F5344CB8AC3E}">
        <p14:creationId xmlns:p14="http://schemas.microsoft.com/office/powerpoint/2010/main" val="1431921684"/>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circle(in)">
                                      <p:cBhvr>
                                        <p:cTn id="14" dur="20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6"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wipe(down)">
                                      <p:cBhvr>
                                        <p:cTn id="19" dur="580">
                                          <p:stCondLst>
                                            <p:cond delay="0"/>
                                          </p:stCondLst>
                                        </p:cTn>
                                        <p:tgtEl>
                                          <p:spTgt spid="3">
                                            <p:txEl>
                                              <p:pRg st="1" end="1"/>
                                            </p:txEl>
                                          </p:spTgt>
                                        </p:tgtEl>
                                      </p:cBhvr>
                                    </p:animEffect>
                                    <p:anim calcmode="lin" valueType="num">
                                      <p:cBhvr>
                                        <p:cTn id="20"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1"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2"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3"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4"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5" dur="26">
                                          <p:stCondLst>
                                            <p:cond delay="650"/>
                                          </p:stCondLst>
                                        </p:cTn>
                                        <p:tgtEl>
                                          <p:spTgt spid="3">
                                            <p:txEl>
                                              <p:pRg st="1" end="1"/>
                                            </p:txEl>
                                          </p:spTgt>
                                        </p:tgtEl>
                                      </p:cBhvr>
                                      <p:to x="100000" y="60000"/>
                                    </p:animScale>
                                    <p:animScale>
                                      <p:cBhvr>
                                        <p:cTn id="26" dur="166" decel="50000">
                                          <p:stCondLst>
                                            <p:cond delay="676"/>
                                          </p:stCondLst>
                                        </p:cTn>
                                        <p:tgtEl>
                                          <p:spTgt spid="3">
                                            <p:txEl>
                                              <p:pRg st="1" end="1"/>
                                            </p:txEl>
                                          </p:spTgt>
                                        </p:tgtEl>
                                      </p:cBhvr>
                                      <p:to x="100000" y="100000"/>
                                    </p:animScale>
                                    <p:animScale>
                                      <p:cBhvr>
                                        <p:cTn id="27" dur="26">
                                          <p:stCondLst>
                                            <p:cond delay="1312"/>
                                          </p:stCondLst>
                                        </p:cTn>
                                        <p:tgtEl>
                                          <p:spTgt spid="3">
                                            <p:txEl>
                                              <p:pRg st="1" end="1"/>
                                            </p:txEl>
                                          </p:spTgt>
                                        </p:tgtEl>
                                      </p:cBhvr>
                                      <p:to x="100000" y="80000"/>
                                    </p:animScale>
                                    <p:animScale>
                                      <p:cBhvr>
                                        <p:cTn id="28" dur="166" decel="50000">
                                          <p:stCondLst>
                                            <p:cond delay="1338"/>
                                          </p:stCondLst>
                                        </p:cTn>
                                        <p:tgtEl>
                                          <p:spTgt spid="3">
                                            <p:txEl>
                                              <p:pRg st="1" end="1"/>
                                            </p:txEl>
                                          </p:spTgt>
                                        </p:tgtEl>
                                      </p:cBhvr>
                                      <p:to x="100000" y="100000"/>
                                    </p:animScale>
                                    <p:animScale>
                                      <p:cBhvr>
                                        <p:cTn id="29" dur="26">
                                          <p:stCondLst>
                                            <p:cond delay="1642"/>
                                          </p:stCondLst>
                                        </p:cTn>
                                        <p:tgtEl>
                                          <p:spTgt spid="3">
                                            <p:txEl>
                                              <p:pRg st="1" end="1"/>
                                            </p:txEl>
                                          </p:spTgt>
                                        </p:tgtEl>
                                      </p:cBhvr>
                                      <p:to x="100000" y="90000"/>
                                    </p:animScale>
                                    <p:animScale>
                                      <p:cBhvr>
                                        <p:cTn id="30" dur="166" decel="50000">
                                          <p:stCondLst>
                                            <p:cond delay="1668"/>
                                          </p:stCondLst>
                                        </p:cTn>
                                        <p:tgtEl>
                                          <p:spTgt spid="3">
                                            <p:txEl>
                                              <p:pRg st="1" end="1"/>
                                            </p:txEl>
                                          </p:spTgt>
                                        </p:tgtEl>
                                      </p:cBhvr>
                                      <p:to x="100000" y="100000"/>
                                    </p:animScale>
                                    <p:animScale>
                                      <p:cBhvr>
                                        <p:cTn id="31" dur="26">
                                          <p:stCondLst>
                                            <p:cond delay="1808"/>
                                          </p:stCondLst>
                                        </p:cTn>
                                        <p:tgtEl>
                                          <p:spTgt spid="3">
                                            <p:txEl>
                                              <p:pRg st="1" end="1"/>
                                            </p:txEl>
                                          </p:spTgt>
                                        </p:tgtEl>
                                      </p:cBhvr>
                                      <p:to x="100000" y="95000"/>
                                    </p:animScale>
                                    <p:animScale>
                                      <p:cBhvr>
                                        <p:cTn id="32" dur="166" decel="50000">
                                          <p:stCondLst>
                                            <p:cond delay="1834"/>
                                          </p:stCondLst>
                                        </p:cTn>
                                        <p:tgtEl>
                                          <p:spTgt spid="3">
                                            <p:txEl>
                                              <p:pRg st="1" end="1"/>
                                            </p:txEl>
                                          </p:spTgt>
                                        </p:tgtEl>
                                      </p:cBhvr>
                                      <p:to x="100000" y="100000"/>
                                    </p:animScale>
                                  </p:childTnLst>
                                </p:cTn>
                              </p:par>
                            </p:childTnLst>
                          </p:cTn>
                        </p:par>
                      </p:childTnLst>
                    </p:cTn>
                  </p:par>
                  <p:par>
                    <p:cTn id="33" fill="hold">
                      <p:stCondLst>
                        <p:cond delay="indefinite"/>
                      </p:stCondLst>
                      <p:childTnLst>
                        <p:par>
                          <p:cTn id="34" fill="hold">
                            <p:stCondLst>
                              <p:cond delay="0"/>
                            </p:stCondLst>
                            <p:childTnLst>
                              <p:par>
                                <p:cTn id="35" presetID="26" presetClass="entr" presetSubtype="0" fill="hold" nodeType="clickEffect">
                                  <p:stCondLst>
                                    <p:cond delay="0"/>
                                  </p:stCondLst>
                                  <p:childTnLst>
                                    <p:set>
                                      <p:cBhvr>
                                        <p:cTn id="36" dur="1" fill="hold">
                                          <p:stCondLst>
                                            <p:cond delay="0"/>
                                          </p:stCondLst>
                                        </p:cTn>
                                        <p:tgtEl>
                                          <p:spTgt spid="3">
                                            <p:txEl>
                                              <p:pRg st="2" end="2"/>
                                            </p:txEl>
                                          </p:spTgt>
                                        </p:tgtEl>
                                        <p:attrNameLst>
                                          <p:attrName>style.visibility</p:attrName>
                                        </p:attrNameLst>
                                      </p:cBhvr>
                                      <p:to>
                                        <p:strVal val="visible"/>
                                      </p:to>
                                    </p:set>
                                    <p:animEffect transition="in" filter="wipe(down)">
                                      <p:cBhvr>
                                        <p:cTn id="37" dur="580">
                                          <p:stCondLst>
                                            <p:cond delay="0"/>
                                          </p:stCondLst>
                                        </p:cTn>
                                        <p:tgtEl>
                                          <p:spTgt spid="3">
                                            <p:txEl>
                                              <p:pRg st="2" end="2"/>
                                            </p:txEl>
                                          </p:spTgt>
                                        </p:tgtEl>
                                      </p:cBhvr>
                                    </p:animEffect>
                                    <p:anim calcmode="lin" valueType="num">
                                      <p:cBhvr>
                                        <p:cTn id="38"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39"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0"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1"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2"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3" dur="26">
                                          <p:stCondLst>
                                            <p:cond delay="650"/>
                                          </p:stCondLst>
                                        </p:cTn>
                                        <p:tgtEl>
                                          <p:spTgt spid="3">
                                            <p:txEl>
                                              <p:pRg st="2" end="2"/>
                                            </p:txEl>
                                          </p:spTgt>
                                        </p:tgtEl>
                                      </p:cBhvr>
                                      <p:to x="100000" y="60000"/>
                                    </p:animScale>
                                    <p:animScale>
                                      <p:cBhvr>
                                        <p:cTn id="44" dur="166" decel="50000">
                                          <p:stCondLst>
                                            <p:cond delay="676"/>
                                          </p:stCondLst>
                                        </p:cTn>
                                        <p:tgtEl>
                                          <p:spTgt spid="3">
                                            <p:txEl>
                                              <p:pRg st="2" end="2"/>
                                            </p:txEl>
                                          </p:spTgt>
                                        </p:tgtEl>
                                      </p:cBhvr>
                                      <p:to x="100000" y="100000"/>
                                    </p:animScale>
                                    <p:animScale>
                                      <p:cBhvr>
                                        <p:cTn id="45" dur="26">
                                          <p:stCondLst>
                                            <p:cond delay="1312"/>
                                          </p:stCondLst>
                                        </p:cTn>
                                        <p:tgtEl>
                                          <p:spTgt spid="3">
                                            <p:txEl>
                                              <p:pRg st="2" end="2"/>
                                            </p:txEl>
                                          </p:spTgt>
                                        </p:tgtEl>
                                      </p:cBhvr>
                                      <p:to x="100000" y="80000"/>
                                    </p:animScale>
                                    <p:animScale>
                                      <p:cBhvr>
                                        <p:cTn id="46" dur="166" decel="50000">
                                          <p:stCondLst>
                                            <p:cond delay="1338"/>
                                          </p:stCondLst>
                                        </p:cTn>
                                        <p:tgtEl>
                                          <p:spTgt spid="3">
                                            <p:txEl>
                                              <p:pRg st="2" end="2"/>
                                            </p:txEl>
                                          </p:spTgt>
                                        </p:tgtEl>
                                      </p:cBhvr>
                                      <p:to x="100000" y="100000"/>
                                    </p:animScale>
                                    <p:animScale>
                                      <p:cBhvr>
                                        <p:cTn id="47" dur="26">
                                          <p:stCondLst>
                                            <p:cond delay="1642"/>
                                          </p:stCondLst>
                                        </p:cTn>
                                        <p:tgtEl>
                                          <p:spTgt spid="3">
                                            <p:txEl>
                                              <p:pRg st="2" end="2"/>
                                            </p:txEl>
                                          </p:spTgt>
                                        </p:tgtEl>
                                      </p:cBhvr>
                                      <p:to x="100000" y="90000"/>
                                    </p:animScale>
                                    <p:animScale>
                                      <p:cBhvr>
                                        <p:cTn id="48" dur="166" decel="50000">
                                          <p:stCondLst>
                                            <p:cond delay="1668"/>
                                          </p:stCondLst>
                                        </p:cTn>
                                        <p:tgtEl>
                                          <p:spTgt spid="3">
                                            <p:txEl>
                                              <p:pRg st="2" end="2"/>
                                            </p:txEl>
                                          </p:spTgt>
                                        </p:tgtEl>
                                      </p:cBhvr>
                                      <p:to x="100000" y="100000"/>
                                    </p:animScale>
                                    <p:animScale>
                                      <p:cBhvr>
                                        <p:cTn id="49" dur="26">
                                          <p:stCondLst>
                                            <p:cond delay="1808"/>
                                          </p:stCondLst>
                                        </p:cTn>
                                        <p:tgtEl>
                                          <p:spTgt spid="3">
                                            <p:txEl>
                                              <p:pRg st="2" end="2"/>
                                            </p:txEl>
                                          </p:spTgt>
                                        </p:tgtEl>
                                      </p:cBhvr>
                                      <p:to x="100000" y="95000"/>
                                    </p:animScale>
                                    <p:animScale>
                                      <p:cBhvr>
                                        <p:cTn id="50" dur="166" decel="50000">
                                          <p:stCondLst>
                                            <p:cond delay="1834"/>
                                          </p:stCondLst>
                                        </p:cTn>
                                        <p:tgtEl>
                                          <p:spTgt spid="3">
                                            <p:txEl>
                                              <p:pRg st="2" end="2"/>
                                            </p:txEl>
                                          </p:spTgt>
                                        </p:tgtEl>
                                      </p:cBhvr>
                                      <p:to x="100000" y="100000"/>
                                    </p:animScale>
                                  </p:childTnLst>
                                </p:cTn>
                              </p:par>
                            </p:childTnLst>
                          </p:cTn>
                        </p:par>
                      </p:childTnLst>
                    </p:cTn>
                  </p:par>
                  <p:par>
                    <p:cTn id="51" fill="hold">
                      <p:stCondLst>
                        <p:cond delay="indefinite"/>
                      </p:stCondLst>
                      <p:childTnLst>
                        <p:par>
                          <p:cTn id="52" fill="hold">
                            <p:stCondLst>
                              <p:cond delay="0"/>
                            </p:stCondLst>
                            <p:childTnLst>
                              <p:par>
                                <p:cTn id="53" presetID="26" presetClass="entr" presetSubtype="0" fill="hold" nodeType="clickEffect">
                                  <p:stCondLst>
                                    <p:cond delay="0"/>
                                  </p:stCondLst>
                                  <p:childTnLst>
                                    <p:set>
                                      <p:cBhvr>
                                        <p:cTn id="54" dur="1" fill="hold">
                                          <p:stCondLst>
                                            <p:cond delay="0"/>
                                          </p:stCondLst>
                                        </p:cTn>
                                        <p:tgtEl>
                                          <p:spTgt spid="3">
                                            <p:txEl>
                                              <p:pRg st="3" end="3"/>
                                            </p:txEl>
                                          </p:spTgt>
                                        </p:tgtEl>
                                        <p:attrNameLst>
                                          <p:attrName>style.visibility</p:attrName>
                                        </p:attrNameLst>
                                      </p:cBhvr>
                                      <p:to>
                                        <p:strVal val="visible"/>
                                      </p:to>
                                    </p:set>
                                    <p:animEffect transition="in" filter="wipe(down)">
                                      <p:cBhvr>
                                        <p:cTn id="55" dur="580">
                                          <p:stCondLst>
                                            <p:cond delay="0"/>
                                          </p:stCondLst>
                                        </p:cTn>
                                        <p:tgtEl>
                                          <p:spTgt spid="3">
                                            <p:txEl>
                                              <p:pRg st="3" end="3"/>
                                            </p:txEl>
                                          </p:spTgt>
                                        </p:tgtEl>
                                      </p:cBhvr>
                                    </p:animEffect>
                                    <p:anim calcmode="lin" valueType="num">
                                      <p:cBhvr>
                                        <p:cTn id="56"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1" dur="26">
                                          <p:stCondLst>
                                            <p:cond delay="650"/>
                                          </p:stCondLst>
                                        </p:cTn>
                                        <p:tgtEl>
                                          <p:spTgt spid="3">
                                            <p:txEl>
                                              <p:pRg st="3" end="3"/>
                                            </p:txEl>
                                          </p:spTgt>
                                        </p:tgtEl>
                                      </p:cBhvr>
                                      <p:to x="100000" y="60000"/>
                                    </p:animScale>
                                    <p:animScale>
                                      <p:cBhvr>
                                        <p:cTn id="62" dur="166" decel="50000">
                                          <p:stCondLst>
                                            <p:cond delay="676"/>
                                          </p:stCondLst>
                                        </p:cTn>
                                        <p:tgtEl>
                                          <p:spTgt spid="3">
                                            <p:txEl>
                                              <p:pRg st="3" end="3"/>
                                            </p:txEl>
                                          </p:spTgt>
                                        </p:tgtEl>
                                      </p:cBhvr>
                                      <p:to x="100000" y="100000"/>
                                    </p:animScale>
                                    <p:animScale>
                                      <p:cBhvr>
                                        <p:cTn id="63" dur="26">
                                          <p:stCondLst>
                                            <p:cond delay="1312"/>
                                          </p:stCondLst>
                                        </p:cTn>
                                        <p:tgtEl>
                                          <p:spTgt spid="3">
                                            <p:txEl>
                                              <p:pRg st="3" end="3"/>
                                            </p:txEl>
                                          </p:spTgt>
                                        </p:tgtEl>
                                      </p:cBhvr>
                                      <p:to x="100000" y="80000"/>
                                    </p:animScale>
                                    <p:animScale>
                                      <p:cBhvr>
                                        <p:cTn id="64" dur="166" decel="50000">
                                          <p:stCondLst>
                                            <p:cond delay="1338"/>
                                          </p:stCondLst>
                                        </p:cTn>
                                        <p:tgtEl>
                                          <p:spTgt spid="3">
                                            <p:txEl>
                                              <p:pRg st="3" end="3"/>
                                            </p:txEl>
                                          </p:spTgt>
                                        </p:tgtEl>
                                      </p:cBhvr>
                                      <p:to x="100000" y="100000"/>
                                    </p:animScale>
                                    <p:animScale>
                                      <p:cBhvr>
                                        <p:cTn id="65" dur="26">
                                          <p:stCondLst>
                                            <p:cond delay="1642"/>
                                          </p:stCondLst>
                                        </p:cTn>
                                        <p:tgtEl>
                                          <p:spTgt spid="3">
                                            <p:txEl>
                                              <p:pRg st="3" end="3"/>
                                            </p:txEl>
                                          </p:spTgt>
                                        </p:tgtEl>
                                      </p:cBhvr>
                                      <p:to x="100000" y="90000"/>
                                    </p:animScale>
                                    <p:animScale>
                                      <p:cBhvr>
                                        <p:cTn id="66" dur="166" decel="50000">
                                          <p:stCondLst>
                                            <p:cond delay="1668"/>
                                          </p:stCondLst>
                                        </p:cTn>
                                        <p:tgtEl>
                                          <p:spTgt spid="3">
                                            <p:txEl>
                                              <p:pRg st="3" end="3"/>
                                            </p:txEl>
                                          </p:spTgt>
                                        </p:tgtEl>
                                      </p:cBhvr>
                                      <p:to x="100000" y="100000"/>
                                    </p:animScale>
                                    <p:animScale>
                                      <p:cBhvr>
                                        <p:cTn id="67" dur="26">
                                          <p:stCondLst>
                                            <p:cond delay="1808"/>
                                          </p:stCondLst>
                                        </p:cTn>
                                        <p:tgtEl>
                                          <p:spTgt spid="3">
                                            <p:txEl>
                                              <p:pRg st="3" end="3"/>
                                            </p:txEl>
                                          </p:spTgt>
                                        </p:tgtEl>
                                      </p:cBhvr>
                                      <p:to x="100000" y="95000"/>
                                    </p:animScale>
                                    <p:animScale>
                                      <p:cBhvr>
                                        <p:cTn id="68" dur="166" decel="50000">
                                          <p:stCondLst>
                                            <p:cond delay="1834"/>
                                          </p:stCondLst>
                                        </p:cTn>
                                        <p:tgtEl>
                                          <p:spTgt spid="3">
                                            <p:txEl>
                                              <p:pRg st="3" end="3"/>
                                            </p:txEl>
                                          </p:spTgt>
                                        </p:tgtEl>
                                      </p:cBhvr>
                                      <p:to x="100000" y="100000"/>
                                    </p:animScale>
                                  </p:childTnLst>
                                </p:cTn>
                              </p:par>
                            </p:childTnLst>
                          </p:cTn>
                        </p:par>
                      </p:childTnLst>
                    </p:cTn>
                  </p:par>
                  <p:par>
                    <p:cTn id="69" fill="hold">
                      <p:stCondLst>
                        <p:cond delay="indefinite"/>
                      </p:stCondLst>
                      <p:childTnLst>
                        <p:par>
                          <p:cTn id="70" fill="hold">
                            <p:stCondLst>
                              <p:cond delay="0"/>
                            </p:stCondLst>
                            <p:childTnLst>
                              <p:par>
                                <p:cTn id="71" presetID="26" presetClass="entr" presetSubtype="0" fill="hold" nodeType="clickEffect">
                                  <p:stCondLst>
                                    <p:cond delay="0"/>
                                  </p:stCondLst>
                                  <p:childTnLst>
                                    <p:set>
                                      <p:cBhvr>
                                        <p:cTn id="72" dur="1" fill="hold">
                                          <p:stCondLst>
                                            <p:cond delay="0"/>
                                          </p:stCondLst>
                                        </p:cTn>
                                        <p:tgtEl>
                                          <p:spTgt spid="3">
                                            <p:txEl>
                                              <p:pRg st="4" end="4"/>
                                            </p:txEl>
                                          </p:spTgt>
                                        </p:tgtEl>
                                        <p:attrNameLst>
                                          <p:attrName>style.visibility</p:attrName>
                                        </p:attrNameLst>
                                      </p:cBhvr>
                                      <p:to>
                                        <p:strVal val="visible"/>
                                      </p:to>
                                    </p:set>
                                    <p:animEffect transition="in" filter="wipe(down)">
                                      <p:cBhvr>
                                        <p:cTn id="73" dur="580">
                                          <p:stCondLst>
                                            <p:cond delay="0"/>
                                          </p:stCondLst>
                                        </p:cTn>
                                        <p:tgtEl>
                                          <p:spTgt spid="3">
                                            <p:txEl>
                                              <p:pRg st="4" end="4"/>
                                            </p:txEl>
                                          </p:spTgt>
                                        </p:tgtEl>
                                      </p:cBhvr>
                                    </p:animEffect>
                                    <p:anim calcmode="lin" valueType="num">
                                      <p:cBhvr>
                                        <p:cTn id="74"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75"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76"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77"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78"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79" dur="26">
                                          <p:stCondLst>
                                            <p:cond delay="650"/>
                                          </p:stCondLst>
                                        </p:cTn>
                                        <p:tgtEl>
                                          <p:spTgt spid="3">
                                            <p:txEl>
                                              <p:pRg st="4" end="4"/>
                                            </p:txEl>
                                          </p:spTgt>
                                        </p:tgtEl>
                                      </p:cBhvr>
                                      <p:to x="100000" y="60000"/>
                                    </p:animScale>
                                    <p:animScale>
                                      <p:cBhvr>
                                        <p:cTn id="80" dur="166" decel="50000">
                                          <p:stCondLst>
                                            <p:cond delay="676"/>
                                          </p:stCondLst>
                                        </p:cTn>
                                        <p:tgtEl>
                                          <p:spTgt spid="3">
                                            <p:txEl>
                                              <p:pRg st="4" end="4"/>
                                            </p:txEl>
                                          </p:spTgt>
                                        </p:tgtEl>
                                      </p:cBhvr>
                                      <p:to x="100000" y="100000"/>
                                    </p:animScale>
                                    <p:animScale>
                                      <p:cBhvr>
                                        <p:cTn id="81" dur="26">
                                          <p:stCondLst>
                                            <p:cond delay="1312"/>
                                          </p:stCondLst>
                                        </p:cTn>
                                        <p:tgtEl>
                                          <p:spTgt spid="3">
                                            <p:txEl>
                                              <p:pRg st="4" end="4"/>
                                            </p:txEl>
                                          </p:spTgt>
                                        </p:tgtEl>
                                      </p:cBhvr>
                                      <p:to x="100000" y="80000"/>
                                    </p:animScale>
                                    <p:animScale>
                                      <p:cBhvr>
                                        <p:cTn id="82" dur="166" decel="50000">
                                          <p:stCondLst>
                                            <p:cond delay="1338"/>
                                          </p:stCondLst>
                                        </p:cTn>
                                        <p:tgtEl>
                                          <p:spTgt spid="3">
                                            <p:txEl>
                                              <p:pRg st="4" end="4"/>
                                            </p:txEl>
                                          </p:spTgt>
                                        </p:tgtEl>
                                      </p:cBhvr>
                                      <p:to x="100000" y="100000"/>
                                    </p:animScale>
                                    <p:animScale>
                                      <p:cBhvr>
                                        <p:cTn id="83" dur="26">
                                          <p:stCondLst>
                                            <p:cond delay="1642"/>
                                          </p:stCondLst>
                                        </p:cTn>
                                        <p:tgtEl>
                                          <p:spTgt spid="3">
                                            <p:txEl>
                                              <p:pRg st="4" end="4"/>
                                            </p:txEl>
                                          </p:spTgt>
                                        </p:tgtEl>
                                      </p:cBhvr>
                                      <p:to x="100000" y="90000"/>
                                    </p:animScale>
                                    <p:animScale>
                                      <p:cBhvr>
                                        <p:cTn id="84" dur="166" decel="50000">
                                          <p:stCondLst>
                                            <p:cond delay="1668"/>
                                          </p:stCondLst>
                                        </p:cTn>
                                        <p:tgtEl>
                                          <p:spTgt spid="3">
                                            <p:txEl>
                                              <p:pRg st="4" end="4"/>
                                            </p:txEl>
                                          </p:spTgt>
                                        </p:tgtEl>
                                      </p:cBhvr>
                                      <p:to x="100000" y="100000"/>
                                    </p:animScale>
                                    <p:animScale>
                                      <p:cBhvr>
                                        <p:cTn id="85" dur="26">
                                          <p:stCondLst>
                                            <p:cond delay="1808"/>
                                          </p:stCondLst>
                                        </p:cTn>
                                        <p:tgtEl>
                                          <p:spTgt spid="3">
                                            <p:txEl>
                                              <p:pRg st="4" end="4"/>
                                            </p:txEl>
                                          </p:spTgt>
                                        </p:tgtEl>
                                      </p:cBhvr>
                                      <p:to x="100000" y="95000"/>
                                    </p:animScale>
                                    <p:animScale>
                                      <p:cBhvr>
                                        <p:cTn id="86" dur="166" decel="50000">
                                          <p:stCondLst>
                                            <p:cond delay="1834"/>
                                          </p:stCondLst>
                                        </p:cTn>
                                        <p:tgtEl>
                                          <p:spTgt spid="3">
                                            <p:txEl>
                                              <p:pRg st="4" end="4"/>
                                            </p:txEl>
                                          </p:spTgt>
                                        </p:tgtEl>
                                      </p:cBhvr>
                                      <p:to x="100000" y="100000"/>
                                    </p:animScale>
                                  </p:childTnLst>
                                </p:cTn>
                              </p:par>
                            </p:childTnLst>
                          </p:cTn>
                        </p:par>
                      </p:childTnLst>
                    </p:cTn>
                  </p:par>
                  <p:par>
                    <p:cTn id="87" fill="hold">
                      <p:stCondLst>
                        <p:cond delay="indefinite"/>
                      </p:stCondLst>
                      <p:childTnLst>
                        <p:par>
                          <p:cTn id="88" fill="hold">
                            <p:stCondLst>
                              <p:cond delay="0"/>
                            </p:stCondLst>
                            <p:childTnLst>
                              <p:par>
                                <p:cTn id="89" presetID="26" presetClass="entr" presetSubtype="0" fill="hold" nodeType="clickEffect">
                                  <p:stCondLst>
                                    <p:cond delay="0"/>
                                  </p:stCondLst>
                                  <p:childTnLst>
                                    <p:set>
                                      <p:cBhvr>
                                        <p:cTn id="90" dur="1" fill="hold">
                                          <p:stCondLst>
                                            <p:cond delay="0"/>
                                          </p:stCondLst>
                                        </p:cTn>
                                        <p:tgtEl>
                                          <p:spTgt spid="3">
                                            <p:txEl>
                                              <p:pRg st="5" end="5"/>
                                            </p:txEl>
                                          </p:spTgt>
                                        </p:tgtEl>
                                        <p:attrNameLst>
                                          <p:attrName>style.visibility</p:attrName>
                                        </p:attrNameLst>
                                      </p:cBhvr>
                                      <p:to>
                                        <p:strVal val="visible"/>
                                      </p:to>
                                    </p:set>
                                    <p:animEffect transition="in" filter="wipe(down)">
                                      <p:cBhvr>
                                        <p:cTn id="91" dur="580">
                                          <p:stCondLst>
                                            <p:cond delay="0"/>
                                          </p:stCondLst>
                                        </p:cTn>
                                        <p:tgtEl>
                                          <p:spTgt spid="3">
                                            <p:txEl>
                                              <p:pRg st="5" end="5"/>
                                            </p:txEl>
                                          </p:spTgt>
                                        </p:tgtEl>
                                      </p:cBhvr>
                                    </p:animEffect>
                                    <p:anim calcmode="lin" valueType="num">
                                      <p:cBhvr>
                                        <p:cTn id="92"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93"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94"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95"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96"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97" dur="26">
                                          <p:stCondLst>
                                            <p:cond delay="650"/>
                                          </p:stCondLst>
                                        </p:cTn>
                                        <p:tgtEl>
                                          <p:spTgt spid="3">
                                            <p:txEl>
                                              <p:pRg st="5" end="5"/>
                                            </p:txEl>
                                          </p:spTgt>
                                        </p:tgtEl>
                                      </p:cBhvr>
                                      <p:to x="100000" y="60000"/>
                                    </p:animScale>
                                    <p:animScale>
                                      <p:cBhvr>
                                        <p:cTn id="98" dur="166" decel="50000">
                                          <p:stCondLst>
                                            <p:cond delay="676"/>
                                          </p:stCondLst>
                                        </p:cTn>
                                        <p:tgtEl>
                                          <p:spTgt spid="3">
                                            <p:txEl>
                                              <p:pRg st="5" end="5"/>
                                            </p:txEl>
                                          </p:spTgt>
                                        </p:tgtEl>
                                      </p:cBhvr>
                                      <p:to x="100000" y="100000"/>
                                    </p:animScale>
                                    <p:animScale>
                                      <p:cBhvr>
                                        <p:cTn id="99" dur="26">
                                          <p:stCondLst>
                                            <p:cond delay="1312"/>
                                          </p:stCondLst>
                                        </p:cTn>
                                        <p:tgtEl>
                                          <p:spTgt spid="3">
                                            <p:txEl>
                                              <p:pRg st="5" end="5"/>
                                            </p:txEl>
                                          </p:spTgt>
                                        </p:tgtEl>
                                      </p:cBhvr>
                                      <p:to x="100000" y="80000"/>
                                    </p:animScale>
                                    <p:animScale>
                                      <p:cBhvr>
                                        <p:cTn id="100" dur="166" decel="50000">
                                          <p:stCondLst>
                                            <p:cond delay="1338"/>
                                          </p:stCondLst>
                                        </p:cTn>
                                        <p:tgtEl>
                                          <p:spTgt spid="3">
                                            <p:txEl>
                                              <p:pRg st="5" end="5"/>
                                            </p:txEl>
                                          </p:spTgt>
                                        </p:tgtEl>
                                      </p:cBhvr>
                                      <p:to x="100000" y="100000"/>
                                    </p:animScale>
                                    <p:animScale>
                                      <p:cBhvr>
                                        <p:cTn id="101" dur="26">
                                          <p:stCondLst>
                                            <p:cond delay="1642"/>
                                          </p:stCondLst>
                                        </p:cTn>
                                        <p:tgtEl>
                                          <p:spTgt spid="3">
                                            <p:txEl>
                                              <p:pRg st="5" end="5"/>
                                            </p:txEl>
                                          </p:spTgt>
                                        </p:tgtEl>
                                      </p:cBhvr>
                                      <p:to x="100000" y="90000"/>
                                    </p:animScale>
                                    <p:animScale>
                                      <p:cBhvr>
                                        <p:cTn id="102" dur="166" decel="50000">
                                          <p:stCondLst>
                                            <p:cond delay="1668"/>
                                          </p:stCondLst>
                                        </p:cTn>
                                        <p:tgtEl>
                                          <p:spTgt spid="3">
                                            <p:txEl>
                                              <p:pRg st="5" end="5"/>
                                            </p:txEl>
                                          </p:spTgt>
                                        </p:tgtEl>
                                      </p:cBhvr>
                                      <p:to x="100000" y="100000"/>
                                    </p:animScale>
                                    <p:animScale>
                                      <p:cBhvr>
                                        <p:cTn id="103" dur="26">
                                          <p:stCondLst>
                                            <p:cond delay="1808"/>
                                          </p:stCondLst>
                                        </p:cTn>
                                        <p:tgtEl>
                                          <p:spTgt spid="3">
                                            <p:txEl>
                                              <p:pRg st="5" end="5"/>
                                            </p:txEl>
                                          </p:spTgt>
                                        </p:tgtEl>
                                      </p:cBhvr>
                                      <p:to x="100000" y="95000"/>
                                    </p:animScale>
                                    <p:animScale>
                                      <p:cBhvr>
                                        <p:cTn id="104" dur="166" decel="50000">
                                          <p:stCondLst>
                                            <p:cond delay="1834"/>
                                          </p:stCondLst>
                                        </p:cTn>
                                        <p:tgtEl>
                                          <p:spTgt spid="3">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43351" y="871395"/>
            <a:ext cx="8915399" cy="889167"/>
          </a:xfrm>
        </p:spPr>
        <p:txBody>
          <a:bodyPr>
            <a:normAutofit fontScale="90000"/>
          </a:bodyPr>
          <a:lstStyle/>
          <a:p>
            <a:pPr algn="r" rtl="1">
              <a:spcAft>
                <a:spcPts val="0"/>
              </a:spcAft>
            </a:pPr>
            <a:r>
              <a:rPr lang="fa-IR" dirty="0">
                <a:latin typeface="Times New Roman" panose="02020603050405020304" pitchFamily="18" charset="0"/>
                <a:ea typeface="Times New Roman" panose="02020603050405020304" pitchFamily="18" charset="0"/>
                <a:cs typeface="B Titr" panose="00000700000000000000" pitchFamily="2" charset="-78"/>
              </a:rPr>
              <a:t>انتخاب محتوا </a:t>
            </a:r>
            <a:r>
              <a:rPr lang="en-US" dirty="0">
                <a:latin typeface="Times New Roman" panose="02020603050405020304" pitchFamily="18" charset="0"/>
                <a:ea typeface="Times New Roman" panose="02020603050405020304" pitchFamily="18" charset="0"/>
              </a:rPr>
              <a:t/>
            </a:r>
            <a:br>
              <a:rPr lang="en-US" dirty="0">
                <a:latin typeface="Times New Roman" panose="02020603050405020304" pitchFamily="18" charset="0"/>
                <a:ea typeface="Times New Roman" panose="02020603050405020304" pitchFamily="18" charset="0"/>
              </a:rPr>
            </a:br>
            <a:endParaRPr lang="en-US" dirty="0"/>
          </a:p>
        </p:txBody>
      </p:sp>
      <p:sp>
        <p:nvSpPr>
          <p:cNvPr id="3" name="Text Placeholder 2"/>
          <p:cNvSpPr>
            <a:spLocks noGrp="1"/>
          </p:cNvSpPr>
          <p:nvPr>
            <p:ph type="body" idx="1"/>
          </p:nvPr>
        </p:nvSpPr>
        <p:spPr>
          <a:xfrm>
            <a:off x="2643350" y="1978925"/>
            <a:ext cx="8915399" cy="2984810"/>
          </a:xfrm>
        </p:spPr>
        <p:txBody>
          <a:bodyPr/>
          <a:lstStyle/>
          <a:p>
            <a:pPr algn="r" rtl="1"/>
            <a:r>
              <a:rPr lang="fa-IR" sz="2400" dirty="0">
                <a:solidFill>
                  <a:srgbClr val="00B050"/>
                </a:solidFill>
                <a:latin typeface="پپB Zar"/>
                <a:ea typeface="Times New Roman" panose="02020603050405020304" pitchFamily="18" charset="0"/>
                <a:cs typeface="B Titr" panose="00000700000000000000" pitchFamily="2" charset="-78"/>
              </a:rPr>
              <a:t>پس ازانتخاب هدف محتوای برنامه درسی انتخاب و سازماندهی می شود </a:t>
            </a:r>
            <a:endParaRPr lang="en-US" sz="2400" dirty="0">
              <a:solidFill>
                <a:srgbClr val="00B050"/>
              </a:solidFill>
              <a:latin typeface="Times New Roman" panose="02020603050405020304" pitchFamily="18" charset="0"/>
              <a:ea typeface="Times New Roman" panose="02020603050405020304" pitchFamily="18" charset="0"/>
              <a:cs typeface="B Titr" panose="00000700000000000000" pitchFamily="2" charset="-78"/>
            </a:endParaRPr>
          </a:p>
          <a:p>
            <a:pPr algn="r" rtl="1"/>
            <a:r>
              <a:rPr lang="fa-IR" sz="2400" dirty="0">
                <a:solidFill>
                  <a:srgbClr val="00B050"/>
                </a:solidFill>
                <a:latin typeface="پپB Zar"/>
                <a:ea typeface="Times New Roman" panose="02020603050405020304" pitchFamily="18" charset="0"/>
                <a:cs typeface="B Titr" panose="00000700000000000000" pitchFamily="2" charset="-78"/>
              </a:rPr>
              <a:t>نخستین گام برای تحقق هدف ها انتخاب محتوای آموزشی مناسب و مطلوب است زیرا هدف ها بوسیله ی محتوا تامین می شوند و توجه به انتخاب محتوا همیشه عنصر مهم برنامه ریزی درسی بوده است .</a:t>
            </a:r>
            <a:endParaRPr lang="en-US" sz="2400" dirty="0">
              <a:solidFill>
                <a:srgbClr val="00B050"/>
              </a:solidFill>
              <a:latin typeface="Times New Roman" panose="02020603050405020304" pitchFamily="18" charset="0"/>
              <a:ea typeface="Times New Roman" panose="02020603050405020304" pitchFamily="18" charset="0"/>
              <a:cs typeface="B Titr" panose="00000700000000000000" pitchFamily="2" charset="-78"/>
            </a:endParaRPr>
          </a:p>
          <a:p>
            <a:pPr algn="r" rtl="1"/>
            <a:r>
              <a:rPr lang="fa-IR" sz="2400" dirty="0">
                <a:solidFill>
                  <a:srgbClr val="00B050"/>
                </a:solidFill>
                <a:latin typeface="پپB Zar"/>
                <a:ea typeface="Times New Roman" panose="02020603050405020304" pitchFamily="18" charset="0"/>
                <a:cs typeface="B Titr" panose="00000700000000000000" pitchFamily="2" charset="-78"/>
              </a:rPr>
              <a:t>اهمیت دو موضوع "چه آموختن " و "چگونه آموختن " هر دو باید مد نظر باشد </a:t>
            </a:r>
            <a:endParaRPr lang="en-US" sz="2400" dirty="0">
              <a:solidFill>
                <a:srgbClr val="00B050"/>
              </a:solidFill>
              <a:latin typeface="Times New Roman" panose="02020603050405020304" pitchFamily="18" charset="0"/>
              <a:ea typeface="Times New Roman" panose="02020603050405020304" pitchFamily="18" charset="0"/>
              <a:cs typeface="B Titr" panose="00000700000000000000" pitchFamily="2" charset="-78"/>
            </a:endParaRPr>
          </a:p>
          <a:p>
            <a:pPr algn="r"/>
            <a:endParaRPr lang="en-US" dirty="0"/>
          </a:p>
        </p:txBody>
      </p:sp>
    </p:spTree>
    <p:extLst>
      <p:ext uri="{BB962C8B-B14F-4D97-AF65-F5344CB8AC3E}">
        <p14:creationId xmlns:p14="http://schemas.microsoft.com/office/powerpoint/2010/main" val="154573707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6"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80">
                                          <p:stCondLst>
                                            <p:cond delay="0"/>
                                          </p:stCondLst>
                                        </p:cTn>
                                        <p:tgtEl>
                                          <p:spTgt spid="3">
                                            <p:txEl>
                                              <p:pRg st="1" end="1"/>
                                            </p:txEl>
                                          </p:spTgt>
                                        </p:tgtEl>
                                      </p:cBhvr>
                                    </p:animEffect>
                                    <p:anim calcmode="lin" valueType="num">
                                      <p:cBhvr>
                                        <p:cTn id="18"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9"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0"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1"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2"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3" dur="26">
                                          <p:stCondLst>
                                            <p:cond delay="650"/>
                                          </p:stCondLst>
                                        </p:cTn>
                                        <p:tgtEl>
                                          <p:spTgt spid="3">
                                            <p:txEl>
                                              <p:pRg st="1" end="1"/>
                                            </p:txEl>
                                          </p:spTgt>
                                        </p:tgtEl>
                                      </p:cBhvr>
                                      <p:to x="100000" y="60000"/>
                                    </p:animScale>
                                    <p:animScale>
                                      <p:cBhvr>
                                        <p:cTn id="24" dur="166" decel="50000">
                                          <p:stCondLst>
                                            <p:cond delay="676"/>
                                          </p:stCondLst>
                                        </p:cTn>
                                        <p:tgtEl>
                                          <p:spTgt spid="3">
                                            <p:txEl>
                                              <p:pRg st="1" end="1"/>
                                            </p:txEl>
                                          </p:spTgt>
                                        </p:tgtEl>
                                      </p:cBhvr>
                                      <p:to x="100000" y="100000"/>
                                    </p:animScale>
                                    <p:animScale>
                                      <p:cBhvr>
                                        <p:cTn id="25" dur="26">
                                          <p:stCondLst>
                                            <p:cond delay="1312"/>
                                          </p:stCondLst>
                                        </p:cTn>
                                        <p:tgtEl>
                                          <p:spTgt spid="3">
                                            <p:txEl>
                                              <p:pRg st="1" end="1"/>
                                            </p:txEl>
                                          </p:spTgt>
                                        </p:tgtEl>
                                      </p:cBhvr>
                                      <p:to x="100000" y="80000"/>
                                    </p:animScale>
                                    <p:animScale>
                                      <p:cBhvr>
                                        <p:cTn id="26" dur="166" decel="50000">
                                          <p:stCondLst>
                                            <p:cond delay="1338"/>
                                          </p:stCondLst>
                                        </p:cTn>
                                        <p:tgtEl>
                                          <p:spTgt spid="3">
                                            <p:txEl>
                                              <p:pRg st="1" end="1"/>
                                            </p:txEl>
                                          </p:spTgt>
                                        </p:tgtEl>
                                      </p:cBhvr>
                                      <p:to x="100000" y="100000"/>
                                    </p:animScale>
                                    <p:animScale>
                                      <p:cBhvr>
                                        <p:cTn id="27" dur="26">
                                          <p:stCondLst>
                                            <p:cond delay="1642"/>
                                          </p:stCondLst>
                                        </p:cTn>
                                        <p:tgtEl>
                                          <p:spTgt spid="3">
                                            <p:txEl>
                                              <p:pRg st="1" end="1"/>
                                            </p:txEl>
                                          </p:spTgt>
                                        </p:tgtEl>
                                      </p:cBhvr>
                                      <p:to x="100000" y="90000"/>
                                    </p:animScale>
                                    <p:animScale>
                                      <p:cBhvr>
                                        <p:cTn id="28" dur="166" decel="50000">
                                          <p:stCondLst>
                                            <p:cond delay="1668"/>
                                          </p:stCondLst>
                                        </p:cTn>
                                        <p:tgtEl>
                                          <p:spTgt spid="3">
                                            <p:txEl>
                                              <p:pRg st="1" end="1"/>
                                            </p:txEl>
                                          </p:spTgt>
                                        </p:tgtEl>
                                      </p:cBhvr>
                                      <p:to x="100000" y="100000"/>
                                    </p:animScale>
                                    <p:animScale>
                                      <p:cBhvr>
                                        <p:cTn id="29" dur="26">
                                          <p:stCondLst>
                                            <p:cond delay="1808"/>
                                          </p:stCondLst>
                                        </p:cTn>
                                        <p:tgtEl>
                                          <p:spTgt spid="3">
                                            <p:txEl>
                                              <p:pRg st="1" end="1"/>
                                            </p:txEl>
                                          </p:spTgt>
                                        </p:tgtEl>
                                      </p:cBhvr>
                                      <p:to x="100000" y="95000"/>
                                    </p:animScale>
                                    <p:animScale>
                                      <p:cBhvr>
                                        <p:cTn id="30" dur="166" decel="50000">
                                          <p:stCondLst>
                                            <p:cond delay="1834"/>
                                          </p:stCondLst>
                                        </p:cTn>
                                        <p:tgtEl>
                                          <p:spTgt spid="3">
                                            <p:txEl>
                                              <p:pRg st="1" end="1"/>
                                            </p:txEl>
                                          </p:spTgt>
                                        </p:tgtEl>
                                      </p:cBhvr>
                                      <p:to x="100000" y="100000"/>
                                    </p:animScale>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2" end="2"/>
                                            </p:txEl>
                                          </p:spTgt>
                                        </p:tgtEl>
                                        <p:attrNameLst>
                                          <p:attrName>style.visibility</p:attrName>
                                        </p:attrNameLst>
                                      </p:cBhvr>
                                      <p:to>
                                        <p:strVal val="visible"/>
                                      </p:to>
                                    </p:set>
                                    <p:anim calcmode="lin" valueType="num">
                                      <p:cBhvr additive="base">
                                        <p:cTn id="3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9212" y="161712"/>
            <a:ext cx="8915399" cy="807280"/>
          </a:xfrm>
        </p:spPr>
        <p:txBody>
          <a:bodyPr>
            <a:normAutofit/>
          </a:bodyPr>
          <a:lstStyle/>
          <a:p>
            <a:pPr algn="r" rtl="1">
              <a:spcAft>
                <a:spcPts val="0"/>
              </a:spcAft>
            </a:pPr>
            <a:r>
              <a:rPr lang="fa-IR" sz="2800" dirty="0">
                <a:latin typeface="پپB Zar"/>
                <a:ea typeface="Times New Roman" panose="02020603050405020304" pitchFamily="18" charset="0"/>
                <a:cs typeface="B Titr" panose="00000700000000000000" pitchFamily="2" charset="-78"/>
              </a:rPr>
              <a:t>اینک با هم محتوا را در چهار محور بررسی می کنیم </a:t>
            </a:r>
            <a:endParaRPr lang="en-US" sz="2800" dirty="0">
              <a:effectLst/>
              <a:latin typeface="Times New Roman" panose="02020603050405020304" pitchFamily="18" charset="0"/>
              <a:ea typeface="Times New Roman" panose="02020603050405020304" pitchFamily="18" charset="0"/>
            </a:endParaRPr>
          </a:p>
        </p:txBody>
      </p:sp>
      <p:sp>
        <p:nvSpPr>
          <p:cNvPr id="3" name="Text Placeholder 2"/>
          <p:cNvSpPr>
            <a:spLocks noGrp="1"/>
          </p:cNvSpPr>
          <p:nvPr>
            <p:ph type="body" idx="1"/>
          </p:nvPr>
        </p:nvSpPr>
        <p:spPr>
          <a:xfrm>
            <a:off x="2589212" y="1119116"/>
            <a:ext cx="8915399" cy="5636526"/>
          </a:xfrm>
        </p:spPr>
        <p:txBody>
          <a:bodyPr>
            <a:normAutofit/>
          </a:bodyPr>
          <a:lstStyle/>
          <a:p>
            <a:pPr algn="r"/>
            <a:r>
              <a:rPr lang="fa-IR" sz="2400" dirty="0">
                <a:solidFill>
                  <a:schemeClr val="tx1"/>
                </a:solidFill>
                <a:latin typeface="پپB Zar"/>
                <a:ea typeface="Times New Roman" panose="02020603050405020304" pitchFamily="18" charset="0"/>
                <a:cs typeface="B Titr" panose="00000700000000000000" pitchFamily="2" charset="-78"/>
              </a:rPr>
              <a:t>الف) تعریف </a:t>
            </a:r>
            <a:r>
              <a:rPr lang="fa-IR" sz="2400" dirty="0" smtClean="0">
                <a:solidFill>
                  <a:schemeClr val="tx1"/>
                </a:solidFill>
                <a:latin typeface="پپB Zar"/>
                <a:ea typeface="Times New Roman" panose="02020603050405020304" pitchFamily="18" charset="0"/>
                <a:cs typeface="B Titr" panose="00000700000000000000" pitchFamily="2" charset="-78"/>
              </a:rPr>
              <a:t>محتوا</a:t>
            </a:r>
          </a:p>
          <a:p>
            <a:pPr algn="r" rtl="1"/>
            <a:r>
              <a:rPr lang="fa-IR" sz="2400" dirty="0">
                <a:solidFill>
                  <a:srgbClr val="00B0F0"/>
                </a:solidFill>
                <a:latin typeface="پپB Zar"/>
                <a:ea typeface="Times New Roman" panose="02020603050405020304" pitchFamily="18" charset="0"/>
                <a:cs typeface="B Zar" panose="00000400000000000000" pitchFamily="2" charset="-78"/>
              </a:rPr>
              <a:t>صاحبنظران درحیطه برنامه ریزی درسی تعاریف مختلفی از محتوا ارائه داده اند اما اگر خواسته باشیم به یک تعریف واحد برسیم باید گفت :</a:t>
            </a:r>
            <a:endParaRPr lang="en-US" sz="2400" dirty="0">
              <a:solidFill>
                <a:srgbClr val="00B0F0"/>
              </a:solidFill>
              <a:latin typeface="Times New Roman" panose="02020603050405020304" pitchFamily="18" charset="0"/>
              <a:ea typeface="Times New Roman" panose="02020603050405020304" pitchFamily="18" charset="0"/>
            </a:endParaRPr>
          </a:p>
          <a:p>
            <a:pPr algn="r" rtl="1"/>
            <a:r>
              <a:rPr lang="fa-IR" sz="2400" dirty="0">
                <a:solidFill>
                  <a:srgbClr val="00B0F0"/>
                </a:solidFill>
                <a:latin typeface="پپB Zar"/>
                <a:ea typeface="Times New Roman" panose="02020603050405020304" pitchFamily="18" charset="0"/>
                <a:cs typeface="B Zar" panose="00000400000000000000" pitchFamily="2" charset="-78"/>
              </a:rPr>
              <a:t>محتوا عبارتست از مجموعه مفاهیم ،مهارت ها و گرایش هاییکه برنامه ریزان درسی آن را انتخاب و سازماندهی می کنند و تعامل یاددهی یادگیری معلم و شاگرد آن را تولید می کند </a:t>
            </a:r>
            <a:endParaRPr lang="fa-IR" sz="2400" dirty="0" smtClean="0">
              <a:solidFill>
                <a:srgbClr val="00B0F0"/>
              </a:solidFill>
              <a:latin typeface="پپB Zar"/>
              <a:ea typeface="Times New Roman" panose="02020603050405020304" pitchFamily="18" charset="0"/>
              <a:cs typeface="B Zar" panose="00000400000000000000" pitchFamily="2" charset="-78"/>
            </a:endParaRPr>
          </a:p>
          <a:p>
            <a:pPr algn="r" rtl="1"/>
            <a:r>
              <a:rPr lang="fa-IR" sz="2400" dirty="0">
                <a:solidFill>
                  <a:schemeClr val="tx1"/>
                </a:solidFill>
                <a:latin typeface="پپB Zar"/>
                <a:ea typeface="Times New Roman" panose="02020603050405020304" pitchFamily="18" charset="0"/>
                <a:cs typeface="B Titr" panose="00000700000000000000" pitchFamily="2" charset="-78"/>
              </a:rPr>
              <a:t>ب) ماهیت محتوا </a:t>
            </a:r>
            <a:endParaRPr lang="en-US" sz="2400" dirty="0">
              <a:solidFill>
                <a:schemeClr val="tx1"/>
              </a:solidFill>
              <a:latin typeface="Times New Roman" panose="02020603050405020304" pitchFamily="18" charset="0"/>
              <a:ea typeface="Times New Roman" panose="02020603050405020304" pitchFamily="18" charset="0"/>
            </a:endParaRPr>
          </a:p>
          <a:p>
            <a:pPr algn="r" rtl="1"/>
            <a:r>
              <a:rPr lang="fa-IR" sz="2400" dirty="0">
                <a:latin typeface="پپB Zar"/>
                <a:ea typeface="Times New Roman" panose="02020603050405020304" pitchFamily="18" charset="0"/>
                <a:cs typeface="B Titr" panose="00000700000000000000" pitchFamily="2" charset="-78"/>
              </a:rPr>
              <a:t>محتوا و رشته علمی </a:t>
            </a:r>
            <a:endParaRPr lang="en-US" sz="2400" dirty="0">
              <a:latin typeface="Times New Roman" panose="02020603050405020304" pitchFamily="18" charset="0"/>
              <a:ea typeface="Times New Roman" panose="02020603050405020304" pitchFamily="18" charset="0"/>
            </a:endParaRPr>
          </a:p>
          <a:p>
            <a:pPr algn="r" rtl="1"/>
            <a:r>
              <a:rPr lang="fa-IR" sz="2400" dirty="0">
                <a:solidFill>
                  <a:srgbClr val="FF0000"/>
                </a:solidFill>
                <a:latin typeface="پپB Zar"/>
                <a:ea typeface="Times New Roman" panose="02020603050405020304" pitchFamily="18" charset="0"/>
                <a:cs typeface="B Zar" panose="00000400000000000000" pitchFamily="2" charset="-78"/>
              </a:rPr>
              <a:t>رشته علمی یکی از عوامل موثر در انتخاب محتوا ست ، همچنین حد و نوع مفاهیمی که از رشته علمی انتخاب می شود بایدبر اساس نیاز یادگیرنده برای کسب آمادگی برای زندگی سالم باشد.اما لزوما  نباید ساختار و سازماندهی محتوا صرفا بر اساس منطقی دانش باشد و دانش و رشته علمی یکی از عوامل تاثیر گذاردر ماهیت محتوا خواهد بود </a:t>
            </a:r>
            <a:endParaRPr lang="fa-IR" sz="2400" dirty="0" smtClean="0">
              <a:solidFill>
                <a:srgbClr val="FF0000"/>
              </a:solidFill>
              <a:latin typeface="پپB Zar"/>
              <a:ea typeface="Times New Roman" panose="02020603050405020304" pitchFamily="18" charset="0"/>
              <a:cs typeface="B Zar" panose="00000400000000000000" pitchFamily="2" charset="-78"/>
            </a:endParaRPr>
          </a:p>
          <a:p>
            <a:pPr algn="r" rtl="1"/>
            <a:endParaRPr lang="en-US" sz="2400" dirty="0">
              <a:solidFill>
                <a:srgbClr val="FF0000"/>
              </a:solidFill>
              <a:latin typeface="Times New Roman" panose="02020603050405020304" pitchFamily="18" charset="0"/>
              <a:ea typeface="Times New Roman" panose="02020603050405020304" pitchFamily="18" charset="0"/>
            </a:endParaRPr>
          </a:p>
          <a:p>
            <a:pPr algn="r"/>
            <a:endParaRPr lang="en-US" sz="2400" dirty="0">
              <a:solidFill>
                <a:schemeClr val="tx1"/>
              </a:solidFill>
            </a:endParaRPr>
          </a:p>
        </p:txBody>
      </p:sp>
    </p:spTree>
    <p:extLst>
      <p:ext uri="{BB962C8B-B14F-4D97-AF65-F5344CB8AC3E}">
        <p14:creationId xmlns:p14="http://schemas.microsoft.com/office/powerpoint/2010/main" val="1874174357"/>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80">
                                          <p:stCondLst>
                                            <p:cond delay="0"/>
                                          </p:stCondLst>
                                        </p:cTn>
                                        <p:tgtEl>
                                          <p:spTgt spid="3">
                                            <p:txEl>
                                              <p:pRg st="0" end="0"/>
                                            </p:txEl>
                                          </p:spTgt>
                                        </p:tgtEl>
                                      </p:cBhvr>
                                    </p:animEffect>
                                    <p:anim calcmode="lin" valueType="num">
                                      <p:cBhvr>
                                        <p:cTn id="13"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8" dur="26">
                                          <p:stCondLst>
                                            <p:cond delay="650"/>
                                          </p:stCondLst>
                                        </p:cTn>
                                        <p:tgtEl>
                                          <p:spTgt spid="3">
                                            <p:txEl>
                                              <p:pRg st="0" end="0"/>
                                            </p:txEl>
                                          </p:spTgt>
                                        </p:tgtEl>
                                      </p:cBhvr>
                                      <p:to x="100000" y="60000"/>
                                    </p:animScale>
                                    <p:animScale>
                                      <p:cBhvr>
                                        <p:cTn id="19" dur="166" decel="50000">
                                          <p:stCondLst>
                                            <p:cond delay="676"/>
                                          </p:stCondLst>
                                        </p:cTn>
                                        <p:tgtEl>
                                          <p:spTgt spid="3">
                                            <p:txEl>
                                              <p:pRg st="0" end="0"/>
                                            </p:txEl>
                                          </p:spTgt>
                                        </p:tgtEl>
                                      </p:cBhvr>
                                      <p:to x="100000" y="100000"/>
                                    </p:animScale>
                                    <p:animScale>
                                      <p:cBhvr>
                                        <p:cTn id="20" dur="26">
                                          <p:stCondLst>
                                            <p:cond delay="1312"/>
                                          </p:stCondLst>
                                        </p:cTn>
                                        <p:tgtEl>
                                          <p:spTgt spid="3">
                                            <p:txEl>
                                              <p:pRg st="0" end="0"/>
                                            </p:txEl>
                                          </p:spTgt>
                                        </p:tgtEl>
                                      </p:cBhvr>
                                      <p:to x="100000" y="80000"/>
                                    </p:animScale>
                                    <p:animScale>
                                      <p:cBhvr>
                                        <p:cTn id="21" dur="166" decel="50000">
                                          <p:stCondLst>
                                            <p:cond delay="1338"/>
                                          </p:stCondLst>
                                        </p:cTn>
                                        <p:tgtEl>
                                          <p:spTgt spid="3">
                                            <p:txEl>
                                              <p:pRg st="0" end="0"/>
                                            </p:txEl>
                                          </p:spTgt>
                                        </p:tgtEl>
                                      </p:cBhvr>
                                      <p:to x="100000" y="100000"/>
                                    </p:animScale>
                                    <p:animScale>
                                      <p:cBhvr>
                                        <p:cTn id="22" dur="26">
                                          <p:stCondLst>
                                            <p:cond delay="1642"/>
                                          </p:stCondLst>
                                        </p:cTn>
                                        <p:tgtEl>
                                          <p:spTgt spid="3">
                                            <p:txEl>
                                              <p:pRg st="0" end="0"/>
                                            </p:txEl>
                                          </p:spTgt>
                                        </p:tgtEl>
                                      </p:cBhvr>
                                      <p:to x="100000" y="90000"/>
                                    </p:animScale>
                                    <p:animScale>
                                      <p:cBhvr>
                                        <p:cTn id="23" dur="166" decel="50000">
                                          <p:stCondLst>
                                            <p:cond delay="1668"/>
                                          </p:stCondLst>
                                        </p:cTn>
                                        <p:tgtEl>
                                          <p:spTgt spid="3">
                                            <p:txEl>
                                              <p:pRg st="0" end="0"/>
                                            </p:txEl>
                                          </p:spTgt>
                                        </p:tgtEl>
                                      </p:cBhvr>
                                      <p:to x="100000" y="100000"/>
                                    </p:animScale>
                                    <p:animScale>
                                      <p:cBhvr>
                                        <p:cTn id="24" dur="26">
                                          <p:stCondLst>
                                            <p:cond delay="1808"/>
                                          </p:stCondLst>
                                        </p:cTn>
                                        <p:tgtEl>
                                          <p:spTgt spid="3">
                                            <p:txEl>
                                              <p:pRg st="0" end="0"/>
                                            </p:txEl>
                                          </p:spTgt>
                                        </p:tgtEl>
                                      </p:cBhvr>
                                      <p:to x="100000" y="95000"/>
                                    </p:animScale>
                                    <p:animScale>
                                      <p:cBhvr>
                                        <p:cTn id="25" dur="166" decel="50000">
                                          <p:stCondLst>
                                            <p:cond delay="1834"/>
                                          </p:stCondLst>
                                        </p:cTn>
                                        <p:tgtEl>
                                          <p:spTgt spid="3">
                                            <p:txEl>
                                              <p:pRg st="0" end="0"/>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1" end="1"/>
                                            </p:txEl>
                                          </p:spTgt>
                                        </p:tgtEl>
                                        <p:attrNameLst>
                                          <p:attrName>style.visibility</p:attrName>
                                        </p:attrNameLst>
                                      </p:cBhvr>
                                      <p:to>
                                        <p:strVal val="visible"/>
                                      </p:to>
                                    </p:set>
                                    <p:anim calcmode="lin" valueType="num">
                                      <p:cBhvr additive="base">
                                        <p:cTn id="3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6" presetClass="entr" presetSubtype="16" fill="hold" nodeType="clickEffect">
                                  <p:stCondLst>
                                    <p:cond delay="0"/>
                                  </p:stCondLst>
                                  <p:childTnLst>
                                    <p:set>
                                      <p:cBhvr>
                                        <p:cTn id="35" dur="1" fill="hold">
                                          <p:stCondLst>
                                            <p:cond delay="0"/>
                                          </p:stCondLst>
                                        </p:cTn>
                                        <p:tgtEl>
                                          <p:spTgt spid="3">
                                            <p:txEl>
                                              <p:pRg st="2" end="2"/>
                                            </p:txEl>
                                          </p:spTgt>
                                        </p:tgtEl>
                                        <p:attrNameLst>
                                          <p:attrName>style.visibility</p:attrName>
                                        </p:attrNameLst>
                                      </p:cBhvr>
                                      <p:to>
                                        <p:strVal val="visible"/>
                                      </p:to>
                                    </p:set>
                                    <p:animEffect transition="in" filter="circle(in)">
                                      <p:cBhvr>
                                        <p:cTn id="36" dur="2000"/>
                                        <p:tgtEl>
                                          <p:spTgt spid="3">
                                            <p:txEl>
                                              <p:pRg st="2" end="2"/>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6" presetClass="entr" presetSubtype="0" fill="hold" nodeType="clickEffect">
                                  <p:stCondLst>
                                    <p:cond delay="0"/>
                                  </p:stCondLst>
                                  <p:childTnLst>
                                    <p:set>
                                      <p:cBhvr>
                                        <p:cTn id="40" dur="1" fill="hold">
                                          <p:stCondLst>
                                            <p:cond delay="0"/>
                                          </p:stCondLst>
                                        </p:cTn>
                                        <p:tgtEl>
                                          <p:spTgt spid="3">
                                            <p:txEl>
                                              <p:pRg st="3" end="3"/>
                                            </p:txEl>
                                          </p:spTgt>
                                        </p:tgtEl>
                                        <p:attrNameLst>
                                          <p:attrName>style.visibility</p:attrName>
                                        </p:attrNameLst>
                                      </p:cBhvr>
                                      <p:to>
                                        <p:strVal val="visible"/>
                                      </p:to>
                                    </p:set>
                                    <p:animEffect transition="in" filter="wipe(down)">
                                      <p:cBhvr>
                                        <p:cTn id="41" dur="580">
                                          <p:stCondLst>
                                            <p:cond delay="0"/>
                                          </p:stCondLst>
                                        </p:cTn>
                                        <p:tgtEl>
                                          <p:spTgt spid="3">
                                            <p:txEl>
                                              <p:pRg st="3" end="3"/>
                                            </p:txEl>
                                          </p:spTgt>
                                        </p:tgtEl>
                                      </p:cBhvr>
                                    </p:animEffect>
                                    <p:anim calcmode="lin" valueType="num">
                                      <p:cBhvr>
                                        <p:cTn id="4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47" dur="26">
                                          <p:stCondLst>
                                            <p:cond delay="650"/>
                                          </p:stCondLst>
                                        </p:cTn>
                                        <p:tgtEl>
                                          <p:spTgt spid="3">
                                            <p:txEl>
                                              <p:pRg st="3" end="3"/>
                                            </p:txEl>
                                          </p:spTgt>
                                        </p:tgtEl>
                                      </p:cBhvr>
                                      <p:to x="100000" y="60000"/>
                                    </p:animScale>
                                    <p:animScale>
                                      <p:cBhvr>
                                        <p:cTn id="48" dur="166" decel="50000">
                                          <p:stCondLst>
                                            <p:cond delay="676"/>
                                          </p:stCondLst>
                                        </p:cTn>
                                        <p:tgtEl>
                                          <p:spTgt spid="3">
                                            <p:txEl>
                                              <p:pRg st="3" end="3"/>
                                            </p:txEl>
                                          </p:spTgt>
                                        </p:tgtEl>
                                      </p:cBhvr>
                                      <p:to x="100000" y="100000"/>
                                    </p:animScale>
                                    <p:animScale>
                                      <p:cBhvr>
                                        <p:cTn id="49" dur="26">
                                          <p:stCondLst>
                                            <p:cond delay="1312"/>
                                          </p:stCondLst>
                                        </p:cTn>
                                        <p:tgtEl>
                                          <p:spTgt spid="3">
                                            <p:txEl>
                                              <p:pRg st="3" end="3"/>
                                            </p:txEl>
                                          </p:spTgt>
                                        </p:tgtEl>
                                      </p:cBhvr>
                                      <p:to x="100000" y="80000"/>
                                    </p:animScale>
                                    <p:animScale>
                                      <p:cBhvr>
                                        <p:cTn id="50" dur="166" decel="50000">
                                          <p:stCondLst>
                                            <p:cond delay="1338"/>
                                          </p:stCondLst>
                                        </p:cTn>
                                        <p:tgtEl>
                                          <p:spTgt spid="3">
                                            <p:txEl>
                                              <p:pRg st="3" end="3"/>
                                            </p:txEl>
                                          </p:spTgt>
                                        </p:tgtEl>
                                      </p:cBhvr>
                                      <p:to x="100000" y="100000"/>
                                    </p:animScale>
                                    <p:animScale>
                                      <p:cBhvr>
                                        <p:cTn id="51" dur="26">
                                          <p:stCondLst>
                                            <p:cond delay="1642"/>
                                          </p:stCondLst>
                                        </p:cTn>
                                        <p:tgtEl>
                                          <p:spTgt spid="3">
                                            <p:txEl>
                                              <p:pRg st="3" end="3"/>
                                            </p:txEl>
                                          </p:spTgt>
                                        </p:tgtEl>
                                      </p:cBhvr>
                                      <p:to x="100000" y="90000"/>
                                    </p:animScale>
                                    <p:animScale>
                                      <p:cBhvr>
                                        <p:cTn id="52" dur="166" decel="50000">
                                          <p:stCondLst>
                                            <p:cond delay="1668"/>
                                          </p:stCondLst>
                                        </p:cTn>
                                        <p:tgtEl>
                                          <p:spTgt spid="3">
                                            <p:txEl>
                                              <p:pRg st="3" end="3"/>
                                            </p:txEl>
                                          </p:spTgt>
                                        </p:tgtEl>
                                      </p:cBhvr>
                                      <p:to x="100000" y="100000"/>
                                    </p:animScale>
                                    <p:animScale>
                                      <p:cBhvr>
                                        <p:cTn id="53" dur="26">
                                          <p:stCondLst>
                                            <p:cond delay="1808"/>
                                          </p:stCondLst>
                                        </p:cTn>
                                        <p:tgtEl>
                                          <p:spTgt spid="3">
                                            <p:txEl>
                                              <p:pRg st="3" end="3"/>
                                            </p:txEl>
                                          </p:spTgt>
                                        </p:tgtEl>
                                      </p:cBhvr>
                                      <p:to x="100000" y="95000"/>
                                    </p:animScale>
                                    <p:animScale>
                                      <p:cBhvr>
                                        <p:cTn id="54" dur="166" decel="50000">
                                          <p:stCondLst>
                                            <p:cond delay="1834"/>
                                          </p:stCondLst>
                                        </p:cTn>
                                        <p:tgtEl>
                                          <p:spTgt spid="3">
                                            <p:txEl>
                                              <p:pRg st="3" end="3"/>
                                            </p:txEl>
                                          </p:spTgt>
                                        </p:tgtEl>
                                      </p:cBhvr>
                                      <p:to x="100000" y="100000"/>
                                    </p:animScale>
                                  </p:childTnLst>
                                </p:cTn>
                              </p:par>
                            </p:childTnLst>
                          </p:cTn>
                        </p:par>
                      </p:childTnLst>
                    </p:cTn>
                  </p:par>
                  <p:par>
                    <p:cTn id="55" fill="hold">
                      <p:stCondLst>
                        <p:cond delay="indefinite"/>
                      </p:stCondLst>
                      <p:childTnLst>
                        <p:par>
                          <p:cTn id="56" fill="hold">
                            <p:stCondLst>
                              <p:cond delay="0"/>
                            </p:stCondLst>
                            <p:childTnLst>
                              <p:par>
                                <p:cTn id="57" presetID="42" presetClass="entr" presetSubtype="0" fill="hold" nodeType="clickEffect">
                                  <p:stCondLst>
                                    <p:cond delay="0"/>
                                  </p:stCondLst>
                                  <p:childTnLst>
                                    <p:set>
                                      <p:cBhvr>
                                        <p:cTn id="58" dur="1" fill="hold">
                                          <p:stCondLst>
                                            <p:cond delay="0"/>
                                          </p:stCondLst>
                                        </p:cTn>
                                        <p:tgtEl>
                                          <p:spTgt spid="3">
                                            <p:txEl>
                                              <p:pRg st="4" end="4"/>
                                            </p:txEl>
                                          </p:spTgt>
                                        </p:tgtEl>
                                        <p:attrNameLst>
                                          <p:attrName>style.visibility</p:attrName>
                                        </p:attrNameLst>
                                      </p:cBhvr>
                                      <p:to>
                                        <p:strVal val="visible"/>
                                      </p:to>
                                    </p:set>
                                    <p:animEffect transition="in" filter="fade">
                                      <p:cBhvr>
                                        <p:cTn id="59" dur="1000"/>
                                        <p:tgtEl>
                                          <p:spTgt spid="3">
                                            <p:txEl>
                                              <p:pRg st="4" end="4"/>
                                            </p:txEl>
                                          </p:spTgt>
                                        </p:tgtEl>
                                      </p:cBhvr>
                                    </p:animEffect>
                                    <p:anim calcmode="lin" valueType="num">
                                      <p:cBhvr>
                                        <p:cTn id="6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6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16" presetClass="entr" presetSubtype="21" fill="hold" nodeType="clickEffect">
                                  <p:stCondLst>
                                    <p:cond delay="0"/>
                                  </p:stCondLst>
                                  <p:childTnLst>
                                    <p:set>
                                      <p:cBhvr>
                                        <p:cTn id="65" dur="1" fill="hold">
                                          <p:stCondLst>
                                            <p:cond delay="0"/>
                                          </p:stCondLst>
                                        </p:cTn>
                                        <p:tgtEl>
                                          <p:spTgt spid="3">
                                            <p:txEl>
                                              <p:pRg st="5" end="5"/>
                                            </p:txEl>
                                          </p:spTgt>
                                        </p:tgtEl>
                                        <p:attrNameLst>
                                          <p:attrName>style.visibility</p:attrName>
                                        </p:attrNameLst>
                                      </p:cBhvr>
                                      <p:to>
                                        <p:strVal val="visible"/>
                                      </p:to>
                                    </p:set>
                                    <p:animEffect transition="in" filter="barn(inVertical)">
                                      <p:cBhvr>
                                        <p:cTn id="6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9211" y="245659"/>
            <a:ext cx="8915399" cy="866237"/>
          </a:xfrm>
        </p:spPr>
        <p:txBody>
          <a:bodyPr>
            <a:normAutofit/>
          </a:bodyPr>
          <a:lstStyle/>
          <a:p>
            <a:pPr algn="r" rtl="1">
              <a:spcAft>
                <a:spcPts val="0"/>
              </a:spcAft>
            </a:pPr>
            <a:r>
              <a:rPr lang="fa-IR" sz="2400" dirty="0">
                <a:latin typeface="پپB Zar"/>
                <a:ea typeface="Times New Roman" panose="02020603050405020304" pitchFamily="18" charset="0"/>
                <a:cs typeface="B Titr" panose="00000700000000000000" pitchFamily="2" charset="-78"/>
              </a:rPr>
              <a:t>محتوا و بزرگسالان </a:t>
            </a:r>
            <a:r>
              <a:rPr lang="en-US" sz="1400" dirty="0">
                <a:latin typeface="Times New Roman" panose="02020603050405020304" pitchFamily="18" charset="0"/>
                <a:ea typeface="Times New Roman" panose="02020603050405020304" pitchFamily="18" charset="0"/>
              </a:rPr>
              <a:t/>
            </a:r>
            <a:br>
              <a:rPr lang="en-US" sz="1400" dirty="0">
                <a:latin typeface="Times New Roman" panose="02020603050405020304" pitchFamily="18" charset="0"/>
                <a:ea typeface="Times New Roman" panose="02020603050405020304" pitchFamily="18" charset="0"/>
              </a:rPr>
            </a:br>
            <a:endParaRPr lang="en-US" sz="1400" dirty="0"/>
          </a:p>
        </p:txBody>
      </p:sp>
      <p:sp>
        <p:nvSpPr>
          <p:cNvPr id="3" name="Text Placeholder 2"/>
          <p:cNvSpPr>
            <a:spLocks noGrp="1"/>
          </p:cNvSpPr>
          <p:nvPr>
            <p:ph type="body" idx="1"/>
          </p:nvPr>
        </p:nvSpPr>
        <p:spPr>
          <a:xfrm>
            <a:off x="2589211" y="1228299"/>
            <a:ext cx="8915399" cy="5227092"/>
          </a:xfrm>
        </p:spPr>
        <p:txBody>
          <a:bodyPr>
            <a:normAutofit/>
          </a:bodyPr>
          <a:lstStyle/>
          <a:p>
            <a:pPr algn="r" rtl="1"/>
            <a:r>
              <a:rPr lang="fa-IR" dirty="0">
                <a:solidFill>
                  <a:srgbClr val="0070C0"/>
                </a:solidFill>
                <a:latin typeface="پپB Zar"/>
                <a:ea typeface="Times New Roman" panose="02020603050405020304" pitchFamily="18" charset="0"/>
                <a:cs typeface="B Titr" panose="00000700000000000000" pitchFamily="2" charset="-78"/>
              </a:rPr>
              <a:t>محتوای برنامه ریزی درسی رابزرگسالان انتخاب می کننداما چون تجربیات ،تصورات و ساختار ذهنی بزرگسالان با کودکان تفاوت دارد لذا درتهیه برنامه </a:t>
            </a:r>
            <a:r>
              <a:rPr lang="fa-IR" dirty="0" smtClean="0">
                <a:solidFill>
                  <a:srgbClr val="0070C0"/>
                </a:solidFill>
                <a:latin typeface="پپB Zar"/>
                <a:ea typeface="Times New Roman" panose="02020603050405020304" pitchFamily="18" charset="0"/>
                <a:cs typeface="B Titr" panose="00000700000000000000" pitchFamily="2" charset="-78"/>
              </a:rPr>
              <a:t>درسی برداشت های </a:t>
            </a:r>
            <a:r>
              <a:rPr lang="fa-IR" dirty="0">
                <a:solidFill>
                  <a:srgbClr val="0070C0"/>
                </a:solidFill>
                <a:latin typeface="پپB Zar"/>
                <a:ea typeface="Times New Roman" panose="02020603050405020304" pitchFamily="18" charset="0"/>
                <a:cs typeface="B Titr" panose="00000700000000000000" pitchFamily="2" charset="-78"/>
              </a:rPr>
              <a:t>خود را محور قرار می دهند .لذا برنامه ریزان درسی باید تجارب یادگیرنده را مد </a:t>
            </a:r>
            <a:r>
              <a:rPr lang="fa-IR" dirty="0" smtClean="0">
                <a:solidFill>
                  <a:srgbClr val="0070C0"/>
                </a:solidFill>
                <a:latin typeface="پپB Zar"/>
                <a:ea typeface="Times New Roman" panose="02020603050405020304" pitchFamily="18" charset="0"/>
                <a:cs typeface="B Titr" panose="00000700000000000000" pitchFamily="2" charset="-78"/>
              </a:rPr>
              <a:t>نظر </a:t>
            </a:r>
            <a:r>
              <a:rPr lang="fa-IR" dirty="0">
                <a:solidFill>
                  <a:srgbClr val="0070C0"/>
                </a:solidFill>
                <a:latin typeface="پپB Zar"/>
                <a:ea typeface="Times New Roman" panose="02020603050405020304" pitchFamily="18" charset="0"/>
                <a:cs typeface="B Titr" panose="00000700000000000000" pitchFamily="2" charset="-78"/>
              </a:rPr>
              <a:t>داشته و با تسلط بر تجارب یادگیرندگان دردوره کودکی و تفاوت آن با بزرگسالی به تهیه ی محتوا بپردازد </a:t>
            </a:r>
            <a:endParaRPr lang="fa-IR" dirty="0" smtClean="0">
              <a:solidFill>
                <a:srgbClr val="0070C0"/>
              </a:solidFill>
              <a:latin typeface="پپB Zar"/>
              <a:ea typeface="Times New Roman" panose="02020603050405020304" pitchFamily="18" charset="0"/>
              <a:cs typeface="B Titr" panose="00000700000000000000" pitchFamily="2" charset="-78"/>
            </a:endParaRPr>
          </a:p>
          <a:p>
            <a:pPr algn="r" rtl="1"/>
            <a:endParaRPr lang="fa-IR" dirty="0">
              <a:solidFill>
                <a:srgbClr val="0070C0"/>
              </a:solidFill>
              <a:latin typeface="پپB Zar"/>
              <a:ea typeface="Times New Roman" panose="02020603050405020304" pitchFamily="18" charset="0"/>
              <a:cs typeface="B Titr" panose="00000700000000000000" pitchFamily="2" charset="-78"/>
            </a:endParaRPr>
          </a:p>
          <a:p>
            <a:pPr algn="r" rtl="1"/>
            <a:endParaRPr lang="en-US" dirty="0">
              <a:solidFill>
                <a:srgbClr val="0070C0"/>
              </a:solidFill>
              <a:latin typeface="Times New Roman" panose="02020603050405020304" pitchFamily="18" charset="0"/>
              <a:ea typeface="Times New Roman" panose="02020603050405020304" pitchFamily="18" charset="0"/>
              <a:cs typeface="B Titr" panose="00000700000000000000" pitchFamily="2" charset="-78"/>
            </a:endParaRPr>
          </a:p>
          <a:p>
            <a:pPr algn="r" rtl="1"/>
            <a:r>
              <a:rPr lang="fa-IR" sz="2400" dirty="0">
                <a:solidFill>
                  <a:schemeClr val="tx1"/>
                </a:solidFill>
                <a:latin typeface="پپB Zar"/>
                <a:ea typeface="Times New Roman" panose="02020603050405020304" pitchFamily="18" charset="0"/>
                <a:cs typeface="B Titr" panose="00000700000000000000" pitchFamily="2" charset="-78"/>
              </a:rPr>
              <a:t>محتوا و روش </a:t>
            </a:r>
            <a:endParaRPr lang="en-US" sz="2400" dirty="0">
              <a:solidFill>
                <a:schemeClr val="tx1"/>
              </a:solidFill>
              <a:latin typeface="Times New Roman" panose="02020603050405020304" pitchFamily="18" charset="0"/>
              <a:ea typeface="Times New Roman" panose="02020603050405020304" pitchFamily="18" charset="0"/>
            </a:endParaRPr>
          </a:p>
          <a:p>
            <a:pPr algn="r" rtl="1"/>
            <a:r>
              <a:rPr lang="fa-IR" dirty="0">
                <a:solidFill>
                  <a:srgbClr val="00B050"/>
                </a:solidFill>
                <a:latin typeface="پپB Zar"/>
                <a:ea typeface="Times New Roman" panose="02020603050405020304" pitchFamily="18" charset="0"/>
                <a:cs typeface="B Titr" panose="00000700000000000000" pitchFamily="2" charset="-78"/>
              </a:rPr>
              <a:t>محتواو روش یکسان نیستند و برنامه ریزان درسی باید بین این دو تفاوت قائل شوند .درنگاه سنتی به محتوا بیشتر پرداخته می شد ولی اخیرا در تهیه برنامه درسی روش با اهمیت بیشتری پرداخته شده است .لذا برنامهریزان </a:t>
            </a:r>
            <a:r>
              <a:rPr lang="fa-IR" dirty="0" smtClean="0">
                <a:solidFill>
                  <a:srgbClr val="00B050"/>
                </a:solidFill>
                <a:latin typeface="پپB Zar"/>
                <a:ea typeface="Times New Roman" panose="02020603050405020304" pitchFamily="18" charset="0"/>
                <a:cs typeface="B Titr" panose="00000700000000000000" pitchFamily="2" charset="-78"/>
              </a:rPr>
              <a:t>درسی بایستی </a:t>
            </a:r>
            <a:r>
              <a:rPr lang="fa-IR" dirty="0">
                <a:solidFill>
                  <a:srgbClr val="00B050"/>
                </a:solidFill>
                <a:latin typeface="پپB Zar"/>
                <a:ea typeface="Times New Roman" panose="02020603050405020304" pitchFamily="18" charset="0"/>
                <a:cs typeface="B Titr" panose="00000700000000000000" pitchFamily="2" charset="-78"/>
              </a:rPr>
              <a:t>با دو دیدگاه متفاوت و البته هماهنگ این دو را مد نظر داشته باشند و اهمیت دادن به یکی موجب غفلت از دیگری نشود </a:t>
            </a:r>
            <a:endParaRPr lang="en-US" dirty="0">
              <a:solidFill>
                <a:srgbClr val="00B050"/>
              </a:solidFill>
              <a:latin typeface="Times New Roman" panose="02020603050405020304" pitchFamily="18" charset="0"/>
              <a:ea typeface="Times New Roman" panose="02020603050405020304" pitchFamily="18" charset="0"/>
              <a:cs typeface="B Titr" panose="00000700000000000000" pitchFamily="2" charset="-78"/>
            </a:endParaRPr>
          </a:p>
          <a:p>
            <a:pPr algn="r" rtl="1"/>
            <a:r>
              <a:rPr lang="fa-IR" dirty="0">
                <a:solidFill>
                  <a:srgbClr val="00B050"/>
                </a:solidFill>
                <a:latin typeface="پپB Zar"/>
                <a:ea typeface="Times New Roman" panose="02020603050405020304" pitchFamily="18" charset="0"/>
                <a:cs typeface="B Titr" panose="00000700000000000000" pitchFamily="2" charset="-78"/>
              </a:rPr>
              <a:t> </a:t>
            </a:r>
            <a:endParaRPr lang="en-US" dirty="0">
              <a:solidFill>
                <a:srgbClr val="00B050"/>
              </a:solidFill>
              <a:effectLst/>
              <a:latin typeface="Times New Roman" panose="02020603050405020304" pitchFamily="18" charset="0"/>
              <a:ea typeface="Times New Roman" panose="02020603050405020304" pitchFamily="18" charset="0"/>
              <a:cs typeface="B Titr" panose="00000700000000000000" pitchFamily="2" charset="-78"/>
            </a:endParaRPr>
          </a:p>
        </p:txBody>
      </p:sp>
    </p:spTree>
    <p:extLst>
      <p:ext uri="{BB962C8B-B14F-4D97-AF65-F5344CB8AC3E}">
        <p14:creationId xmlns:p14="http://schemas.microsoft.com/office/powerpoint/2010/main" val="5835015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circle(in)">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2" dur="500"/>
                                        <p:tgtEl>
                                          <p:spTgt spid="3">
                                            <p:txEl>
                                              <p:pRg st="4" end="4"/>
                                            </p:txEl>
                                          </p:spTgt>
                                        </p:tgtEl>
                                      </p:cBhvr>
                                    </p:animEffect>
                                  </p:childTnLst>
                                </p:cTn>
                              </p:par>
                              <p:par>
                                <p:cTn id="23" presetID="14" presetClass="entr" presetSubtype="10"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9212" y="269740"/>
            <a:ext cx="8915399" cy="825293"/>
          </a:xfrm>
        </p:spPr>
        <p:txBody>
          <a:bodyPr>
            <a:normAutofit fontScale="90000"/>
          </a:bodyPr>
          <a:lstStyle/>
          <a:p>
            <a:pPr algn="r" rtl="1">
              <a:spcAft>
                <a:spcPts val="0"/>
              </a:spcAft>
            </a:pPr>
            <a:r>
              <a:rPr lang="fa-IR" sz="3600" dirty="0" smtClean="0">
                <a:latin typeface="Times New Roman" panose="02020603050405020304" pitchFamily="18" charset="0"/>
                <a:ea typeface="Times New Roman" panose="02020603050405020304" pitchFamily="18" charset="0"/>
                <a:cs typeface="B Titr" panose="00000700000000000000" pitchFamily="2" charset="-78"/>
              </a:rPr>
              <a:t>ارائه محتوا </a:t>
            </a:r>
            <a:r>
              <a:rPr lang="en-US" sz="3600" dirty="0">
                <a:latin typeface="Times New Roman" panose="02020603050405020304" pitchFamily="18" charset="0"/>
                <a:ea typeface="Times New Roman" panose="02020603050405020304" pitchFamily="18" charset="0"/>
              </a:rPr>
              <a:t/>
            </a:r>
            <a:br>
              <a:rPr lang="en-US" sz="3600" dirty="0">
                <a:latin typeface="Times New Roman" panose="02020603050405020304" pitchFamily="18" charset="0"/>
                <a:ea typeface="Times New Roman" panose="02020603050405020304" pitchFamily="18" charset="0"/>
              </a:rPr>
            </a:br>
            <a:endParaRPr lang="en-US" sz="3600" dirty="0"/>
          </a:p>
        </p:txBody>
      </p:sp>
      <p:sp>
        <p:nvSpPr>
          <p:cNvPr id="3" name="Text Placeholder 2"/>
          <p:cNvSpPr>
            <a:spLocks noGrp="1"/>
          </p:cNvSpPr>
          <p:nvPr>
            <p:ph type="body" idx="1"/>
          </p:nvPr>
        </p:nvSpPr>
        <p:spPr>
          <a:xfrm>
            <a:off x="2589211" y="576418"/>
            <a:ext cx="8915399" cy="6281582"/>
          </a:xfrm>
        </p:spPr>
        <p:txBody>
          <a:bodyPr>
            <a:normAutofit/>
          </a:bodyPr>
          <a:lstStyle/>
          <a:p>
            <a:pPr algn="r" rtl="1"/>
            <a:r>
              <a:rPr lang="fa-IR" sz="2400" dirty="0">
                <a:latin typeface="Times New Roman" panose="02020603050405020304" pitchFamily="18" charset="0"/>
                <a:ea typeface="Times New Roman" panose="02020603050405020304" pitchFamily="18" charset="0"/>
                <a:cs typeface="B Zar" panose="00000400000000000000" pitchFamily="2" charset="-78"/>
              </a:rPr>
              <a:t>محتوا معمولا در روش های ذیل ارائه </a:t>
            </a:r>
            <a:r>
              <a:rPr lang="fa-IR" sz="2400" dirty="0" smtClean="0">
                <a:latin typeface="Times New Roman" panose="02020603050405020304" pitchFamily="18" charset="0"/>
                <a:ea typeface="Times New Roman" panose="02020603050405020304" pitchFamily="18" charset="0"/>
                <a:cs typeface="B Zar" panose="00000400000000000000" pitchFamily="2" charset="-78"/>
              </a:rPr>
              <a:t>میشود</a:t>
            </a:r>
          </a:p>
          <a:p>
            <a:pPr marL="342900" lvl="0" indent="-342900" algn="r" rtl="1">
              <a:buFont typeface="+mj-lt"/>
              <a:buAutoNum type="arabicPeriod"/>
            </a:pPr>
            <a:r>
              <a:rPr lang="fa-IR" sz="2400" dirty="0">
                <a:solidFill>
                  <a:srgbClr val="00B050"/>
                </a:solidFill>
                <a:latin typeface="Times New Roman" panose="02020603050405020304" pitchFamily="18" charset="0"/>
                <a:ea typeface="Times New Roman" panose="02020603050405020304" pitchFamily="18" charset="0"/>
                <a:cs typeface="B Zar" panose="00000400000000000000" pitchFamily="2" charset="-78"/>
              </a:rPr>
              <a:t>شکل نوشتاری </a:t>
            </a:r>
            <a:endParaRPr lang="en-US" sz="2400" dirty="0">
              <a:solidFill>
                <a:srgbClr val="00B050"/>
              </a:solidFill>
              <a:latin typeface="Times New Roman" panose="02020603050405020304" pitchFamily="18" charset="0"/>
              <a:ea typeface="Times New Roman" panose="02020603050405020304" pitchFamily="18" charset="0"/>
            </a:endParaRPr>
          </a:p>
          <a:p>
            <a:pPr algn="r" rtl="1"/>
            <a:r>
              <a:rPr lang="fa-IR" sz="2400" dirty="0">
                <a:solidFill>
                  <a:srgbClr val="0070C0"/>
                </a:solidFill>
                <a:latin typeface="Times New Roman" panose="02020603050405020304" pitchFamily="18" charset="0"/>
                <a:ea typeface="Times New Roman" panose="02020603050405020304" pitchFamily="18" charset="0"/>
                <a:cs typeface="B Zar" panose="00000400000000000000" pitchFamily="2" charset="-78"/>
              </a:rPr>
              <a:t>که معمولا در روشهای سنتی که به اصول و روش های روانشناسی و برنامه ریزی </a:t>
            </a:r>
            <a:r>
              <a:rPr lang="fa-IR" sz="2400" dirty="0" smtClean="0">
                <a:solidFill>
                  <a:srgbClr val="0070C0"/>
                </a:solidFill>
                <a:latin typeface="Times New Roman" panose="02020603050405020304" pitchFamily="18" charset="0"/>
                <a:ea typeface="Times New Roman" panose="02020603050405020304" pitchFamily="18" charset="0"/>
                <a:cs typeface="B Zar" panose="00000400000000000000" pitchFamily="2" charset="-78"/>
              </a:rPr>
              <a:t>درسی کمتر </a:t>
            </a:r>
            <a:r>
              <a:rPr lang="fa-IR" sz="2400" dirty="0">
                <a:solidFill>
                  <a:srgbClr val="0070C0"/>
                </a:solidFill>
                <a:latin typeface="Times New Roman" panose="02020603050405020304" pitchFamily="18" charset="0"/>
                <a:ea typeface="Times New Roman" panose="02020603050405020304" pitchFamily="18" charset="0"/>
                <a:cs typeface="B Zar" panose="00000400000000000000" pitchFamily="2" charset="-78"/>
              </a:rPr>
              <a:t>توجه می شود این روش غالب است </a:t>
            </a:r>
            <a:endParaRPr lang="en-US" sz="2400" dirty="0">
              <a:solidFill>
                <a:srgbClr val="0070C0"/>
              </a:solidFill>
              <a:latin typeface="Times New Roman" panose="02020603050405020304" pitchFamily="18" charset="0"/>
              <a:ea typeface="Times New Roman" panose="02020603050405020304" pitchFamily="18" charset="0"/>
            </a:endParaRPr>
          </a:p>
          <a:p>
            <a:pPr algn="r" rtl="1"/>
            <a:r>
              <a:rPr lang="fa-IR" sz="2400" dirty="0" smtClean="0">
                <a:solidFill>
                  <a:srgbClr val="FF0000"/>
                </a:solidFill>
                <a:latin typeface="Times New Roman" panose="02020603050405020304" pitchFamily="18" charset="0"/>
                <a:ea typeface="Times New Roman" panose="02020603050405020304" pitchFamily="18" charset="0"/>
                <a:cs typeface="B Zar" panose="00000400000000000000" pitchFamily="2" charset="-78"/>
              </a:rPr>
              <a:t>2.عکس ها و تصاویر زیبا</a:t>
            </a:r>
          </a:p>
          <a:p>
            <a:pPr algn="r" rtl="1"/>
            <a:r>
              <a:rPr lang="fa-IR" sz="2400" dirty="0" smtClean="0">
                <a:solidFill>
                  <a:srgbClr val="0070C0"/>
                </a:solidFill>
                <a:latin typeface="Times New Roman" panose="02020603050405020304" pitchFamily="18" charset="0"/>
                <a:ea typeface="Times New Roman" panose="02020603050405020304" pitchFamily="18" charset="0"/>
                <a:cs typeface="B Zar" panose="00000400000000000000" pitchFamily="2" charset="-78"/>
              </a:rPr>
              <a:t>استفاده </a:t>
            </a:r>
            <a:r>
              <a:rPr lang="fa-IR" sz="2400" dirty="0">
                <a:solidFill>
                  <a:srgbClr val="0070C0"/>
                </a:solidFill>
                <a:latin typeface="Times New Roman" panose="02020603050405020304" pitchFamily="18" charset="0"/>
                <a:ea typeface="Times New Roman" panose="02020603050405020304" pitchFamily="18" charset="0"/>
                <a:cs typeface="B Zar" panose="00000400000000000000" pitchFamily="2" charset="-78"/>
              </a:rPr>
              <a:t>ازعکس و تصاویر زیبا و متناسب با موضوع و محتوا وبا در نظر گرفتن شرایط یادگیرنده ازروش نوشتاری می تواند مفیدتر باشد بخصوص در مقطع ابتدایی که یادگیری بصری بهتر اتفاق می افتد </a:t>
            </a:r>
            <a:endParaRPr lang="fa-IR" sz="2400" dirty="0" smtClean="0">
              <a:solidFill>
                <a:srgbClr val="0070C0"/>
              </a:solidFill>
              <a:latin typeface="Times New Roman" panose="02020603050405020304" pitchFamily="18" charset="0"/>
              <a:ea typeface="Times New Roman" panose="02020603050405020304" pitchFamily="18" charset="0"/>
              <a:cs typeface="B Zar" panose="00000400000000000000" pitchFamily="2" charset="-78"/>
            </a:endParaRPr>
          </a:p>
          <a:p>
            <a:pPr algn="r" rtl="1"/>
            <a:r>
              <a:rPr lang="fa-IR" sz="2400" dirty="0" smtClean="0">
                <a:solidFill>
                  <a:schemeClr val="tx1"/>
                </a:solidFill>
                <a:latin typeface="Times New Roman" panose="02020603050405020304" pitchFamily="18" charset="0"/>
                <a:ea typeface="Times New Roman" panose="02020603050405020304" pitchFamily="18" charset="0"/>
                <a:cs typeface="B Zar" panose="00000400000000000000" pitchFamily="2" charset="-78"/>
              </a:rPr>
              <a:t>3.فعالیت های یادگیری</a:t>
            </a:r>
          </a:p>
          <a:p>
            <a:pPr algn="r" rtl="1"/>
            <a:r>
              <a:rPr lang="fa-IR" sz="2400" dirty="0">
                <a:latin typeface="Times New Roman" panose="02020603050405020304" pitchFamily="18" charset="0"/>
                <a:ea typeface="Times New Roman" panose="02020603050405020304" pitchFamily="18" charset="0"/>
                <a:cs typeface="B Zar" panose="00000400000000000000" pitchFamily="2" charset="-78"/>
              </a:rPr>
              <a:t>در این روش خود یادگیرنده نیز می تواند با انجام فعالیت های جانبی و البته مرتبط با محتوا به آگاهی ها ، مهارت ها ، دانش و نگرش جدیدی دست یابد.اصولا این نوع یادگیری پایدار تر از یادگیری به روش مستقیم است </a:t>
            </a:r>
            <a:endParaRPr lang="fa-IR" sz="2400" dirty="0" smtClean="0">
              <a:latin typeface="Times New Roman" panose="02020603050405020304" pitchFamily="18" charset="0"/>
              <a:ea typeface="Times New Roman" panose="02020603050405020304" pitchFamily="18" charset="0"/>
              <a:cs typeface="B Zar" panose="00000400000000000000" pitchFamily="2" charset="-78"/>
            </a:endParaRPr>
          </a:p>
          <a:p>
            <a:pPr algn="r" rtl="1"/>
            <a:r>
              <a:rPr lang="fa-IR" sz="2400" dirty="0" smtClean="0">
                <a:solidFill>
                  <a:srgbClr val="7030A0"/>
                </a:solidFill>
                <a:latin typeface="Times New Roman" panose="02020603050405020304" pitchFamily="18" charset="0"/>
                <a:ea typeface="Times New Roman" panose="02020603050405020304" pitchFamily="18" charset="0"/>
                <a:cs typeface="B Zar" panose="00000400000000000000" pitchFamily="2" charset="-78"/>
              </a:rPr>
              <a:t>4.فعالیت های خارج از مدرسه</a:t>
            </a:r>
          </a:p>
          <a:p>
            <a:pPr algn="r" rtl="1"/>
            <a:r>
              <a:rPr lang="fa-IR" sz="2400" dirty="0">
                <a:solidFill>
                  <a:srgbClr val="00B0F0"/>
                </a:solidFill>
                <a:latin typeface="Times New Roman" panose="02020603050405020304" pitchFamily="18" charset="0"/>
                <a:ea typeface="Times New Roman" panose="02020603050405020304" pitchFamily="18" charset="0"/>
                <a:cs typeface="B Zar" panose="00000400000000000000" pitchFamily="2" charset="-78"/>
              </a:rPr>
              <a:t>بازدید ها و گردش های علمی از این نوع هست و تاثیر بسزایی در یادگیری دارد </a:t>
            </a:r>
            <a:endParaRPr lang="en-US" sz="2400" dirty="0">
              <a:solidFill>
                <a:srgbClr val="00B0F0"/>
              </a:solidFill>
              <a:latin typeface="Times New Roman" panose="02020603050405020304" pitchFamily="18" charset="0"/>
              <a:ea typeface="Times New Roman" panose="02020603050405020304" pitchFamily="18" charset="0"/>
            </a:endParaRPr>
          </a:p>
          <a:p>
            <a:pPr algn="r" rtl="1"/>
            <a:endParaRPr lang="fa-IR" sz="2400" dirty="0" smtClean="0">
              <a:solidFill>
                <a:srgbClr val="7030A0"/>
              </a:solidFill>
              <a:latin typeface="Times New Roman" panose="02020603050405020304" pitchFamily="18" charset="0"/>
              <a:ea typeface="Times New Roman" panose="02020603050405020304" pitchFamily="18" charset="0"/>
              <a:cs typeface="B Zar" panose="00000400000000000000" pitchFamily="2" charset="-78"/>
            </a:endParaRPr>
          </a:p>
          <a:p>
            <a:pPr algn="r" rtl="1"/>
            <a:endParaRPr lang="fa-IR" sz="2400" dirty="0" smtClean="0">
              <a:solidFill>
                <a:srgbClr val="7030A0"/>
              </a:solidFill>
              <a:latin typeface="Times New Roman" panose="02020603050405020304" pitchFamily="18" charset="0"/>
              <a:ea typeface="Times New Roman" panose="02020603050405020304" pitchFamily="18" charset="0"/>
              <a:cs typeface="B Zar" panose="00000400000000000000" pitchFamily="2" charset="-78"/>
            </a:endParaRPr>
          </a:p>
          <a:p>
            <a:pPr algn="r" rtl="1"/>
            <a:endParaRPr lang="fa-IR" sz="2400" dirty="0" smtClean="0">
              <a:solidFill>
                <a:srgbClr val="7030A0"/>
              </a:solidFill>
              <a:latin typeface="Times New Roman" panose="02020603050405020304" pitchFamily="18" charset="0"/>
              <a:ea typeface="Times New Roman" panose="02020603050405020304" pitchFamily="18" charset="0"/>
              <a:cs typeface="B Zar" panose="00000400000000000000" pitchFamily="2" charset="-78"/>
            </a:endParaRPr>
          </a:p>
          <a:p>
            <a:pPr algn="r" rtl="1"/>
            <a:endParaRPr lang="fa-IR" sz="2400" dirty="0" smtClean="0">
              <a:solidFill>
                <a:srgbClr val="7030A0"/>
              </a:solidFill>
              <a:latin typeface="Times New Roman" panose="02020603050405020304" pitchFamily="18" charset="0"/>
              <a:ea typeface="Times New Roman" panose="02020603050405020304" pitchFamily="18" charset="0"/>
              <a:cs typeface="B Zar" panose="00000400000000000000" pitchFamily="2" charset="-78"/>
            </a:endParaRPr>
          </a:p>
          <a:p>
            <a:pPr algn="r" rtl="1"/>
            <a:endParaRPr lang="en-US" sz="2400" dirty="0">
              <a:latin typeface="Times New Roman" panose="02020603050405020304" pitchFamily="18" charset="0"/>
              <a:ea typeface="Times New Roman" panose="02020603050405020304" pitchFamily="18" charset="0"/>
            </a:endParaRPr>
          </a:p>
          <a:p>
            <a:pPr algn="r" rtl="1"/>
            <a:endParaRPr lang="en-US" sz="2400" dirty="0">
              <a:solidFill>
                <a:schemeClr val="tx1"/>
              </a:solidFill>
              <a:latin typeface="Times New Roman" panose="02020603050405020304" pitchFamily="18" charset="0"/>
              <a:ea typeface="Times New Roman" panose="02020603050405020304" pitchFamily="18" charset="0"/>
            </a:endParaRPr>
          </a:p>
          <a:p>
            <a:pPr algn="r" rtl="1"/>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3137081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fade">
                                      <p:cBhvr>
                                        <p:cTn id="40" dur="1000"/>
                                        <p:tgtEl>
                                          <p:spTgt spid="3">
                                            <p:txEl>
                                              <p:pRg st="4" end="4"/>
                                            </p:txEl>
                                          </p:spTgt>
                                        </p:tgtEl>
                                      </p:cBhvr>
                                    </p:animEffect>
                                    <p:anim calcmode="lin" valueType="num">
                                      <p:cBhvr>
                                        <p:cTn id="4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fade">
                                      <p:cBhvr>
                                        <p:cTn id="47" dur="1000"/>
                                        <p:tgtEl>
                                          <p:spTgt spid="3">
                                            <p:txEl>
                                              <p:pRg st="5" end="5"/>
                                            </p:txEl>
                                          </p:spTgt>
                                        </p:tgtEl>
                                      </p:cBhvr>
                                    </p:animEffect>
                                    <p:anim calcmode="lin" valueType="num">
                                      <p:cBhvr>
                                        <p:cTn id="4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nodeType="clickEffect">
                                  <p:stCondLst>
                                    <p:cond delay="0"/>
                                  </p:stCondLst>
                                  <p:childTnLst>
                                    <p:set>
                                      <p:cBhvr>
                                        <p:cTn id="53" dur="1" fill="hold">
                                          <p:stCondLst>
                                            <p:cond delay="0"/>
                                          </p:stCondLst>
                                        </p:cTn>
                                        <p:tgtEl>
                                          <p:spTgt spid="3">
                                            <p:txEl>
                                              <p:pRg st="6" end="6"/>
                                            </p:txEl>
                                          </p:spTgt>
                                        </p:tgtEl>
                                        <p:attrNameLst>
                                          <p:attrName>style.visibility</p:attrName>
                                        </p:attrNameLst>
                                      </p:cBhvr>
                                      <p:to>
                                        <p:strVal val="visible"/>
                                      </p:to>
                                    </p:set>
                                    <p:animEffect transition="in" filter="fade">
                                      <p:cBhvr>
                                        <p:cTn id="54" dur="1000"/>
                                        <p:tgtEl>
                                          <p:spTgt spid="3">
                                            <p:txEl>
                                              <p:pRg st="6" end="6"/>
                                            </p:txEl>
                                          </p:spTgt>
                                        </p:tgtEl>
                                      </p:cBhvr>
                                    </p:animEffect>
                                    <p:anim calcmode="lin" valueType="num">
                                      <p:cBhvr>
                                        <p:cTn id="5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6"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nodeType="clickEffect">
                                  <p:stCondLst>
                                    <p:cond delay="0"/>
                                  </p:stCondLst>
                                  <p:childTnLst>
                                    <p:set>
                                      <p:cBhvr>
                                        <p:cTn id="60" dur="1" fill="hold">
                                          <p:stCondLst>
                                            <p:cond delay="0"/>
                                          </p:stCondLst>
                                        </p:cTn>
                                        <p:tgtEl>
                                          <p:spTgt spid="3">
                                            <p:txEl>
                                              <p:pRg st="7" end="7"/>
                                            </p:txEl>
                                          </p:spTgt>
                                        </p:tgtEl>
                                        <p:attrNameLst>
                                          <p:attrName>style.visibility</p:attrName>
                                        </p:attrNameLst>
                                      </p:cBhvr>
                                      <p:to>
                                        <p:strVal val="visible"/>
                                      </p:to>
                                    </p:set>
                                    <p:animEffect transition="in" filter="fade">
                                      <p:cBhvr>
                                        <p:cTn id="61" dur="1000"/>
                                        <p:tgtEl>
                                          <p:spTgt spid="3">
                                            <p:txEl>
                                              <p:pRg st="7" end="7"/>
                                            </p:txEl>
                                          </p:spTgt>
                                        </p:tgtEl>
                                      </p:cBhvr>
                                    </p:animEffect>
                                    <p:anim calcmode="lin" valueType="num">
                                      <p:cBhvr>
                                        <p:cTn id="62"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63"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42" presetClass="entr" presetSubtype="0" fill="hold" nodeType="clickEffect">
                                  <p:stCondLst>
                                    <p:cond delay="0"/>
                                  </p:stCondLst>
                                  <p:childTnLst>
                                    <p:set>
                                      <p:cBhvr>
                                        <p:cTn id="67" dur="1" fill="hold">
                                          <p:stCondLst>
                                            <p:cond delay="0"/>
                                          </p:stCondLst>
                                        </p:cTn>
                                        <p:tgtEl>
                                          <p:spTgt spid="3">
                                            <p:txEl>
                                              <p:pRg st="8" end="8"/>
                                            </p:txEl>
                                          </p:spTgt>
                                        </p:tgtEl>
                                        <p:attrNameLst>
                                          <p:attrName>style.visibility</p:attrName>
                                        </p:attrNameLst>
                                      </p:cBhvr>
                                      <p:to>
                                        <p:strVal val="visible"/>
                                      </p:to>
                                    </p:set>
                                    <p:animEffect transition="in" filter="fade">
                                      <p:cBhvr>
                                        <p:cTn id="68" dur="1000"/>
                                        <p:tgtEl>
                                          <p:spTgt spid="3">
                                            <p:txEl>
                                              <p:pRg st="8" end="8"/>
                                            </p:txEl>
                                          </p:spTgt>
                                        </p:tgtEl>
                                      </p:cBhvr>
                                    </p:animEffect>
                                    <p:anim calcmode="lin" valueType="num">
                                      <p:cBhvr>
                                        <p:cTn id="69"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70"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9212" y="313899"/>
            <a:ext cx="8915399" cy="982639"/>
          </a:xfrm>
        </p:spPr>
        <p:txBody>
          <a:bodyPr>
            <a:normAutofit fontScale="90000"/>
          </a:bodyPr>
          <a:lstStyle/>
          <a:p>
            <a:pPr algn="r" rtl="1">
              <a:spcAft>
                <a:spcPts val="0"/>
              </a:spcAft>
            </a:pPr>
            <a:r>
              <a:rPr lang="fa-IR" dirty="0">
                <a:latin typeface="Times New Roman" panose="02020603050405020304" pitchFamily="18" charset="0"/>
                <a:ea typeface="Times New Roman" panose="02020603050405020304" pitchFamily="18" charset="0"/>
                <a:cs typeface="B Titr" panose="00000700000000000000" pitchFamily="2" charset="-78"/>
              </a:rPr>
              <a:t>وحدت محتوا </a:t>
            </a:r>
            <a:r>
              <a:rPr lang="en-US" dirty="0">
                <a:latin typeface="Times New Roman" panose="02020603050405020304" pitchFamily="18" charset="0"/>
                <a:ea typeface="Times New Roman" panose="02020603050405020304" pitchFamily="18" charset="0"/>
              </a:rPr>
              <a:t/>
            </a:r>
            <a:br>
              <a:rPr lang="en-US" dirty="0">
                <a:latin typeface="Times New Roman" panose="02020603050405020304" pitchFamily="18" charset="0"/>
                <a:ea typeface="Times New Roman" panose="02020603050405020304" pitchFamily="18" charset="0"/>
              </a:rPr>
            </a:br>
            <a:endParaRPr lang="en-US" dirty="0"/>
          </a:p>
        </p:txBody>
      </p:sp>
      <p:sp>
        <p:nvSpPr>
          <p:cNvPr id="3" name="Text Placeholder 2"/>
          <p:cNvSpPr>
            <a:spLocks noGrp="1"/>
          </p:cNvSpPr>
          <p:nvPr>
            <p:ph type="body" idx="1"/>
          </p:nvPr>
        </p:nvSpPr>
        <p:spPr>
          <a:xfrm>
            <a:off x="2589211" y="2265528"/>
            <a:ext cx="8915399" cy="3489777"/>
          </a:xfrm>
        </p:spPr>
        <p:txBody>
          <a:bodyPr/>
          <a:lstStyle/>
          <a:p>
            <a:pPr algn="r" rtl="1"/>
            <a:r>
              <a:rPr lang="fa-IR" sz="2400" dirty="0">
                <a:latin typeface="Times New Roman" panose="02020603050405020304" pitchFamily="18" charset="0"/>
                <a:ea typeface="Times New Roman" panose="02020603050405020304" pitchFamily="18" charset="0"/>
                <a:cs typeface="B Zar" panose="00000400000000000000" pitchFamily="2" charset="-78"/>
              </a:rPr>
              <a:t>یکی ازسوالات اساسی همواره این است که آیا برنامه ریزان درسی در تعیین محتوای باید با یکدیگر وحدت و ارتباط </a:t>
            </a:r>
            <a:r>
              <a:rPr lang="fa-IR" sz="2400" dirty="0" smtClean="0">
                <a:latin typeface="Times New Roman" panose="02020603050405020304" pitchFamily="18" charset="0"/>
                <a:ea typeface="Times New Roman" panose="02020603050405020304" pitchFamily="18" charset="0"/>
                <a:cs typeface="B Zar" panose="00000400000000000000" pitchFamily="2" charset="-78"/>
              </a:rPr>
              <a:t> </a:t>
            </a:r>
            <a:r>
              <a:rPr lang="fa-IR" sz="2400" dirty="0">
                <a:latin typeface="Times New Roman" panose="02020603050405020304" pitchFamily="18" charset="0"/>
                <a:ea typeface="Times New Roman" panose="02020603050405020304" pitchFamily="18" charset="0"/>
                <a:cs typeface="B Zar" panose="00000400000000000000" pitchFamily="2" charset="-78"/>
              </a:rPr>
              <a:t>داشته باشند یا خیر ؟</a:t>
            </a:r>
            <a:endParaRPr lang="en-US" sz="2400" dirty="0">
              <a:latin typeface="Times New Roman" panose="02020603050405020304" pitchFamily="18" charset="0"/>
              <a:ea typeface="Times New Roman" panose="02020603050405020304" pitchFamily="18" charset="0"/>
            </a:endParaRPr>
          </a:p>
          <a:p>
            <a:pPr algn="r" rtl="1"/>
            <a:r>
              <a:rPr lang="fa-IR" sz="2400" dirty="0">
                <a:latin typeface="Times New Roman" panose="02020603050405020304" pitchFamily="18" charset="0"/>
                <a:ea typeface="Times New Roman" panose="02020603050405020304" pitchFamily="18" charset="0"/>
                <a:cs typeface="B Zar" panose="00000400000000000000" pitchFamily="2" charset="-78"/>
              </a:rPr>
              <a:t>به طور کلی کارشناسان معتقدند که تفکیک رشته های علمی مصنوعی است زیرا آنچه در عالم خارج وجود دارد واحد است و یادگیرندگان نیزباید نظر واحدی از برنامه های درسی بدست آورند.لذا تلاش برای پیوند دادن برنامه های درسی مختلف از ضرورت های تعلیم و تربیت است </a:t>
            </a:r>
            <a:endParaRPr lang="en-US" sz="2400" dirty="0">
              <a:latin typeface="Times New Roman" panose="02020603050405020304" pitchFamily="18" charset="0"/>
              <a:ea typeface="Times New Roman" panose="02020603050405020304" pitchFamily="18" charset="0"/>
            </a:endParaRPr>
          </a:p>
          <a:p>
            <a:pPr algn="r"/>
            <a:endParaRPr lang="en-US" dirty="0"/>
          </a:p>
        </p:txBody>
      </p:sp>
    </p:spTree>
    <p:extLst>
      <p:ext uri="{BB962C8B-B14F-4D97-AF65-F5344CB8AC3E}">
        <p14:creationId xmlns:p14="http://schemas.microsoft.com/office/powerpoint/2010/main" val="3730254938"/>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1000"/>
                                        <p:tgtEl>
                                          <p:spTgt spid="3">
                                            <p:txEl>
                                              <p:pRg st="1" end="1"/>
                                            </p:txEl>
                                          </p:spTgt>
                                        </p:tgtEl>
                                      </p:cBhvr>
                                    </p:animEffect>
                                    <p:anim calcmode="lin" valueType="num">
                                      <p:cBhvr>
                                        <p:cTn id="1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9212" y="693973"/>
            <a:ext cx="8915399" cy="793632"/>
          </a:xfrm>
        </p:spPr>
        <p:txBody>
          <a:bodyPr>
            <a:normAutofit fontScale="90000"/>
          </a:bodyPr>
          <a:lstStyle/>
          <a:p>
            <a:pPr algn="r" rtl="1">
              <a:spcAft>
                <a:spcPts val="0"/>
              </a:spcAft>
            </a:pPr>
            <a:r>
              <a:rPr lang="fa-IR" sz="3200" dirty="0">
                <a:latin typeface="Times New Roman" panose="02020603050405020304" pitchFamily="18" charset="0"/>
                <a:ea typeface="Times New Roman" panose="02020603050405020304" pitchFamily="18" charset="0"/>
                <a:cs typeface="B Titr" panose="00000700000000000000" pitchFamily="2" charset="-78"/>
              </a:rPr>
              <a:t>اصول انتخاب محتوا </a:t>
            </a:r>
            <a:r>
              <a:rPr lang="en-US" sz="3200" dirty="0">
                <a:latin typeface="Times New Roman" panose="02020603050405020304" pitchFamily="18" charset="0"/>
                <a:ea typeface="Times New Roman" panose="02020603050405020304" pitchFamily="18" charset="0"/>
              </a:rPr>
              <a:t/>
            </a:r>
            <a:br>
              <a:rPr lang="en-US" sz="3200" dirty="0">
                <a:latin typeface="Times New Roman" panose="02020603050405020304" pitchFamily="18" charset="0"/>
                <a:ea typeface="Times New Roman" panose="02020603050405020304" pitchFamily="18" charset="0"/>
              </a:rPr>
            </a:br>
            <a:r>
              <a:rPr lang="fa-IR" sz="3200" dirty="0">
                <a:latin typeface="Times New Roman" panose="02020603050405020304" pitchFamily="18" charset="0"/>
                <a:ea typeface="Times New Roman" panose="02020603050405020304" pitchFamily="18" charset="0"/>
                <a:cs typeface="B Zar" panose="00000400000000000000" pitchFamily="2" charset="-78"/>
              </a:rPr>
              <a:t>اصولی که برای تهیه محتوای مناسب مد نظر است عبارتند از :</a:t>
            </a:r>
            <a:r>
              <a:rPr lang="en-US" sz="3200" dirty="0">
                <a:latin typeface="Times New Roman" panose="02020603050405020304" pitchFamily="18" charset="0"/>
                <a:ea typeface="Times New Roman" panose="02020603050405020304" pitchFamily="18" charset="0"/>
              </a:rPr>
              <a:t/>
            </a:r>
            <a:br>
              <a:rPr lang="en-US" sz="3200" dirty="0">
                <a:latin typeface="Times New Roman" panose="02020603050405020304" pitchFamily="18" charset="0"/>
                <a:ea typeface="Times New Roman" panose="02020603050405020304" pitchFamily="18" charset="0"/>
              </a:rPr>
            </a:br>
            <a:endParaRPr lang="en-US" sz="3200" dirty="0"/>
          </a:p>
        </p:txBody>
      </p:sp>
      <p:sp>
        <p:nvSpPr>
          <p:cNvPr id="3" name="Text Placeholder 2"/>
          <p:cNvSpPr>
            <a:spLocks noGrp="1"/>
          </p:cNvSpPr>
          <p:nvPr>
            <p:ph type="body" idx="1"/>
          </p:nvPr>
        </p:nvSpPr>
        <p:spPr>
          <a:xfrm>
            <a:off x="2589212" y="1090789"/>
            <a:ext cx="8915399" cy="5596614"/>
          </a:xfrm>
        </p:spPr>
        <p:txBody>
          <a:bodyPr>
            <a:normAutofit fontScale="85000" lnSpcReduction="20000"/>
          </a:bodyPr>
          <a:lstStyle/>
          <a:p>
            <a:pPr marL="342900" lvl="0" indent="-342900" algn="r" rtl="1">
              <a:buFont typeface="+mj-lt"/>
              <a:buAutoNum type="arabicPeriod"/>
            </a:pPr>
            <a:r>
              <a:rPr lang="fa-IR" dirty="0">
                <a:latin typeface="Times New Roman" panose="02020603050405020304" pitchFamily="18" charset="0"/>
                <a:ea typeface="Times New Roman" panose="02020603050405020304" pitchFamily="18" charset="0"/>
                <a:cs typeface="B Titr" panose="00000700000000000000" pitchFamily="2" charset="-78"/>
              </a:rPr>
              <a:t>اهمیت </a:t>
            </a:r>
            <a:endParaRPr lang="en-US" dirty="0">
              <a:latin typeface="Times New Roman" panose="02020603050405020304" pitchFamily="18" charset="0"/>
              <a:ea typeface="Times New Roman" panose="02020603050405020304" pitchFamily="18" charset="0"/>
            </a:endParaRPr>
          </a:p>
          <a:p>
            <a:pPr algn="r" rtl="1"/>
            <a:r>
              <a:rPr lang="fa-IR" dirty="0">
                <a:solidFill>
                  <a:srgbClr val="00B0F0"/>
                </a:solidFill>
                <a:latin typeface="Times New Roman" panose="02020603050405020304" pitchFamily="18" charset="0"/>
                <a:ea typeface="Times New Roman" panose="02020603050405020304" pitchFamily="18" charset="0"/>
                <a:cs typeface="B Titr" panose="00000700000000000000" pitchFamily="2" charset="-78"/>
              </a:rPr>
              <a:t>محتوای برنامه درسی از درجه اهمیت بالایی برخوردار است زیرا باید مهارت ها ، توانایی ها ، گرایش های دانش آموزان را تقویت کند </a:t>
            </a:r>
            <a:endParaRPr lang="fa-IR" dirty="0" smtClean="0">
              <a:solidFill>
                <a:srgbClr val="00B0F0"/>
              </a:solidFill>
              <a:latin typeface="Times New Roman" panose="02020603050405020304" pitchFamily="18" charset="0"/>
              <a:ea typeface="Times New Roman" panose="02020603050405020304" pitchFamily="18" charset="0"/>
              <a:cs typeface="B Titr" panose="00000700000000000000" pitchFamily="2" charset="-78"/>
            </a:endParaRPr>
          </a:p>
          <a:p>
            <a:pPr algn="r" rtl="1"/>
            <a:r>
              <a:rPr lang="fa-IR" dirty="0" smtClean="0">
                <a:latin typeface="Times New Roman" panose="02020603050405020304" pitchFamily="18" charset="0"/>
                <a:ea typeface="Times New Roman" panose="02020603050405020304" pitchFamily="18" charset="0"/>
                <a:cs typeface="B Titr" panose="00000700000000000000" pitchFamily="2" charset="-78"/>
              </a:rPr>
              <a:t>2.اعتبار </a:t>
            </a:r>
            <a:endParaRPr lang="en-US" dirty="0">
              <a:latin typeface="Times New Roman" panose="02020603050405020304" pitchFamily="18" charset="0"/>
              <a:ea typeface="Times New Roman" panose="02020603050405020304" pitchFamily="18" charset="0"/>
            </a:endParaRPr>
          </a:p>
          <a:p>
            <a:pPr algn="r" rtl="1"/>
            <a:r>
              <a:rPr lang="fa-IR" dirty="0">
                <a:solidFill>
                  <a:srgbClr val="92D050"/>
                </a:solidFill>
                <a:latin typeface="Times New Roman" panose="02020603050405020304" pitchFamily="18" charset="0"/>
                <a:ea typeface="Times New Roman" panose="02020603050405020304" pitchFamily="18" charset="0"/>
                <a:cs typeface="B Titr" panose="00000700000000000000" pitchFamily="2" charset="-78"/>
              </a:rPr>
              <a:t>م</a:t>
            </a:r>
            <a:r>
              <a:rPr lang="fa-IR" dirty="0" smtClean="0">
                <a:solidFill>
                  <a:srgbClr val="92D050"/>
                </a:solidFill>
                <a:latin typeface="Times New Roman" panose="02020603050405020304" pitchFamily="18" charset="0"/>
                <a:ea typeface="Times New Roman" panose="02020603050405020304" pitchFamily="18" charset="0"/>
                <a:cs typeface="B Titr" panose="00000700000000000000" pitchFamily="2" charset="-78"/>
              </a:rPr>
              <a:t>حتوای </a:t>
            </a:r>
            <a:r>
              <a:rPr lang="fa-IR" dirty="0">
                <a:solidFill>
                  <a:srgbClr val="92D050"/>
                </a:solidFill>
                <a:latin typeface="Times New Roman" panose="02020603050405020304" pitchFamily="18" charset="0"/>
                <a:ea typeface="Times New Roman" panose="02020603050405020304" pitchFamily="18" charset="0"/>
                <a:cs typeface="B Titr" panose="00000700000000000000" pitchFamily="2" charset="-78"/>
              </a:rPr>
              <a:t>برنامه درسی به طورمرتب باید از لحاط اعتبار بررسی و بازبینی شود </a:t>
            </a:r>
            <a:endParaRPr lang="fa-IR" dirty="0" smtClean="0">
              <a:solidFill>
                <a:srgbClr val="92D050"/>
              </a:solidFill>
              <a:latin typeface="Times New Roman" panose="02020603050405020304" pitchFamily="18" charset="0"/>
              <a:ea typeface="Times New Roman" panose="02020603050405020304" pitchFamily="18" charset="0"/>
              <a:cs typeface="B Titr" panose="00000700000000000000" pitchFamily="2" charset="-78"/>
            </a:endParaRPr>
          </a:p>
          <a:p>
            <a:pPr algn="r" rtl="1"/>
            <a:r>
              <a:rPr lang="fa-IR" dirty="0" smtClean="0">
                <a:latin typeface="Times New Roman" panose="02020603050405020304" pitchFamily="18" charset="0"/>
                <a:ea typeface="Times New Roman" panose="02020603050405020304" pitchFamily="18" charset="0"/>
                <a:cs typeface="B Titr" panose="00000700000000000000" pitchFamily="2" charset="-78"/>
              </a:rPr>
              <a:t>3.علاقه فراگیرنده</a:t>
            </a:r>
            <a:endParaRPr lang="en-US" dirty="0">
              <a:latin typeface="Times New Roman" panose="02020603050405020304" pitchFamily="18" charset="0"/>
              <a:ea typeface="Times New Roman" panose="02020603050405020304" pitchFamily="18" charset="0"/>
              <a:cs typeface="B Titr" panose="00000700000000000000" pitchFamily="2" charset="-78"/>
            </a:endParaRPr>
          </a:p>
          <a:p>
            <a:pPr algn="r" rtl="1"/>
            <a:r>
              <a:rPr lang="fa-IR" dirty="0">
                <a:solidFill>
                  <a:srgbClr val="FF0000"/>
                </a:solidFill>
                <a:latin typeface="Times New Roman" panose="02020603050405020304" pitchFamily="18" charset="0"/>
                <a:ea typeface="Times New Roman" panose="02020603050405020304" pitchFamily="18" charset="0"/>
                <a:cs typeface="B Titr" panose="00000700000000000000" pitchFamily="2" charset="-78"/>
              </a:rPr>
              <a:t>اگر دانش برای زندگی فراگیرنده معنادار باشد و مورد علاقه اوقرار گیرد از وجو خود او خواهد جوشید واثرات پایداری خواهد داشت </a:t>
            </a:r>
            <a:endParaRPr lang="fa-IR" dirty="0" smtClean="0">
              <a:solidFill>
                <a:srgbClr val="FF0000"/>
              </a:solidFill>
              <a:latin typeface="Times New Roman" panose="02020603050405020304" pitchFamily="18" charset="0"/>
              <a:ea typeface="Times New Roman" panose="02020603050405020304" pitchFamily="18" charset="0"/>
              <a:cs typeface="B Titr" panose="00000700000000000000" pitchFamily="2" charset="-78"/>
            </a:endParaRPr>
          </a:p>
          <a:p>
            <a:pPr algn="r" rtl="1"/>
            <a:r>
              <a:rPr lang="fa-IR" dirty="0" smtClean="0">
                <a:latin typeface="Times New Roman" panose="02020603050405020304" pitchFamily="18" charset="0"/>
                <a:ea typeface="Times New Roman" panose="02020603050405020304" pitchFamily="18" charset="0"/>
                <a:cs typeface="B Titr" panose="00000700000000000000" pitchFamily="2" charset="-78"/>
              </a:rPr>
              <a:t>4.سودمندی</a:t>
            </a:r>
            <a:endParaRPr lang="en-US" dirty="0">
              <a:latin typeface="Times New Roman" panose="02020603050405020304" pitchFamily="18" charset="0"/>
              <a:ea typeface="Times New Roman" panose="02020603050405020304" pitchFamily="18" charset="0"/>
              <a:cs typeface="B Titr" panose="00000700000000000000" pitchFamily="2" charset="-78"/>
            </a:endParaRPr>
          </a:p>
          <a:p>
            <a:pPr algn="r" rtl="1"/>
            <a:r>
              <a:rPr lang="fa-IR" dirty="0" smtClean="0">
                <a:solidFill>
                  <a:srgbClr val="0070C0"/>
                </a:solidFill>
                <a:latin typeface="Times New Roman" panose="02020603050405020304" pitchFamily="18" charset="0"/>
                <a:ea typeface="Times New Roman" panose="02020603050405020304" pitchFamily="18" charset="0"/>
                <a:cs typeface="B Titr" panose="00000700000000000000" pitchFamily="2" charset="-78"/>
              </a:rPr>
              <a:t>این </a:t>
            </a:r>
            <a:r>
              <a:rPr lang="fa-IR" dirty="0">
                <a:solidFill>
                  <a:srgbClr val="0070C0"/>
                </a:solidFill>
                <a:latin typeface="Times New Roman" panose="02020603050405020304" pitchFamily="18" charset="0"/>
                <a:ea typeface="Times New Roman" panose="02020603050405020304" pitchFamily="18" charset="0"/>
                <a:cs typeface="B Titr" panose="00000700000000000000" pitchFamily="2" charset="-78"/>
              </a:rPr>
              <a:t>اصل به کاربرد مفید محتوا مربوط است ، دانشی که فراگیرنده را برای شغل آینده وبزرگسالی آماده کند(معتقدان برنامه درسی موضوع محور ) و همچنین دانشی که به درک صحیح از هویت خود و معنای زندگی منجر شود(معتقدان برنامه درسیفراگیر مدار و دانشی که فراگیر را برغلبه بر مشکلات اجتماعی و سیاسی یاری کند  سودمند خواهد بود </a:t>
            </a:r>
            <a:endParaRPr lang="en-US" dirty="0">
              <a:solidFill>
                <a:srgbClr val="0070C0"/>
              </a:solidFill>
              <a:latin typeface="Times New Roman" panose="02020603050405020304" pitchFamily="18" charset="0"/>
              <a:ea typeface="Times New Roman" panose="02020603050405020304" pitchFamily="18" charset="0"/>
              <a:cs typeface="B Titr" panose="00000700000000000000" pitchFamily="2" charset="-78"/>
            </a:endParaRPr>
          </a:p>
          <a:p>
            <a:pPr lvl="0" algn="r" rtl="1"/>
            <a:r>
              <a:rPr lang="fa-IR" dirty="0" smtClean="0">
                <a:latin typeface="Times New Roman" panose="02020603050405020304" pitchFamily="18" charset="0"/>
                <a:ea typeface="Times New Roman" panose="02020603050405020304" pitchFamily="18" charset="0"/>
                <a:cs typeface="B Titr" panose="00000700000000000000" pitchFamily="2" charset="-78"/>
              </a:rPr>
              <a:t>5.قابلیت </a:t>
            </a:r>
            <a:r>
              <a:rPr lang="fa-IR" dirty="0">
                <a:latin typeface="Times New Roman" panose="02020603050405020304" pitchFamily="18" charset="0"/>
                <a:ea typeface="Times New Roman" panose="02020603050405020304" pitchFamily="18" charset="0"/>
                <a:cs typeface="B Titr" panose="00000700000000000000" pitchFamily="2" charset="-78"/>
              </a:rPr>
              <a:t>یادگیری </a:t>
            </a:r>
            <a:endParaRPr lang="en-US" dirty="0">
              <a:latin typeface="Times New Roman" panose="02020603050405020304" pitchFamily="18" charset="0"/>
              <a:ea typeface="Times New Roman" panose="02020603050405020304" pitchFamily="18" charset="0"/>
              <a:cs typeface="B Titr" panose="00000700000000000000" pitchFamily="2" charset="-78"/>
            </a:endParaRPr>
          </a:p>
          <a:p>
            <a:pPr algn="r" rtl="1"/>
            <a:r>
              <a:rPr lang="fa-IR" dirty="0">
                <a:solidFill>
                  <a:srgbClr val="7030A0"/>
                </a:solidFill>
                <a:latin typeface="Times New Roman" panose="02020603050405020304" pitchFamily="18" charset="0"/>
                <a:ea typeface="Times New Roman" panose="02020603050405020304" pitchFamily="18" charset="0"/>
                <a:cs typeface="B Titr" panose="00000700000000000000" pitchFamily="2" charset="-78"/>
              </a:rPr>
              <a:t>محتواباید متناسب با تجربیات و توانایی فراگیرنده باشد تا یادگیری موثر اتفاق افتد و اگر گاهی خارج ازاین قابلیت ها انتخاب شد می بایست تناسب و هماهنگی ارتباط بین هر دو بعدحفظ شود </a:t>
            </a:r>
            <a:endParaRPr lang="en-US" dirty="0">
              <a:solidFill>
                <a:srgbClr val="7030A0"/>
              </a:solidFill>
              <a:latin typeface="Times New Roman" panose="02020603050405020304" pitchFamily="18" charset="0"/>
              <a:ea typeface="Times New Roman" panose="02020603050405020304" pitchFamily="18" charset="0"/>
              <a:cs typeface="B Titr" panose="00000700000000000000" pitchFamily="2" charset="-78"/>
            </a:endParaRPr>
          </a:p>
          <a:p>
            <a:pPr lvl="0" algn="r" rtl="1"/>
            <a:r>
              <a:rPr lang="fa-IR" dirty="0" smtClean="0">
                <a:latin typeface="Times New Roman" panose="02020603050405020304" pitchFamily="18" charset="0"/>
                <a:ea typeface="Times New Roman" panose="02020603050405020304" pitchFamily="18" charset="0"/>
                <a:cs typeface="B Titr" panose="00000700000000000000" pitchFamily="2" charset="-78"/>
              </a:rPr>
              <a:t>6.انعطاف </a:t>
            </a:r>
            <a:r>
              <a:rPr lang="fa-IR" dirty="0">
                <a:latin typeface="Times New Roman" panose="02020603050405020304" pitchFamily="18" charset="0"/>
                <a:ea typeface="Times New Roman" panose="02020603050405020304" pitchFamily="18" charset="0"/>
                <a:cs typeface="B Titr" panose="00000700000000000000" pitchFamily="2" charset="-78"/>
              </a:rPr>
              <a:t>پذیری </a:t>
            </a:r>
            <a:endParaRPr lang="en-US" dirty="0">
              <a:latin typeface="Times New Roman" panose="02020603050405020304" pitchFamily="18" charset="0"/>
              <a:ea typeface="Times New Roman" panose="02020603050405020304" pitchFamily="18" charset="0"/>
            </a:endParaRPr>
          </a:p>
          <a:p>
            <a:pPr algn="r" rtl="1"/>
            <a:r>
              <a:rPr lang="fa-IR" dirty="0">
                <a:solidFill>
                  <a:schemeClr val="tx1"/>
                </a:solidFill>
                <a:latin typeface="Times New Roman" panose="02020603050405020304" pitchFamily="18" charset="0"/>
                <a:ea typeface="Times New Roman" panose="02020603050405020304" pitchFamily="18" charset="0"/>
                <a:cs typeface="B Titr" panose="00000700000000000000" pitchFamily="2" charset="-78"/>
              </a:rPr>
              <a:t>انتخاب محتوا معمولا باید با توجه فضای سیاسی ،فرهنگی و اجتماعی جامعه صورت گیرد و در این زمینه انعطاف لازم را داشته باشد </a:t>
            </a:r>
            <a:endParaRPr lang="en-US" dirty="0">
              <a:solidFill>
                <a:schemeClr val="tx1"/>
              </a:solidFill>
              <a:latin typeface="Times New Roman" panose="02020603050405020304" pitchFamily="18" charset="0"/>
              <a:ea typeface="Times New Roman" panose="02020603050405020304" pitchFamily="18" charset="0"/>
              <a:cs typeface="B Titr" panose="00000700000000000000" pitchFamily="2" charset="-78"/>
            </a:endParaRPr>
          </a:p>
          <a:p>
            <a:pPr algn="r"/>
            <a:endParaRPr lang="en-US" dirty="0"/>
          </a:p>
        </p:txBody>
      </p:sp>
    </p:spTree>
    <p:extLst>
      <p:ext uri="{BB962C8B-B14F-4D97-AF65-F5344CB8AC3E}">
        <p14:creationId xmlns:p14="http://schemas.microsoft.com/office/powerpoint/2010/main" val="2180724890"/>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1000"/>
                                        <p:tgtEl>
                                          <p:spTgt spid="3">
                                            <p:txEl>
                                              <p:pRg st="1" end="1"/>
                                            </p:txEl>
                                          </p:spTgt>
                                        </p:tgtEl>
                                      </p:cBhvr>
                                    </p:animEffect>
                                    <p:anim calcmode="lin" valueType="num">
                                      <p:cBhvr>
                                        <p:cTn id="1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fade">
                                      <p:cBhvr>
                                        <p:cTn id="24" dur="1000"/>
                                        <p:tgtEl>
                                          <p:spTgt spid="3">
                                            <p:txEl>
                                              <p:pRg st="2" end="2"/>
                                            </p:txEl>
                                          </p:spTgt>
                                        </p:tgtEl>
                                      </p:cBhvr>
                                    </p:animEffect>
                                    <p:anim calcmode="lin" valueType="num">
                                      <p:cBhvr>
                                        <p:cTn id="2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fade">
                                      <p:cBhvr>
                                        <p:cTn id="29" dur="1000"/>
                                        <p:tgtEl>
                                          <p:spTgt spid="3">
                                            <p:txEl>
                                              <p:pRg st="3" end="3"/>
                                            </p:txEl>
                                          </p:spTgt>
                                        </p:tgtEl>
                                      </p:cBhvr>
                                    </p:animEffect>
                                    <p:anim calcmode="lin" valueType="num">
                                      <p:cBhvr>
                                        <p:cTn id="3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Effect transition="in" filter="fade">
                                      <p:cBhvr>
                                        <p:cTn id="36" dur="1000"/>
                                        <p:tgtEl>
                                          <p:spTgt spid="3">
                                            <p:txEl>
                                              <p:pRg st="4" end="4"/>
                                            </p:txEl>
                                          </p:spTgt>
                                        </p:tgtEl>
                                      </p:cBhvr>
                                    </p:animEffect>
                                    <p:anim calcmode="lin" valueType="num">
                                      <p:cBhvr>
                                        <p:cTn id="3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9" presetID="42" presetClass="entr" presetSubtype="0" fill="hold" nodeType="with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Effect transition="in" filter="fade">
                                      <p:cBhvr>
                                        <p:cTn id="41" dur="1000"/>
                                        <p:tgtEl>
                                          <p:spTgt spid="3">
                                            <p:txEl>
                                              <p:pRg st="5" end="5"/>
                                            </p:txEl>
                                          </p:spTgt>
                                        </p:tgtEl>
                                      </p:cBhvr>
                                    </p:animEffect>
                                    <p:anim calcmode="lin" valueType="num">
                                      <p:cBhvr>
                                        <p:cTn id="4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nodeType="clickEffect">
                                  <p:stCondLst>
                                    <p:cond delay="0"/>
                                  </p:stCondLst>
                                  <p:childTnLst>
                                    <p:set>
                                      <p:cBhvr>
                                        <p:cTn id="47" dur="1" fill="hold">
                                          <p:stCondLst>
                                            <p:cond delay="0"/>
                                          </p:stCondLst>
                                        </p:cTn>
                                        <p:tgtEl>
                                          <p:spTgt spid="3">
                                            <p:txEl>
                                              <p:pRg st="6" end="6"/>
                                            </p:txEl>
                                          </p:spTgt>
                                        </p:tgtEl>
                                        <p:attrNameLst>
                                          <p:attrName>style.visibility</p:attrName>
                                        </p:attrNameLst>
                                      </p:cBhvr>
                                      <p:to>
                                        <p:strVal val="visible"/>
                                      </p:to>
                                    </p:set>
                                    <p:animEffect transition="in" filter="fade">
                                      <p:cBhvr>
                                        <p:cTn id="48" dur="1000"/>
                                        <p:tgtEl>
                                          <p:spTgt spid="3">
                                            <p:txEl>
                                              <p:pRg st="6" end="6"/>
                                            </p:txEl>
                                          </p:spTgt>
                                        </p:tgtEl>
                                      </p:cBhvr>
                                    </p:animEffect>
                                    <p:anim calcmode="lin" valueType="num">
                                      <p:cBhvr>
                                        <p:cTn id="4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6" end="6"/>
                                            </p:txEl>
                                          </p:spTgt>
                                        </p:tgtEl>
                                        <p:attrNameLst>
                                          <p:attrName>ppt_y</p:attrName>
                                        </p:attrNameLst>
                                      </p:cBhvr>
                                      <p:tavLst>
                                        <p:tav tm="0">
                                          <p:val>
                                            <p:strVal val="#ppt_y+.1"/>
                                          </p:val>
                                        </p:tav>
                                        <p:tav tm="100000">
                                          <p:val>
                                            <p:strVal val="#ppt_y"/>
                                          </p:val>
                                        </p:tav>
                                      </p:tavLst>
                                    </p:anim>
                                  </p:childTnLst>
                                </p:cTn>
                              </p:par>
                              <p:par>
                                <p:cTn id="51" presetID="42" presetClass="entr" presetSubtype="0" fill="hold" nodeType="withEffect">
                                  <p:stCondLst>
                                    <p:cond delay="0"/>
                                  </p:stCondLst>
                                  <p:childTnLst>
                                    <p:set>
                                      <p:cBhvr>
                                        <p:cTn id="52" dur="1" fill="hold">
                                          <p:stCondLst>
                                            <p:cond delay="0"/>
                                          </p:stCondLst>
                                        </p:cTn>
                                        <p:tgtEl>
                                          <p:spTgt spid="3">
                                            <p:txEl>
                                              <p:pRg st="7" end="7"/>
                                            </p:txEl>
                                          </p:spTgt>
                                        </p:tgtEl>
                                        <p:attrNameLst>
                                          <p:attrName>style.visibility</p:attrName>
                                        </p:attrNameLst>
                                      </p:cBhvr>
                                      <p:to>
                                        <p:strVal val="visible"/>
                                      </p:to>
                                    </p:set>
                                    <p:animEffect transition="in" filter="fade">
                                      <p:cBhvr>
                                        <p:cTn id="53" dur="1000"/>
                                        <p:tgtEl>
                                          <p:spTgt spid="3">
                                            <p:txEl>
                                              <p:pRg st="7" end="7"/>
                                            </p:txEl>
                                          </p:spTgt>
                                        </p:tgtEl>
                                      </p:cBhvr>
                                    </p:animEffect>
                                    <p:anim calcmode="lin" valueType="num">
                                      <p:cBhvr>
                                        <p:cTn id="54"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5"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2" presetClass="entr" presetSubtype="0" fill="hold" nodeType="clickEffect">
                                  <p:stCondLst>
                                    <p:cond delay="0"/>
                                  </p:stCondLst>
                                  <p:childTnLst>
                                    <p:set>
                                      <p:cBhvr>
                                        <p:cTn id="59" dur="1" fill="hold">
                                          <p:stCondLst>
                                            <p:cond delay="0"/>
                                          </p:stCondLst>
                                        </p:cTn>
                                        <p:tgtEl>
                                          <p:spTgt spid="3">
                                            <p:txEl>
                                              <p:pRg st="8" end="8"/>
                                            </p:txEl>
                                          </p:spTgt>
                                        </p:tgtEl>
                                        <p:attrNameLst>
                                          <p:attrName>style.visibility</p:attrName>
                                        </p:attrNameLst>
                                      </p:cBhvr>
                                      <p:to>
                                        <p:strVal val="visible"/>
                                      </p:to>
                                    </p:set>
                                    <p:animEffect transition="in" filter="fade">
                                      <p:cBhvr>
                                        <p:cTn id="60" dur="1000"/>
                                        <p:tgtEl>
                                          <p:spTgt spid="3">
                                            <p:txEl>
                                              <p:pRg st="8" end="8"/>
                                            </p:txEl>
                                          </p:spTgt>
                                        </p:tgtEl>
                                      </p:cBhvr>
                                    </p:animEffect>
                                    <p:anim calcmode="lin" valueType="num">
                                      <p:cBhvr>
                                        <p:cTn id="61"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2" dur="1000" fill="hold"/>
                                        <p:tgtEl>
                                          <p:spTgt spid="3">
                                            <p:txEl>
                                              <p:pRg st="8" end="8"/>
                                            </p:txEl>
                                          </p:spTgt>
                                        </p:tgtEl>
                                        <p:attrNameLst>
                                          <p:attrName>ppt_y</p:attrName>
                                        </p:attrNameLst>
                                      </p:cBhvr>
                                      <p:tavLst>
                                        <p:tav tm="0">
                                          <p:val>
                                            <p:strVal val="#ppt_y+.1"/>
                                          </p:val>
                                        </p:tav>
                                        <p:tav tm="100000">
                                          <p:val>
                                            <p:strVal val="#ppt_y"/>
                                          </p:val>
                                        </p:tav>
                                      </p:tavLst>
                                    </p:anim>
                                  </p:childTnLst>
                                </p:cTn>
                              </p:par>
                              <p:par>
                                <p:cTn id="63" presetID="42" presetClass="entr" presetSubtype="0" fill="hold" nodeType="withEffect">
                                  <p:stCondLst>
                                    <p:cond delay="0"/>
                                  </p:stCondLst>
                                  <p:childTnLst>
                                    <p:set>
                                      <p:cBhvr>
                                        <p:cTn id="64" dur="1" fill="hold">
                                          <p:stCondLst>
                                            <p:cond delay="0"/>
                                          </p:stCondLst>
                                        </p:cTn>
                                        <p:tgtEl>
                                          <p:spTgt spid="3">
                                            <p:txEl>
                                              <p:pRg st="9" end="9"/>
                                            </p:txEl>
                                          </p:spTgt>
                                        </p:tgtEl>
                                        <p:attrNameLst>
                                          <p:attrName>style.visibility</p:attrName>
                                        </p:attrNameLst>
                                      </p:cBhvr>
                                      <p:to>
                                        <p:strVal val="visible"/>
                                      </p:to>
                                    </p:set>
                                    <p:animEffect transition="in" filter="fade">
                                      <p:cBhvr>
                                        <p:cTn id="65" dur="1000"/>
                                        <p:tgtEl>
                                          <p:spTgt spid="3">
                                            <p:txEl>
                                              <p:pRg st="9" end="9"/>
                                            </p:txEl>
                                          </p:spTgt>
                                        </p:tgtEl>
                                      </p:cBhvr>
                                    </p:animEffect>
                                    <p:anim calcmode="lin" valueType="num">
                                      <p:cBhvr>
                                        <p:cTn id="66"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7"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42" presetClass="entr" presetSubtype="0" fill="hold" nodeType="clickEffect">
                                  <p:stCondLst>
                                    <p:cond delay="0"/>
                                  </p:stCondLst>
                                  <p:childTnLst>
                                    <p:set>
                                      <p:cBhvr>
                                        <p:cTn id="71" dur="1" fill="hold">
                                          <p:stCondLst>
                                            <p:cond delay="0"/>
                                          </p:stCondLst>
                                        </p:cTn>
                                        <p:tgtEl>
                                          <p:spTgt spid="3">
                                            <p:txEl>
                                              <p:pRg st="10" end="10"/>
                                            </p:txEl>
                                          </p:spTgt>
                                        </p:tgtEl>
                                        <p:attrNameLst>
                                          <p:attrName>style.visibility</p:attrName>
                                        </p:attrNameLst>
                                      </p:cBhvr>
                                      <p:to>
                                        <p:strVal val="visible"/>
                                      </p:to>
                                    </p:set>
                                    <p:animEffect transition="in" filter="fade">
                                      <p:cBhvr>
                                        <p:cTn id="72" dur="1000"/>
                                        <p:tgtEl>
                                          <p:spTgt spid="3">
                                            <p:txEl>
                                              <p:pRg st="10" end="10"/>
                                            </p:txEl>
                                          </p:spTgt>
                                        </p:tgtEl>
                                      </p:cBhvr>
                                    </p:animEffect>
                                    <p:anim calcmode="lin" valueType="num">
                                      <p:cBhvr>
                                        <p:cTn id="73"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4" dur="1000" fill="hold"/>
                                        <p:tgtEl>
                                          <p:spTgt spid="3">
                                            <p:txEl>
                                              <p:pRg st="10" end="10"/>
                                            </p:txEl>
                                          </p:spTgt>
                                        </p:tgtEl>
                                        <p:attrNameLst>
                                          <p:attrName>ppt_y</p:attrName>
                                        </p:attrNameLst>
                                      </p:cBhvr>
                                      <p:tavLst>
                                        <p:tav tm="0">
                                          <p:val>
                                            <p:strVal val="#ppt_y+.1"/>
                                          </p:val>
                                        </p:tav>
                                        <p:tav tm="100000">
                                          <p:val>
                                            <p:strVal val="#ppt_y"/>
                                          </p:val>
                                        </p:tav>
                                      </p:tavLst>
                                    </p:anim>
                                  </p:childTnLst>
                                </p:cTn>
                              </p:par>
                              <p:par>
                                <p:cTn id="75" presetID="42" presetClass="entr" presetSubtype="0" fill="hold" nodeType="withEffect">
                                  <p:stCondLst>
                                    <p:cond delay="0"/>
                                  </p:stCondLst>
                                  <p:childTnLst>
                                    <p:set>
                                      <p:cBhvr>
                                        <p:cTn id="76" dur="1" fill="hold">
                                          <p:stCondLst>
                                            <p:cond delay="0"/>
                                          </p:stCondLst>
                                        </p:cTn>
                                        <p:tgtEl>
                                          <p:spTgt spid="3">
                                            <p:txEl>
                                              <p:pRg st="11" end="11"/>
                                            </p:txEl>
                                          </p:spTgt>
                                        </p:tgtEl>
                                        <p:attrNameLst>
                                          <p:attrName>style.visibility</p:attrName>
                                        </p:attrNameLst>
                                      </p:cBhvr>
                                      <p:to>
                                        <p:strVal val="visible"/>
                                      </p:to>
                                    </p:set>
                                    <p:animEffect transition="in" filter="fade">
                                      <p:cBhvr>
                                        <p:cTn id="77" dur="1000"/>
                                        <p:tgtEl>
                                          <p:spTgt spid="3">
                                            <p:txEl>
                                              <p:pRg st="11" end="11"/>
                                            </p:txEl>
                                          </p:spTgt>
                                        </p:tgtEl>
                                      </p:cBhvr>
                                    </p:animEffect>
                                    <p:anim calcmode="lin" valueType="num">
                                      <p:cBhvr>
                                        <p:cTn id="78"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79"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9212" y="352780"/>
            <a:ext cx="8915399" cy="998348"/>
          </a:xfrm>
        </p:spPr>
        <p:txBody>
          <a:bodyPr>
            <a:normAutofit/>
          </a:bodyPr>
          <a:lstStyle/>
          <a:p>
            <a:pPr algn="r" rtl="1">
              <a:spcAft>
                <a:spcPts val="0"/>
              </a:spcAft>
            </a:pPr>
            <a:r>
              <a:rPr lang="fa-IR" sz="2800" dirty="0">
                <a:latin typeface="Times New Roman" panose="02020603050405020304" pitchFamily="18" charset="0"/>
                <a:ea typeface="Times New Roman" panose="02020603050405020304" pitchFamily="18" charset="0"/>
                <a:cs typeface="B Titr" panose="00000700000000000000" pitchFamily="2" charset="-78"/>
              </a:rPr>
              <a:t>انتخاب و سازماندهی تجربیات یادگیری </a:t>
            </a:r>
            <a:r>
              <a:rPr lang="en-US" sz="2800" dirty="0">
                <a:latin typeface="Times New Roman" panose="02020603050405020304" pitchFamily="18" charset="0"/>
                <a:ea typeface="Times New Roman" panose="02020603050405020304" pitchFamily="18" charset="0"/>
              </a:rPr>
              <a:t/>
            </a:r>
            <a:br>
              <a:rPr lang="en-US" sz="2800" dirty="0">
                <a:latin typeface="Times New Roman" panose="02020603050405020304" pitchFamily="18" charset="0"/>
                <a:ea typeface="Times New Roman" panose="02020603050405020304" pitchFamily="18" charset="0"/>
              </a:rPr>
            </a:br>
            <a:endParaRPr lang="en-US" sz="2800" dirty="0"/>
          </a:p>
        </p:txBody>
      </p:sp>
      <p:sp>
        <p:nvSpPr>
          <p:cNvPr id="3" name="Text Placeholder 2"/>
          <p:cNvSpPr>
            <a:spLocks noGrp="1"/>
          </p:cNvSpPr>
          <p:nvPr>
            <p:ph type="body" idx="1"/>
          </p:nvPr>
        </p:nvSpPr>
        <p:spPr>
          <a:xfrm>
            <a:off x="2589212" y="996286"/>
            <a:ext cx="8915399" cy="5759356"/>
          </a:xfrm>
        </p:spPr>
        <p:txBody>
          <a:bodyPr/>
          <a:lstStyle/>
          <a:p>
            <a:pPr algn="r" rtl="1"/>
            <a:r>
              <a:rPr lang="fa-IR" sz="2400" dirty="0">
                <a:latin typeface="Times New Roman" panose="02020603050405020304" pitchFamily="18" charset="0"/>
                <a:ea typeface="Times New Roman" panose="02020603050405020304" pitchFamily="18" charset="0"/>
                <a:cs typeface="B Zar" panose="00000400000000000000" pitchFamily="2" charset="-78"/>
              </a:rPr>
              <a:t>منظور از تجربیات یادگیری همه اعمال معلم و دانش آموزاست که روشهای تدریس و کل فعالیت های آموزشی را در بر می گیرد و تفکیک این دو مقوله کار صحیحی نیست </a:t>
            </a:r>
            <a:endParaRPr lang="fa-IR" sz="2400" dirty="0" smtClean="0">
              <a:latin typeface="Times New Roman" panose="02020603050405020304" pitchFamily="18" charset="0"/>
              <a:ea typeface="Times New Roman" panose="02020603050405020304" pitchFamily="18" charset="0"/>
              <a:cs typeface="B Zar" panose="00000400000000000000" pitchFamily="2" charset="-78"/>
            </a:endParaRPr>
          </a:p>
          <a:p>
            <a:pPr algn="r" rtl="1"/>
            <a:endParaRPr lang="fa-IR" sz="2400" dirty="0">
              <a:latin typeface="Times New Roman" panose="02020603050405020304" pitchFamily="18" charset="0"/>
              <a:ea typeface="Times New Roman" panose="02020603050405020304" pitchFamily="18" charset="0"/>
              <a:cs typeface="B Zar" panose="00000400000000000000" pitchFamily="2" charset="-78"/>
            </a:endParaRPr>
          </a:p>
          <a:p>
            <a:pPr algn="r" rtl="1"/>
            <a:endParaRPr lang="fa-IR" sz="2400" dirty="0" smtClean="0">
              <a:latin typeface="Times New Roman" panose="02020603050405020304" pitchFamily="18" charset="0"/>
              <a:ea typeface="Times New Roman" panose="02020603050405020304" pitchFamily="18" charset="0"/>
              <a:cs typeface="B Zar" panose="00000400000000000000" pitchFamily="2" charset="-78"/>
            </a:endParaRPr>
          </a:p>
          <a:p>
            <a:pPr algn="r" rtl="1"/>
            <a:endParaRPr lang="fa-IR" sz="2400" dirty="0">
              <a:latin typeface="Times New Roman" panose="02020603050405020304" pitchFamily="18" charset="0"/>
              <a:ea typeface="Times New Roman" panose="02020603050405020304" pitchFamily="18" charset="0"/>
              <a:cs typeface="B Zar" panose="00000400000000000000" pitchFamily="2" charset="-78"/>
            </a:endParaRPr>
          </a:p>
          <a:p>
            <a:pPr algn="r" rtl="1"/>
            <a:endParaRPr lang="fa-IR" sz="2400" dirty="0" smtClean="0">
              <a:latin typeface="Times New Roman" panose="02020603050405020304" pitchFamily="18" charset="0"/>
              <a:ea typeface="Times New Roman" panose="02020603050405020304" pitchFamily="18" charset="0"/>
              <a:cs typeface="B Zar" panose="00000400000000000000" pitchFamily="2" charset="-78"/>
            </a:endParaRPr>
          </a:p>
          <a:p>
            <a:pPr algn="r" rtl="1"/>
            <a:r>
              <a:rPr lang="fa-IR" sz="2400" dirty="0">
                <a:solidFill>
                  <a:schemeClr val="tx1"/>
                </a:solidFill>
                <a:latin typeface="Times New Roman" panose="02020603050405020304" pitchFamily="18" charset="0"/>
                <a:ea typeface="Times New Roman" panose="02020603050405020304" pitchFamily="18" charset="0"/>
                <a:cs typeface="B Titr" panose="00000700000000000000" pitchFamily="2" charset="-78"/>
              </a:rPr>
              <a:t>ارتباط محتوا با تجربیات </a:t>
            </a:r>
            <a:endParaRPr lang="fa-IR" sz="2400" dirty="0" smtClean="0">
              <a:solidFill>
                <a:schemeClr val="tx1"/>
              </a:solidFill>
              <a:latin typeface="Times New Roman" panose="02020603050405020304" pitchFamily="18" charset="0"/>
              <a:ea typeface="Times New Roman" panose="02020603050405020304" pitchFamily="18" charset="0"/>
              <a:cs typeface="B Titr" panose="00000700000000000000" pitchFamily="2" charset="-78"/>
            </a:endParaRPr>
          </a:p>
          <a:p>
            <a:pPr algn="r" rtl="1"/>
            <a:r>
              <a:rPr lang="fa-IR" sz="2400" dirty="0">
                <a:latin typeface="Times New Roman" panose="02020603050405020304" pitchFamily="18" charset="0"/>
                <a:ea typeface="Times New Roman" panose="02020603050405020304" pitchFamily="18" charset="0"/>
                <a:cs typeface="B Zar" panose="00000400000000000000" pitchFamily="2" charset="-78"/>
              </a:rPr>
              <a:t>مربیان و معلمان باید مد نظر داشته باشند که محتوا و تجربیات یادگیری از هم جدا نیستندزیرا اگر دانش آموزان کتابی می خوانند محتوا و تجربه را با هم ترکیب می کنند بنابرین محتوا و تجربیات یادگیری مشترکا و به شکل واحد برنامه درسی را تشکیل می دهند </a:t>
            </a:r>
            <a:endParaRPr lang="en-US" sz="2400" dirty="0">
              <a:latin typeface="Times New Roman" panose="02020603050405020304" pitchFamily="18" charset="0"/>
              <a:ea typeface="Times New Roman" panose="02020603050405020304" pitchFamily="18" charset="0"/>
            </a:endParaRPr>
          </a:p>
          <a:p>
            <a:pPr algn="r" rtl="1"/>
            <a:endParaRPr lang="en-US" sz="2400" dirty="0" smtClean="0">
              <a:solidFill>
                <a:schemeClr val="tx1"/>
              </a:solidFill>
              <a:latin typeface="Times New Roman" panose="02020603050405020304" pitchFamily="18" charset="0"/>
              <a:ea typeface="Times New Roman" panose="02020603050405020304" pitchFamily="18" charset="0"/>
            </a:endParaRPr>
          </a:p>
          <a:p>
            <a:pPr algn="r" rtl="1"/>
            <a:endParaRPr lang="en-US" sz="2400" dirty="0">
              <a:latin typeface="Times New Roman" panose="02020603050405020304" pitchFamily="18" charset="0"/>
              <a:ea typeface="Times New Roman" panose="02020603050405020304" pitchFamily="18" charset="0"/>
            </a:endParaRPr>
          </a:p>
          <a:p>
            <a:pPr algn="r"/>
            <a:endParaRPr lang="en-US" dirty="0"/>
          </a:p>
        </p:txBody>
      </p:sp>
    </p:spTree>
    <p:extLst>
      <p:ext uri="{BB962C8B-B14F-4D97-AF65-F5344CB8AC3E}">
        <p14:creationId xmlns:p14="http://schemas.microsoft.com/office/powerpoint/2010/main" val="679307822"/>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fade">
                                      <p:cBhvr>
                                        <p:cTn id="20" dur="1000"/>
                                        <p:tgtEl>
                                          <p:spTgt spid="3">
                                            <p:txEl>
                                              <p:pRg st="5" end="5"/>
                                            </p:txEl>
                                          </p:spTgt>
                                        </p:tgtEl>
                                      </p:cBhvr>
                                    </p:animEffect>
                                    <p:anim calcmode="lin" valueType="num">
                                      <p:cBhvr>
                                        <p:cTn id="21"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circle(in)">
                                      <p:cBhvr>
                                        <p:cTn id="2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65</TotalTime>
  <Words>1013</Words>
  <Application>Microsoft Office PowerPoint</Application>
  <PresentationFormat>Widescreen</PresentationFormat>
  <Paragraphs>85</Paragraphs>
  <Slides>10</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Arial</vt:lpstr>
      <vt:lpstr>B Titr</vt:lpstr>
      <vt:lpstr>B Zar</vt:lpstr>
      <vt:lpstr>Century Gothic</vt:lpstr>
      <vt:lpstr>Times New Roman</vt:lpstr>
      <vt:lpstr>Trebuchet MS</vt:lpstr>
      <vt:lpstr>Wingdings 3</vt:lpstr>
      <vt:lpstr>پپB Zar</vt:lpstr>
      <vt:lpstr>Wisp</vt:lpstr>
      <vt:lpstr>به نام خدا</vt:lpstr>
      <vt:lpstr> انتخاب محتوی و تجربیات یادگیری </vt:lpstr>
      <vt:lpstr>انتخاب محتوا  </vt:lpstr>
      <vt:lpstr>اینک با هم محتوا را در چهار محور بررسی می کنیم </vt:lpstr>
      <vt:lpstr>محتوا و بزرگسالان  </vt:lpstr>
      <vt:lpstr>ارائه محتوا  </vt:lpstr>
      <vt:lpstr>وحدت محتوا  </vt:lpstr>
      <vt:lpstr>اصول انتخاب محتوا  اصولی که برای تهیه محتوای مناسب مد نظر است عبارتند از : </vt:lpstr>
      <vt:lpstr>انتخاب و سازماندهی تجربیات یادگیری  </vt:lpstr>
      <vt:lpstr>اصول انتخاب تجارب و فعالیت های یادگیری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به نام خدا</dc:title>
  <dc:creator>SC</dc:creator>
  <cp:lastModifiedBy>SC</cp:lastModifiedBy>
  <cp:revision>8</cp:revision>
  <dcterms:created xsi:type="dcterms:W3CDTF">2020-05-01T12:11:28Z</dcterms:created>
  <dcterms:modified xsi:type="dcterms:W3CDTF">2020-05-01T13:19:15Z</dcterms:modified>
</cp:coreProperties>
</file>