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103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2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143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6952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2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61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77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2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846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2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611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7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285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571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87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11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84C9D-6ABA-40C0-8954-B93CC5740F04}" type="datetimeFigureOut">
              <a:rPr lang="fa-IR" smtClean="0"/>
              <a:t>09/11/1441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863DFE-50EE-4E48-A44F-5A49FA0EFBE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398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82" y="1787237"/>
            <a:ext cx="5550910" cy="3186978"/>
          </a:xfrm>
          <a:prstGeom prst="rect">
            <a:avLst/>
          </a:prstGeom>
        </p:spPr>
      </p:pic>
      <p:pic>
        <p:nvPicPr>
          <p:cNvPr id="2" name="اسلاید_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746" y="4974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3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طهارت و حیات طیّبه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sz="2800" dirty="0" smtClean="0"/>
              <a:t>طهارت «و نجاست» دو صفت وجودی برای اشیا است که آن ها را از حیث انکه موجب رغبت یا کراهت انسان شود مورد توجه قرار می گیرد.</a:t>
            </a:r>
          </a:p>
          <a:p>
            <a:r>
              <a:rPr lang="fa-IR" sz="2800" dirty="0" smtClean="0"/>
              <a:t>گاه چیزی بر اشیا عارض می شود که موجب تغییر صفات رغبت انگیز آن ها می گردد.</a:t>
            </a:r>
          </a:p>
          <a:p>
            <a:r>
              <a:rPr lang="fa-IR" sz="2800" dirty="0" smtClean="0"/>
              <a:t>عمده این صفات سه چیز است : طعم ، بو ، رنگ</a:t>
            </a:r>
          </a:p>
          <a:p>
            <a:r>
              <a:rPr lang="fa-IR" sz="2800" dirty="0" smtClean="0"/>
              <a:t>هرگاه این سه ویژگی از یک شی به نحوی تغییر کند که موجب کراهت گردد </a:t>
            </a:r>
          </a:p>
          <a:p>
            <a:r>
              <a:rPr lang="fa-IR" sz="2800" dirty="0" smtClean="0"/>
              <a:t>ان شی از حیطه رغبت انسان خارج می شود. </a:t>
            </a:r>
            <a:endParaRPr lang="fa-IR" sz="2800" dirty="0"/>
          </a:p>
        </p:txBody>
      </p:sp>
      <p:pic>
        <p:nvPicPr>
          <p:cNvPr id="4" name="اسلاید_۱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13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3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طهارت به سبب کثرت استعمال در اسلام به حقایق شرعیّه یا متشرعیّه تبدیل شده است 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طهارت به این معنا که شامل اعتقادات و اخلاق و اعمال مشود ،یک هدف غایی در تربیت اسلامی است.</a:t>
            </a:r>
          </a:p>
          <a:p>
            <a:r>
              <a:rPr lang="fa-IR" sz="2800" dirty="0" smtClean="0"/>
              <a:t>از این هدف با عنوان «حیات طیّبه»نیز یاد شده است .</a:t>
            </a:r>
          </a:p>
          <a:p>
            <a:r>
              <a:rPr lang="fa-IR" sz="2800" dirty="0" smtClean="0"/>
              <a:t>حیات طیّبه به معنای زندگی پاکاست و همچون طهارت ،جمیع شوؤن انسان را در بر می گیرد.</a:t>
            </a:r>
          </a:p>
          <a:p>
            <a:r>
              <a:rPr lang="fa-IR" sz="2800" dirty="0" smtClean="0"/>
              <a:t>این همان ارتباط طولی است که بین اهداف غایی و وسطی برقرار است.</a:t>
            </a:r>
          </a:p>
        </p:txBody>
      </p:sp>
      <p:pic>
        <p:nvPicPr>
          <p:cNvPr id="4" name="اسلاید_۱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2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«تقوا»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تقوا:نفس تحت محافظت قرار بگیرد تا به ارتکاب گناه یا خطا دچار نشود .</a:t>
            </a:r>
          </a:p>
          <a:p>
            <a:r>
              <a:rPr lang="fa-IR" sz="2800" dirty="0" smtClean="0"/>
              <a:t>مراتب این محافظت متفاوت است :در یک مرتبه فرد به هنگام لغزش،قدرت محافظت ندارد،بنابراین به لغزش تن می دهد،اما پس از آن بلافاصه خود را باز می یابد ،استغفار می کند و بر لغزش خود اصرار نمی ورزد.</a:t>
            </a:r>
          </a:p>
          <a:p>
            <a:r>
              <a:rPr lang="fa-IR" sz="2800" dirty="0" smtClean="0"/>
              <a:t>در رتبه بالاتر ،محافظت هشیارانه تر است فرد به محض وسوسه لغزش به آن چیره می شود.</a:t>
            </a:r>
            <a:endParaRPr lang="fa-IR" sz="2800" dirty="0"/>
          </a:p>
        </p:txBody>
      </p:sp>
      <p:pic>
        <p:nvPicPr>
          <p:cNvPr id="4" name="اسلاید۱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120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بررسی تقوا در آیه 18 سوره حشر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fa-IR" sz="2800" dirty="0">
                <a:solidFill>
                  <a:srgbClr val="0000FF"/>
                </a:solidFill>
                <a:latin typeface="me_quran"/>
              </a:rPr>
              <a:t>يَا أَيُّهَا الَّذِينَ آمَنُوا اتَّقُوا اللَّهَ وَلْتَنْظُرْ نَفْسٌ مَا قَدَّمَتْ لِغَدٍ ۖ وَاتَّقُوا اللَّهَ ۚ إِنَّ اللَّهَ خَبِيرٌ بِمَا تَعْمَلُونَ</a:t>
            </a:r>
            <a:r>
              <a:rPr lang="fa-IR" sz="2800" dirty="0"/>
              <a:t> </a:t>
            </a:r>
          </a:p>
          <a:p>
            <a:r>
              <a:rPr lang="fa-IR" sz="2800" dirty="0" smtClean="0"/>
              <a:t>« </a:t>
            </a:r>
            <a:r>
              <a:rPr lang="fa-IR" sz="2800" dirty="0"/>
              <a:t>ای اهل ایمان، خداترس شوید و هر نفسی نیک بنگرد تا چه عملی برای فردای قیامت خود پیش می‌فرستد، و از خدا بترسید که او به همه کردارتان به خوبی آگاه </a:t>
            </a:r>
            <a:r>
              <a:rPr lang="fa-IR" sz="2800" dirty="0" smtClean="0"/>
              <a:t>است»</a:t>
            </a:r>
          </a:p>
          <a:p>
            <a:r>
              <a:rPr lang="fa-IR" sz="2800" dirty="0" smtClean="0"/>
              <a:t>در این آیه دوبار به تقوی امر شده است.تقوای نخست به محافظت از گناه و مبادرت به عمل صالح اشاره دارد،اما تقوای دوم تقوایی است در مقام محاسبه ونظر در کیفیت اعمال صالحی که در اثر تقوی نخست به دست آمده است.</a:t>
            </a:r>
            <a:endParaRPr lang="fa-IR" sz="2800" dirty="0"/>
          </a:p>
        </p:txBody>
      </p:sp>
      <p:pic>
        <p:nvPicPr>
          <p:cNvPr id="4" name="اسلاید_۱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048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تقوا از جهت مرتبه ی اعلای آن یک هدف غایی است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انسان باید در هر یک از شوؤن خویش به سمت تقوایی راه بجوید که با داشتن آن </a:t>
            </a:r>
          </a:p>
          <a:p>
            <a:r>
              <a:rPr lang="fa-IR" sz="2800" dirty="0" smtClean="0"/>
              <a:t>اعمال خود را خالصانه برای خداوند انجام دهد و عرصه ی جان را از نفوذ انگیزه های دیگر محافظت کند.</a:t>
            </a:r>
          </a:p>
          <a:p>
            <a:r>
              <a:rPr lang="fa-IR" sz="2800" dirty="0" smtClean="0"/>
              <a:t>فرد متقی در این مرتبه،فراتر از آن است که «انگیزه ی اساسی اش»توسط نکوهش ها یا ستایش های دیگران مایه ور شود ، او از این ها مصونیّت یافته است.از این رو نه نکوهش ها در وی خوف می افکند و نه ستایش ها دراو شوق.</a:t>
            </a:r>
            <a:endParaRPr lang="fa-IR" sz="2800" dirty="0"/>
          </a:p>
        </p:txBody>
      </p:sp>
      <p:pic>
        <p:nvPicPr>
          <p:cNvPr id="4" name="اسلاید_۱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048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«قرب و رضوان»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قرب : نزدیکی به خداوند است که این نزدیکی ،مکانتی است نه مکانی.</a:t>
            </a:r>
          </a:p>
          <a:p>
            <a:r>
              <a:rPr lang="fa-IR" sz="2800" dirty="0" smtClean="0"/>
              <a:t>در قرب انسان به خدا نزدیک تر می شود، اما خداوند همیشه به انسان نزدیک است ،ان هم در برترین حدّ نزدیکی.</a:t>
            </a:r>
          </a:p>
          <a:p>
            <a:r>
              <a:rPr lang="fa-IR" sz="2800" dirty="0" smtClean="0"/>
              <a:t>ماهیت نزدیکی و دوری انسان به خداند مربوط به رویکرد (توجه) و پشتکرد (عدم توجه) او به خداوند است.</a:t>
            </a:r>
          </a:p>
          <a:p>
            <a:r>
              <a:rPr lang="fa-IR" sz="2800" dirty="0" smtClean="0"/>
              <a:t>این دوری و نزدیکی در« خاطر » حاصل می شود نه در «واقع».</a:t>
            </a:r>
            <a:endParaRPr lang="fa-IR" sz="2800" dirty="0"/>
          </a:p>
        </p:txBody>
      </p:sp>
      <p:pic>
        <p:nvPicPr>
          <p:cNvPr id="4" name="اسلاید_۱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503" y="5176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رابطه توجه به خداوند و میزان قرب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sz="2800" dirty="0" smtClean="0"/>
              <a:t>هر چقدر توجه انسان به خداوند عمیق تر و پایدار تر باشد ،احساس حضور در محضر خداوند نیز بیشتر است.</a:t>
            </a:r>
          </a:p>
          <a:p>
            <a:r>
              <a:rPr lang="fa-IR" sz="2800" dirty="0" smtClean="0"/>
              <a:t>برترین نوع توجه و ذکر نسبت به خداوند «نماز» است که بیشترین قرب را ایجاد می کند.</a:t>
            </a:r>
          </a:p>
          <a:p>
            <a:r>
              <a:rPr lang="fa-IR" sz="2800" dirty="0" smtClean="0"/>
              <a:t>در خود نماز نیز «سجده» به سبب نمایش بلندترین قله تذلّل ، بالاترین میزان قرب را فراهم تواند آورد.</a:t>
            </a:r>
          </a:p>
          <a:p>
            <a:r>
              <a:rPr lang="fa-IR" sz="2800" dirty="0" smtClean="0"/>
              <a:t>قرب و اوج آن یعنی رضوان،یکی از اهداف غایی تربیت است و لازم است بر هریک از اهداف واسطی و شوؤن انسان سایه افکند.</a:t>
            </a:r>
            <a:endParaRPr lang="fa-IR" sz="2800" dirty="0"/>
          </a:p>
        </p:txBody>
      </p:sp>
      <p:pic>
        <p:nvPicPr>
          <p:cNvPr id="4" name="اسلاید_۱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4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latin typeface="Andalus" panose="02020603050405020304" pitchFamily="18" charset="-78"/>
                <a:cs typeface="Andalus" panose="02020603050405020304" pitchFamily="18" charset="-78"/>
              </a:rPr>
              <a:t>ع</a:t>
            </a:r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بادت و عبودیّت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2800" dirty="0" smtClean="0"/>
              <a:t>قرآن بیان می کند که هدف غایی از خلقت انسان «عبادت »است.</a:t>
            </a:r>
          </a:p>
          <a:p>
            <a:r>
              <a:rPr lang="fa-IR" sz="2800" dirty="0" smtClean="0"/>
              <a:t>تربیت انسان باید نیل به این غایت را میسّر سازد،«عبادت» هدف غایی تربیت است.</a:t>
            </a:r>
          </a:p>
          <a:p>
            <a:r>
              <a:rPr lang="fa-IR" sz="2800" dirty="0" smtClean="0"/>
              <a:t>عبادت چیست؟</a:t>
            </a:r>
          </a:p>
          <a:p>
            <a:r>
              <a:rPr lang="fa-IR" sz="2800" dirty="0" smtClean="0"/>
              <a:t>حقیقت عبادت ، عبودیّت است.عبادت(انجام اعمال بدنی مذکور)یک نمایش رمزی است که راز آن عبودیّت است،عبودیّت به این معنا است که انسان خدا را ربّ،مالک و مدبّر خویش بگیرد .</a:t>
            </a:r>
            <a:endParaRPr lang="fa-IR" sz="2800" dirty="0"/>
          </a:p>
        </p:txBody>
      </p:sp>
      <p:pic>
        <p:nvPicPr>
          <p:cNvPr id="4" name="اسلاید_۱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51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7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دو حدّ عبودیّت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sz="2800" dirty="0" smtClean="0"/>
              <a:t>دو حدّ عبودیت یکی «کبر» است و دیگری «شرک»</a:t>
            </a:r>
          </a:p>
          <a:p>
            <a:r>
              <a:rPr lang="fa-IR" sz="2800" dirty="0" smtClean="0"/>
              <a:t>(اولی با عبادت جمع نمی شود، اما دومی با آن جمع می شود) و هرکس به این دو نزدیک شود از عبودیّت بیرون می رود.</a:t>
            </a:r>
          </a:p>
          <a:p>
            <a:r>
              <a:rPr lang="fa-IR" sz="2800" dirty="0" smtClean="0"/>
              <a:t>هدف تربیت ساختن «عبد» است نه «عابد».</a:t>
            </a:r>
          </a:p>
          <a:p>
            <a:r>
              <a:rPr lang="fa-IR" sz="2800" dirty="0" smtClean="0"/>
              <a:t>میتوان عابد بود و عبد نبود ،چنان که شیطان شش هزار سال عبادت کرد، اما تنها عابد بود نه عبد.</a:t>
            </a:r>
          </a:p>
          <a:p>
            <a:r>
              <a:rPr lang="fa-IR" sz="2800" dirty="0" smtClean="0"/>
              <a:t>عبد کسی است که تنها خدا را ربّ خویش بداند و عبادت،طریقی است که انسان را به «معرفت ربوبی» می رساند.</a:t>
            </a:r>
            <a:endParaRPr lang="fa-IR" sz="2800" dirty="0"/>
          </a:p>
        </p:txBody>
      </p:sp>
      <p:pic>
        <p:nvPicPr>
          <p:cNvPr id="4" name="اسلاید_۱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«عبد » ساختن ،هدف غایی تربیت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sz="2800" dirty="0" smtClean="0"/>
              <a:t>اثر عبد بودن در هریک از شوؤن انسان چنین آشکار می شود:</a:t>
            </a:r>
          </a:p>
          <a:p>
            <a:r>
              <a:rPr lang="fa-IR" sz="2800" dirty="0" smtClean="0"/>
              <a:t> شان جسمی و غریزی ،انسان را از اتّباع شهوات باز دارد.</a:t>
            </a:r>
          </a:p>
          <a:p>
            <a:r>
              <a:rPr lang="fa-IR" sz="2800" dirty="0" smtClean="0"/>
              <a:t>شان فکری و عقلی اورا بر آن می دارد که علم را عطیّه ی الهی بداند و مایه خشیت از خدا</a:t>
            </a:r>
          </a:p>
          <a:p>
            <a:r>
              <a:rPr lang="fa-IR" sz="2800" dirty="0" smtClean="0"/>
              <a:t>شان اخلاقی ،اراده ی«عُلوّ» و برتری جویی را از انسان میگیرد.</a:t>
            </a:r>
          </a:p>
          <a:p>
            <a:r>
              <a:rPr lang="fa-IR" sz="2800" dirty="0" smtClean="0"/>
              <a:t>شان اقتصادی، «مالک» دیدن خداوند</a:t>
            </a:r>
          </a:p>
          <a:p>
            <a:r>
              <a:rPr lang="fa-IR" sz="2800" dirty="0" smtClean="0"/>
              <a:t>شان سیاسی «حاکم » دیدن خداوند </a:t>
            </a:r>
            <a:endParaRPr lang="fa-IR" sz="2800" dirty="0"/>
          </a:p>
        </p:txBody>
      </p:sp>
      <p:pic>
        <p:nvPicPr>
          <p:cNvPr id="4" name="اسلاید۱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778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5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فصل سوم «اهداف تربیتی»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72" y="2817668"/>
            <a:ext cx="5424055" cy="316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454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رابطه اهداف غایی با یکدیگر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2800" dirty="0" smtClean="0"/>
              <a:t>می توان گفت عبودیّت ، هدف غایی تربیت اسلامی است و  غرض آن است که انسان عبد خداوند شود.</a:t>
            </a:r>
          </a:p>
          <a:p>
            <a:r>
              <a:rPr lang="fa-IR" sz="2800" dirty="0" smtClean="0"/>
              <a:t>بالاترین وصف در قرآن کریم برای پیامبر«ص» واژه عبد است.</a:t>
            </a:r>
          </a:p>
          <a:p>
            <a:r>
              <a:rPr lang="fa-IR" sz="2800" dirty="0" smtClean="0"/>
              <a:t>«عبد» شدن به معنای خروج از دایره حاجتمندی نیست و چنین خروجی برای انسان میسّر نیست زیرا حاجتمندی در ذات انسان است </a:t>
            </a:r>
          </a:p>
          <a:p>
            <a:r>
              <a:rPr lang="fa-IR" sz="2800" dirty="0" smtClean="0"/>
              <a:t>انچه انسان عبد می کوشد از آن خارج شود توهّم های برخاسته از حاجتمندی است.</a:t>
            </a:r>
            <a:endParaRPr lang="fa-IR" sz="2800" dirty="0"/>
          </a:p>
        </p:txBody>
      </p:sp>
      <p:pic>
        <p:nvPicPr>
          <p:cNvPr id="4" name="اسلاید_۲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رابطه اهداف غایی با یکدیگر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«عبد» و «ربّ» دو مفهوم متضایف اند و یکی را بدون دیگری نمی توان در نظر گرفت.</a:t>
            </a:r>
          </a:p>
          <a:p>
            <a:r>
              <a:rPr lang="fa-IR" sz="2800" dirty="0" smtClean="0"/>
              <a:t>مساله ی اساسی انسان که ماهیت سیمای او در گرو آن است ،ربوبیّت است ، یعنی انسان چه کسی یا چه چیز زا ربّ خویش بگیرد.</a:t>
            </a:r>
          </a:p>
          <a:p>
            <a:r>
              <a:rPr lang="fa-IR" sz="2800" dirty="0" smtClean="0"/>
              <a:t>با قرار گرفتن عبودیّت در کانون اهداف غایی ،سایر اهداف  غایی،شوؤنی از آن را نشان می دهند و با آن ،تنها اختلاف حیثی دارند.</a:t>
            </a:r>
          </a:p>
          <a:p>
            <a:endParaRPr lang="fa-IR" sz="2800" dirty="0"/>
          </a:p>
        </p:txBody>
      </p:sp>
      <p:pic>
        <p:nvPicPr>
          <p:cNvPr id="4" name="اسلاید_۲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0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رابطه عبودیّت و سایر اهداف غایی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عبودیت از حیث آثاری که در وجود آدمی به وجود می آورد «حیات طیّبه» می توان نامید ،حیات طیّبه ،نوعی زیستن با آثار حیاتی ویژه خد است.</a:t>
            </a:r>
          </a:p>
          <a:p>
            <a:pPr marL="0" indent="0">
              <a:buNone/>
            </a:pPr>
            <a:r>
              <a:rPr lang="fa-IR" sz="2800" dirty="0"/>
              <a:t> </a:t>
            </a:r>
            <a:r>
              <a:rPr lang="fa-IR" sz="2800" dirty="0" smtClean="0"/>
              <a:t>عبودیت از حیث نیل آدمی به مقصد «رشد و هدایت» می توان نامید.</a:t>
            </a:r>
          </a:p>
          <a:p>
            <a:r>
              <a:rPr lang="fa-IR" sz="2800" dirty="0" smtClean="0"/>
              <a:t>عبودیت از حیث نیل به مقصود و محبوب «قرب و رضوان» می توان نامید</a:t>
            </a:r>
          </a:p>
          <a:p>
            <a:pPr marL="0" indent="0">
              <a:buNone/>
            </a:pPr>
            <a:r>
              <a:rPr lang="fa-IR" sz="2800" dirty="0" smtClean="0"/>
              <a:t>                                                                       </a:t>
            </a:r>
            <a:r>
              <a:rPr lang="fa-IR" sz="4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«پایان»</a:t>
            </a:r>
            <a:r>
              <a:rPr lang="fa-IR" sz="2800" dirty="0" smtClean="0"/>
              <a:t> </a:t>
            </a:r>
          </a:p>
        </p:txBody>
      </p:sp>
      <p:pic>
        <p:nvPicPr>
          <p:cNvPr id="4" name="اسلاید_۲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141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دانشگاه فرهنگیان شهید رجایی (واحد امام خمینی «ره»)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زیر </a:t>
            </a:r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نظر استاد </a:t>
            </a:r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سرکار خانم دکتر فاطمه </a:t>
            </a:r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عباسیان</a:t>
            </a:r>
            <a:endParaRPr lang="fa-IR" sz="4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گردآورندگان </a:t>
            </a:r>
          </a:p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فاطمه زنگنه</a:t>
            </a:r>
          </a:p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فاطمه عباسی </a:t>
            </a:r>
          </a:p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مهناز صباغ</a:t>
            </a:r>
          </a:p>
          <a:p>
            <a:pPr marL="0" indent="0" algn="ctr">
              <a:buNone/>
            </a:pPr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«گروه 70»</a:t>
            </a:r>
          </a:p>
          <a:p>
            <a:pPr algn="ctr"/>
            <a:r>
              <a:rPr lang="fa-I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اریبهشت 1399</a:t>
            </a:r>
            <a:endParaRPr lang="fa-IR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96489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واژه هایی در قرآن که ناظر براهداف انسان است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این واژها نشان دهنده وضعیت هایی در ارتباط با انسان است که باید انسان آن ها را تحقق بخشد.</a:t>
            </a:r>
          </a:p>
          <a:p>
            <a:r>
              <a:rPr lang="fa-IR" sz="2800" dirty="0" smtClean="0"/>
              <a:t>بررسی کردن این واژه ها آشکار می کند که از چه حیطه هایی «از چه نظر» بر هم منطبق نیستند              از حیث وسعت و ضیغ</a:t>
            </a:r>
          </a:p>
          <a:p>
            <a:r>
              <a:rPr lang="fa-IR" sz="2800" dirty="0" smtClean="0"/>
              <a:t>مهم ترین واژه هایی که اهداف را نشان می دهند: 1-رشد 2- طهارت 3-حیات طیبه 4- هدایت 5-عبادت 6-تقوی 7-قرب 8-رضوان و...</a:t>
            </a:r>
            <a:endParaRPr lang="fa-IR" sz="2800" dirty="0"/>
          </a:p>
        </p:txBody>
      </p:sp>
      <p:sp>
        <p:nvSpPr>
          <p:cNvPr id="4" name="Striped Right Arrow 3"/>
          <p:cNvSpPr/>
          <p:nvPr/>
        </p:nvSpPr>
        <p:spPr>
          <a:xfrm rot="10800000">
            <a:off x="7585363" y="3990178"/>
            <a:ext cx="791373" cy="4524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اسلاید_دو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159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9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هم عرض نبودن و نداشتن فراخنایی یکسان  واژه ها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sz="2800" dirty="0" smtClean="0"/>
              <a:t> ارتباط بین کلمات و اهدافشان: ارتباط طولی و ارتباط عرضی</a:t>
            </a:r>
          </a:p>
          <a:p>
            <a:pPr marL="0" indent="0">
              <a:buNone/>
            </a:pPr>
            <a:r>
              <a:rPr lang="fa-IR" sz="2800" dirty="0" smtClean="0"/>
              <a:t>1- ارتباط عرضی :</a:t>
            </a:r>
          </a:p>
          <a:p>
            <a:pPr marL="0" indent="0">
              <a:buNone/>
            </a:pPr>
            <a:r>
              <a:rPr lang="fa-IR" sz="2800" dirty="0" smtClean="0"/>
              <a:t>نسبت به هم ارتباط عرضی دارند </a:t>
            </a:r>
          </a:p>
          <a:p>
            <a:pPr marL="0" indent="0">
              <a:buNone/>
            </a:pPr>
            <a:r>
              <a:rPr lang="fa-IR" sz="2800" dirty="0" smtClean="0"/>
              <a:t>می توانند کنار هم قرار بگیرند</a:t>
            </a:r>
          </a:p>
          <a:p>
            <a:pPr marL="0" indent="0">
              <a:buNone/>
            </a:pPr>
            <a:r>
              <a:rPr lang="fa-IR" sz="2800" dirty="0" smtClean="0"/>
              <a:t>ناظر بر شؤون مختلف انسان اند </a:t>
            </a:r>
          </a:p>
          <a:p>
            <a:pPr marL="0" indent="0">
              <a:buNone/>
            </a:pPr>
            <a:r>
              <a:rPr lang="fa-IR" sz="2800" dirty="0" smtClean="0"/>
              <a:t>نسبت به هم از نوعی استقلال برخوردارند </a:t>
            </a:r>
          </a:p>
        </p:txBody>
      </p:sp>
      <p:pic>
        <p:nvPicPr>
          <p:cNvPr id="4" name="اسلاید_سو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383" y="5159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1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اهدافی که نسبت به هم ارتباط طولی دارند: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2800" dirty="0" smtClean="0"/>
              <a:t>نمی توان در کناریک دیگر ومستقل در نظر گرفت </a:t>
            </a:r>
          </a:p>
          <a:p>
            <a:r>
              <a:rPr lang="fa-IR" sz="2800" dirty="0" smtClean="0"/>
              <a:t>بلکه هدفی که در طول اهداف دیگر قرار گرفته ،همواره با همه ی آن ها همراه است.</a:t>
            </a:r>
          </a:p>
          <a:p>
            <a:r>
              <a:rPr lang="fa-IR" sz="2800" dirty="0" smtClean="0"/>
              <a:t>پس بر این اساس ، دو دسته هدف خواهیم داشت :</a:t>
            </a:r>
          </a:p>
          <a:p>
            <a:r>
              <a:rPr lang="fa-IR" sz="2800" dirty="0" smtClean="0"/>
              <a:t>اهدافی که در طول (و بالای)اهداف دیگر قرار می گیرند«اهداف غایی»</a:t>
            </a:r>
          </a:p>
          <a:p>
            <a:r>
              <a:rPr lang="fa-IR" sz="2800" dirty="0" smtClean="0"/>
              <a:t>اهدافی که در عرض هم واقع می شوند «اهداف واسطی» </a:t>
            </a:r>
          </a:p>
          <a:p>
            <a:endParaRPr lang="fa-IR" sz="2800" dirty="0"/>
          </a:p>
        </p:txBody>
      </p:sp>
      <p:pic>
        <p:nvPicPr>
          <p:cNvPr id="4" name="اسلاید_چهار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120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نمونه هایی از اهداف واسطی: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اهداف واسطی هریک به شان خاصی از شؤو ن انسان ناظر است مانند:</a:t>
            </a:r>
          </a:p>
          <a:p>
            <a:r>
              <a:rPr lang="fa-IR" sz="2800" dirty="0" smtClean="0"/>
              <a:t>صحَت قوَت و نظافت(شان جسمی)</a:t>
            </a:r>
          </a:p>
          <a:p>
            <a:r>
              <a:rPr lang="fa-IR" sz="2800" dirty="0" smtClean="0"/>
              <a:t>تفکر و تعقل(شان فکری)</a:t>
            </a:r>
          </a:p>
          <a:p>
            <a:r>
              <a:rPr lang="fa-IR" sz="2800" dirty="0" smtClean="0"/>
              <a:t>تزکیه و تذهیب (شان اخلاقی)</a:t>
            </a:r>
          </a:p>
          <a:p>
            <a:r>
              <a:rPr lang="fa-IR" sz="2800" dirty="0" smtClean="0"/>
              <a:t>استقلال و عزت جامعه اسلامی(شان سیاسی)</a:t>
            </a:r>
          </a:p>
          <a:p>
            <a:endParaRPr lang="fa-IR" sz="2800" dirty="0"/>
          </a:p>
        </p:txBody>
      </p:sp>
      <p:pic>
        <p:nvPicPr>
          <p:cNvPr id="6" name="اسلاید_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927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نمونه ای از اهداف غایی: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اهداف غایی به شان معینی اختصاص ندارد بلکه همه شوؤن آدمی را پوشش می </a:t>
            </a:r>
            <a:r>
              <a:rPr lang="fa-IR" dirty="0" smtClean="0"/>
              <a:t>دهد مانند:</a:t>
            </a:r>
          </a:p>
          <a:p>
            <a:r>
              <a:rPr lang="fa-IR" dirty="0" smtClean="0"/>
              <a:t>هدایت </a:t>
            </a:r>
            <a:r>
              <a:rPr lang="fa-IR" dirty="0"/>
              <a:t>و رشد </a:t>
            </a:r>
            <a:endParaRPr lang="fa-IR" dirty="0" smtClean="0"/>
          </a:p>
          <a:p>
            <a:r>
              <a:rPr lang="fa-IR" dirty="0" smtClean="0"/>
              <a:t> </a:t>
            </a:r>
            <a:r>
              <a:rPr lang="fa-IR" dirty="0"/>
              <a:t>طهارت و حیات </a:t>
            </a:r>
            <a:r>
              <a:rPr lang="fa-IR" dirty="0" smtClean="0"/>
              <a:t>طیبه</a:t>
            </a:r>
          </a:p>
          <a:p>
            <a:r>
              <a:rPr lang="fa-IR" dirty="0" smtClean="0"/>
              <a:t>تقوی ،</a:t>
            </a:r>
          </a:p>
          <a:p>
            <a:r>
              <a:rPr lang="fa-IR" dirty="0" smtClean="0"/>
              <a:t>قرب </a:t>
            </a:r>
          </a:p>
          <a:p>
            <a:r>
              <a:rPr lang="fa-IR" dirty="0" smtClean="0"/>
              <a:t>رضوان </a:t>
            </a:r>
            <a:r>
              <a:rPr lang="fa-IR" dirty="0"/>
              <a:t>و عبادت</a:t>
            </a:r>
          </a:p>
          <a:p>
            <a:endParaRPr lang="fa-IR" dirty="0"/>
          </a:p>
        </p:txBody>
      </p:sp>
      <p:pic>
        <p:nvPicPr>
          <p:cNvPr id="4" name="اسلاید_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901" y="5056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«هدایت و رشد »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a-IR" sz="2800" dirty="0" smtClean="0"/>
              <a:t>در ارتباط با انسان هدایت در دو مرحله انجام می پذیرد :</a:t>
            </a:r>
          </a:p>
          <a:p>
            <a:r>
              <a:rPr lang="fa-IR" sz="2800" dirty="0" smtClean="0"/>
              <a:t>در نخستین مرحله هدایت به معنای «نمودن راه »است.در این نوع هدایت:</a:t>
            </a:r>
          </a:p>
          <a:p>
            <a:r>
              <a:rPr lang="fa-IR" sz="2800" dirty="0" smtClean="0"/>
              <a:t>راه و بیراه شناسایی می شود </a:t>
            </a:r>
          </a:p>
          <a:p>
            <a:r>
              <a:rPr lang="fa-IR" sz="2800" dirty="0" smtClean="0"/>
              <a:t>تمییز و فجور و تقوی فراهم می آید</a:t>
            </a:r>
          </a:p>
          <a:p>
            <a:r>
              <a:rPr lang="fa-IR" sz="2800" dirty="0" smtClean="0"/>
              <a:t>این هدایت شامل :هدایت رسولان«شناسایی و پرستش خدای یکتا» </a:t>
            </a:r>
          </a:p>
          <a:p>
            <a:r>
              <a:rPr lang="fa-IR" sz="2800" dirty="0" smtClean="0"/>
              <a:t>و هدایت فطری«گرایش به خوبی » می باشد که هردو« نمودن» را انجام می پذیرد </a:t>
            </a:r>
            <a:endParaRPr lang="fa-IR" sz="2800" dirty="0"/>
          </a:p>
        </p:txBody>
      </p:sp>
      <p:pic>
        <p:nvPicPr>
          <p:cNvPr id="4" name="اسلاید_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53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3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latin typeface="Andalus" panose="02020603050405020304" pitchFamily="18" charset="-78"/>
                <a:cs typeface="Andalus" panose="02020603050405020304" pitchFamily="18" charset="-78"/>
              </a:rPr>
              <a:t>نوع دوم هدایت «پیمودن»</a:t>
            </a:r>
            <a:endParaRPr lang="fa-IR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2800" dirty="0" smtClean="0"/>
              <a:t>هادی در این معنا کسی نیست که راه را نشان می دهد ،بلکه کسی است که راه را برود و هدایت شونده را به دنبال خود ببرد .</a:t>
            </a:r>
          </a:p>
          <a:p>
            <a:r>
              <a:rPr lang="fa-IR" sz="2800" dirty="0" smtClean="0"/>
              <a:t>در این هدایت خلقت و موجودیت انسان از هلاکت نجات پیدا کرده و به ثمر می نشیند .</a:t>
            </a:r>
          </a:p>
          <a:p>
            <a:r>
              <a:rPr lang="fa-IR" sz="2800" dirty="0" smtClean="0"/>
              <a:t>البته  رسیدن به این هدف غایی«پیمودن» در گرو تن دادن به هدایت نخست است.</a:t>
            </a:r>
          </a:p>
          <a:p>
            <a:r>
              <a:rPr lang="fa-IR" sz="2800" dirty="0" smtClean="0"/>
              <a:t>هدایت به عنوان هدف غایی در قرآن با واژه «رشد» بیان می شود که نه به معنای توسعه و نمو بلکه در مفهوم هدایت می باشد. </a:t>
            </a:r>
            <a:endParaRPr lang="fa-IR" sz="2800" dirty="0"/>
          </a:p>
        </p:txBody>
      </p:sp>
      <p:pic>
        <p:nvPicPr>
          <p:cNvPr id="4" name="اسلاید_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5488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399</TotalTime>
  <Words>1619</Words>
  <Application>Microsoft Office PowerPoint</Application>
  <PresentationFormat>Widescreen</PresentationFormat>
  <Paragraphs>116</Paragraphs>
  <Slides>23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Andalus</vt:lpstr>
      <vt:lpstr>Arial</vt:lpstr>
      <vt:lpstr>Garamond</vt:lpstr>
      <vt:lpstr>me_quran</vt:lpstr>
      <vt:lpstr>Times New Roman</vt:lpstr>
      <vt:lpstr>Organic</vt:lpstr>
      <vt:lpstr>PowerPoint Presentation</vt:lpstr>
      <vt:lpstr>فصل سوم «اهداف تربیتی»</vt:lpstr>
      <vt:lpstr>واژه هایی در قرآن که ناظر براهداف انسان است</vt:lpstr>
      <vt:lpstr>هم عرض نبودن و نداشتن فراخنایی یکسان  واژه ها</vt:lpstr>
      <vt:lpstr>اهدافی که نسبت به هم ارتباط طولی دارند:</vt:lpstr>
      <vt:lpstr>نمونه هایی از اهداف واسطی:</vt:lpstr>
      <vt:lpstr>نمونه ای از اهداف غایی:</vt:lpstr>
      <vt:lpstr> «هدایت و رشد »</vt:lpstr>
      <vt:lpstr>نوع دوم هدایت «پیمودن»</vt:lpstr>
      <vt:lpstr>طهارت و حیات طیّبه</vt:lpstr>
      <vt:lpstr>طهارت به سبب کثرت استعمال در اسلام به حقایق شرعیّه یا متشرعیّه تبدیل شده است </vt:lpstr>
      <vt:lpstr>«تقوا»</vt:lpstr>
      <vt:lpstr>بررسی تقوا در آیه 18 سوره حشر</vt:lpstr>
      <vt:lpstr>تقوا از جهت مرتبه ی اعلای آن یک هدف غایی است</vt:lpstr>
      <vt:lpstr>«قرب و رضوان»</vt:lpstr>
      <vt:lpstr>رابطه توجه به خداوند و میزان قرب</vt:lpstr>
      <vt:lpstr>عبادت و عبودیّت</vt:lpstr>
      <vt:lpstr>دو حدّ عبودیّت</vt:lpstr>
      <vt:lpstr>«عبد » ساختن ،هدف غایی تربیت</vt:lpstr>
      <vt:lpstr>رابطه اهداف غایی با یکدیگر</vt:lpstr>
      <vt:lpstr>رابطه اهداف غایی با یکدیگر</vt:lpstr>
      <vt:lpstr>رابطه عبودیّت و سایر اهداف غایی</vt:lpstr>
      <vt:lpstr>دانشگاه فرهنگیان شهید رجایی (واحد امام خمینی «ره»)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SHATEL</dc:creator>
  <cp:lastModifiedBy>SHATEL</cp:lastModifiedBy>
  <cp:revision>39</cp:revision>
  <dcterms:created xsi:type="dcterms:W3CDTF">2020-05-01T11:06:08Z</dcterms:created>
  <dcterms:modified xsi:type="dcterms:W3CDTF">2020-05-03T12:37:39Z</dcterms:modified>
</cp:coreProperties>
</file>