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F3B19064-631D-474B-9AC7-2E2470831F45}"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B19064-631D-474B-9AC7-2E2470831F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B19064-631D-474B-9AC7-2E2470831F4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B19064-631D-474B-9AC7-2E2470831F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F3B19064-631D-474B-9AC7-2E2470831F4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B19064-631D-474B-9AC7-2E2470831F4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B19064-631D-474B-9AC7-2E2470831F4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B19064-631D-474B-9AC7-2E2470831F4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B19064-631D-474B-9AC7-2E2470831F4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B19064-631D-474B-9AC7-2E2470831F4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1E49EE2-5AEF-4612-96B2-1B579058F6F3}" type="datetimeFigureOut">
              <a:rPr lang="en-US" smtClean="0"/>
              <a:pPr/>
              <a:t>12/28/2019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B19064-631D-474B-9AC7-2E2470831F4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1E49EE2-5AEF-4612-96B2-1B579058F6F3}" type="datetimeFigureOut">
              <a:rPr lang="en-US" smtClean="0"/>
              <a:pPr/>
              <a:t>12/28/2019</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3B19064-631D-474B-9AC7-2E2470831F4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rezaaftab.blogfa.com/" TargetMode="External"/><Relationship Id="rId2" Type="http://schemas.openxmlformats.org/officeDocument/2006/relationships/hyperlink" Target="mailto:rezaaftabsavar@yahoo.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1026" name="Picture 2" descr="D:\Bank\Funny\Pictures\mazhabi\Negar 04025.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د)تكاليف انتخابي:</a:t>
            </a:r>
            <a:r>
              <a:rPr lang="en-US" dirty="0" smtClean="0"/>
              <a:t/>
            </a:r>
            <a:br>
              <a:rPr lang="en-US" dirty="0" smtClean="0"/>
            </a:br>
            <a:endParaRPr lang="en-US" dirty="0"/>
          </a:p>
        </p:txBody>
      </p:sp>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lstStyle/>
          <a:p>
            <a:pPr algn="r" rtl="1"/>
            <a:r>
              <a:rPr lang="ar-SA" dirty="0" smtClean="0"/>
              <a:t>اين </a:t>
            </a:r>
            <a:r>
              <a:rPr lang="ar-SA" dirty="0"/>
              <a:t>نوع از تكاليف را مي توان تلفيقي از تكاليف خلاقيتي و انفرادي دانست. معلم با در نظر گرفتن دامنه ي توانايي هاي فراگيران(از عالي تا ضعيف)استعداد ها و علايق مختلف آن ها  اشكال مختلفي از تكليف با هدف مشترك را به دانش آموزان ارائه مي نمايد.</a:t>
            </a:r>
            <a:endParaRPr lang="en-US" dirty="0"/>
          </a:p>
          <a:p>
            <a:pPr algn="r" rtl="1"/>
            <a:r>
              <a:rPr lang="ar-SA" dirty="0"/>
              <a:t>اما نوع آن را بسته به علايق خود انتخاب مي كند.</a:t>
            </a: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a:t>2-طبقه بندي تكاليف به لحاظ مدت زمان اجرا:</a:t>
            </a:r>
            <a:r>
              <a:rPr lang="en-US" dirty="0"/>
              <a:t/>
            </a:r>
            <a:br>
              <a:rPr lang="en-US" dirty="0"/>
            </a:br>
            <a:endParaRPr lang="en-US" dirty="0"/>
          </a:p>
        </p:txBody>
      </p:sp>
      <p:sp>
        <p:nvSpPr>
          <p:cNvPr id="3" name="Content Placeholder 2"/>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lstStyle/>
          <a:p>
            <a:pPr algn="r" rtl="1"/>
            <a:r>
              <a:rPr lang="ar-SA" b="1" dirty="0"/>
              <a:t>الف)تكاليف كوتاه مدت:</a:t>
            </a:r>
            <a:endParaRPr lang="en-US" dirty="0"/>
          </a:p>
          <a:p>
            <a:pPr algn="r" rtl="1"/>
            <a:r>
              <a:rPr lang="ar-SA" dirty="0"/>
              <a:t>معمولاً اين تكاليف در دوره ابتدائي در پايان هر ساعت درسي مشخص شده و از فراگير انتظار مي رود تا تكاليف مربوط را براي روز بعد يا جلسه ي بعد آماده نمايند(مشق شب) در اين دسته از تكاليف تنهااهداف آموزشي  مورد نظر قرار         مي گيرند و به اهدافي نظير برنامه ريزي، ميزان تلاش و پشتكار درانجام و ارائه و</a:t>
            </a:r>
            <a:r>
              <a:rPr lang="en-US" dirty="0"/>
              <a:t>…</a:t>
            </a:r>
            <a:r>
              <a:rPr lang="ar-SA" dirty="0"/>
              <a:t> توجه چنداني نمي شود.</a:t>
            </a: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ب)تكاليف بلند مدت:</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lgn="r" rtl="1"/>
            <a:r>
              <a:rPr lang="ar-SA" dirty="0" smtClean="0"/>
              <a:t>اين </a:t>
            </a:r>
            <a:r>
              <a:rPr lang="ar-SA" dirty="0"/>
              <a:t>تكاليف غالباً به صورت پروژه يا واحد كار ارائه شده و انتظارمي رود فراگيران در يك نيم سال ، ماه و يا چند هفته تكليف خود را انجام دهند.</a:t>
            </a:r>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3- طبقه بندي تكاليف به لحاظ نوع ارائه:</a:t>
            </a:r>
            <a:r>
              <a:rPr lang="en-US" dirty="0" smtClean="0"/>
              <a:t/>
            </a:r>
            <a:br>
              <a:rPr lang="en-US" dirty="0" smtClean="0"/>
            </a:br>
            <a:endParaRPr lang="en-US" dirty="0"/>
          </a:p>
        </p:txBody>
      </p:sp>
      <p:sp>
        <p:nvSpPr>
          <p:cNvPr id="3" name="Content Placeholder 2"/>
          <p:cNvSpPr>
            <a:spLocks noGrp="1"/>
          </p:cNvSpPr>
          <p:nvPr>
            <p:ph idx="1"/>
          </p:nvPr>
        </p:nvSpPr>
        <p:spPr/>
        <p:style>
          <a:lnRef idx="0">
            <a:schemeClr val="accent3"/>
          </a:lnRef>
          <a:fillRef idx="3">
            <a:schemeClr val="accent3"/>
          </a:fillRef>
          <a:effectRef idx="3">
            <a:schemeClr val="accent3"/>
          </a:effectRef>
          <a:fontRef idx="minor">
            <a:schemeClr val="lt1"/>
          </a:fontRef>
        </p:style>
        <p:txBody>
          <a:bodyPr/>
          <a:lstStyle/>
          <a:p>
            <a:pPr algn="r" rtl="1"/>
            <a:r>
              <a:rPr lang="ar-SA" dirty="0" smtClean="0"/>
              <a:t>تكاليف </a:t>
            </a:r>
            <a:r>
              <a:rPr lang="ar-SA" dirty="0"/>
              <a:t>را به لحاظ نوع ارائه ي آن ها توسط فراگيران مي توان به    سه دسته تقسيم كرد:</a:t>
            </a:r>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الف) تكاليف شفاهي :</a:t>
            </a:r>
            <a:r>
              <a:rPr lang="en-US" dirty="0" smtClean="0"/>
              <a:t/>
            </a:r>
            <a:br>
              <a:rPr lang="en-US" dirty="0" smtClean="0"/>
            </a:br>
            <a:endParaRPr lang="en-US" dirty="0"/>
          </a:p>
        </p:txBody>
      </p:sp>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r" rtl="1"/>
            <a:r>
              <a:rPr lang="ar-SA" dirty="0" smtClean="0"/>
              <a:t>در </a:t>
            </a:r>
            <a:r>
              <a:rPr lang="ar-SA" dirty="0"/>
              <a:t>اين نوع از تكاليف انتظار مي رود فراگيران اطلاعات جمع آوري شده را به صورت شفاهي در كلاس ارائه دهد (مانند حفظ اشعار ،سخنراني و كنفراس هاي درسي)ممكن است فراگير براي جمع آوري اطلاعات مورد نياز و انجام تكليف مربوطه نياز به نوشتن و ثبت مفاهيم ،رسم نمودار و جدول ويا جمع آوري ابزار داشته ياشد.اما شيوه ي ارائه ي كليه مطالب به صورت </a:t>
            </a:r>
            <a:r>
              <a:rPr lang="ar-SA" dirty="0" smtClean="0"/>
              <a:t>شفا</a:t>
            </a:r>
            <a:r>
              <a:rPr lang="fa-IR" dirty="0" smtClean="0"/>
              <a:t>هی</a:t>
            </a:r>
            <a:r>
              <a:rPr lang="ar-SA" dirty="0"/>
              <a:t> </a:t>
            </a:r>
            <a:r>
              <a:rPr lang="ar-SA" dirty="0" smtClean="0"/>
              <a:t>خواهد </a:t>
            </a:r>
            <a:r>
              <a:rPr lang="ar-SA" dirty="0"/>
              <a:t>بود.</a:t>
            </a:r>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ب)تكاليف كتبي:</a:t>
            </a:r>
            <a:r>
              <a:rPr lang="en-US" dirty="0" smtClean="0"/>
              <a:t/>
            </a:r>
            <a:br>
              <a:rPr lang="en-US" dirty="0" smtClean="0"/>
            </a:br>
            <a:endParaRPr lang="en-US" dirty="0"/>
          </a:p>
        </p:txBody>
      </p:sp>
      <p:sp>
        <p:nvSpPr>
          <p:cNvPr id="3" name="Content Placeholder 2"/>
          <p:cNvSpPr>
            <a:spLocks noGrp="1"/>
          </p:cNvSpPr>
          <p:nvPr>
            <p:ph idx="1"/>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r" rtl="1"/>
            <a:r>
              <a:rPr lang="ar-SA" dirty="0" smtClean="0"/>
              <a:t>در </a:t>
            </a:r>
            <a:r>
              <a:rPr lang="ar-SA" dirty="0"/>
              <a:t>اين نوع از تكليف فراگير انتظار مي رود كليه اطلاعات تمرينات آموخته هاو</a:t>
            </a:r>
            <a:r>
              <a:rPr lang="en-US" dirty="0"/>
              <a:t>…</a:t>
            </a:r>
            <a:r>
              <a:rPr lang="ar-SA" dirty="0"/>
              <a:t> خود را به صورت كتبي ارائه نمايد اين شكل ازتكليف به لحاظ سهولت در بررسي حتي خارج ازكلاس و محيط آموزشي بسيار متداول بوده و به دليل ارائه بازخورد مناسب روايي بيشتر دارند.</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8" algn="ctr" rtl="0">
              <a:spcBef>
                <a:spcPct val="0"/>
              </a:spcBef>
            </a:pPr>
            <a:r>
              <a:rPr lang="ar-SA" b="1" dirty="0" smtClean="0"/>
              <a:t>ج)تكاليف عملي :</a:t>
            </a:r>
            <a:r>
              <a:rPr lang="en-US" dirty="0" smtClean="0"/>
              <a:t/>
            </a:r>
            <a:br>
              <a:rPr lang="en-US" dirty="0" smtClean="0"/>
            </a:br>
            <a:endParaRPr lang="en-US" dirty="0"/>
          </a:p>
        </p:txBody>
      </p:sp>
      <p:sp>
        <p:nvSpPr>
          <p:cNvPr id="3" name="Content Placeholder 2"/>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pPr algn="r" rtl="1"/>
            <a:r>
              <a:rPr lang="ar-SA" dirty="0" smtClean="0"/>
              <a:t>در </a:t>
            </a:r>
            <a:r>
              <a:rPr lang="ar-SA" dirty="0"/>
              <a:t>اين نوع از تكاليف فراگيران به تناسب اهداف آموزشي مورد نظر ،تكليف كلاس را در قالب يك كار عملي( فردي يا گروهي )از قبيل ساخت نشريات ،وسايل آموزش ،ماكت ها،چارت هاي آموزشي و</a:t>
            </a:r>
            <a:r>
              <a:rPr lang="en-US" dirty="0"/>
              <a:t>…</a:t>
            </a:r>
            <a:r>
              <a:rPr lang="ar-SA" dirty="0"/>
              <a:t>  ارائه  مي نمايند.</a:t>
            </a:r>
            <a:endParaRPr lang="en-US"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a:t>4-طبقه بندي تكليف از لحاظ نتايج حاصل ازآن :</a:t>
            </a:r>
            <a:r>
              <a:rPr lang="en-US" dirty="0"/>
              <a:t/>
            </a:r>
            <a:br>
              <a:rPr lang="en-US" dirty="0"/>
            </a:br>
            <a:endParaRPr lang="en-US" dirty="0"/>
          </a:p>
        </p:txBody>
      </p:sp>
      <p:sp>
        <p:nvSpPr>
          <p:cNvPr id="3" name="Content Placeholder 2"/>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lstStyle/>
          <a:p>
            <a:pPr algn="r" rtl="1"/>
            <a:r>
              <a:rPr lang="ar-SA" b="1" dirty="0"/>
              <a:t>الف)تكاليف محصول محور:</a:t>
            </a:r>
            <a:endParaRPr lang="en-US" dirty="0"/>
          </a:p>
          <a:p>
            <a:pPr algn="r" rtl="1"/>
            <a:r>
              <a:rPr lang="ar-SA" dirty="0"/>
              <a:t>در اين دسته از تكاليف تنها محصول پاياني تكليف كه توسط فراگير به معلم ارائه مي شود. مورد سنجش وارزيابي قرار مي گيرد .مراحل طي شده ضمن انجام تكليف و يا فرآيند پيدايش و انجام محصول مورد نظر نبوده و فقط يا فته ي نهايي ارزيابي مي گردد.</a:t>
            </a:r>
            <a:endParaRPr lang="en-US"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ب)تكاليف فرآيند محور:</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pPr algn="r" rtl="1"/>
            <a:r>
              <a:rPr lang="ar-SA" dirty="0"/>
              <a:t> اين نوع از تكاليف اغلب به صورت گروهي ،فردي،كلاسي و در حضور معلم انجام   مي شوند.فرآيند تكليف گام به گام ارزشيابي و ارزش گذاري مي شود. دراين دسته از تكاليف به مراحل تكميل ،اجرا و انجام تكليف بيش از محصول نهايي اهميت داده مي شود. چنانچه اين تكاليف به صورت گروهي انجام شوند سهم هر فراگير درانجام آن مشخص مي شود. اين نوع تكليف كه در حضور معلم انجام مي شود. بيشترين تأثير آموزشي را داشته و به دليل نظارت معلم به شكل صحيح جهت دهي وتكميل مي شوند.</a:t>
            </a:r>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a:t>5- انواع تكليف از نظر محتوا:</a:t>
            </a:r>
            <a:r>
              <a:rPr lang="en-US" dirty="0"/>
              <a:t/>
            </a:r>
            <a:br>
              <a:rPr lang="en-US" dirty="0"/>
            </a:br>
            <a:endParaRPr lang="en-US" dirty="0"/>
          </a:p>
        </p:txBody>
      </p:sp>
      <p:sp>
        <p:nvSpPr>
          <p:cNvPr id="3" name="Content Placeholder 2"/>
          <p:cNvSpPr>
            <a:spLocks noGrp="1"/>
          </p:cNvSpPr>
          <p:nvPr>
            <p:ph idx="1"/>
          </p:nvPr>
        </p:nvSpPr>
        <p:spPr/>
        <p:style>
          <a:lnRef idx="1">
            <a:schemeClr val="accent6"/>
          </a:lnRef>
          <a:fillRef idx="3">
            <a:schemeClr val="accent6"/>
          </a:fillRef>
          <a:effectRef idx="2">
            <a:schemeClr val="accent6"/>
          </a:effectRef>
          <a:fontRef idx="minor">
            <a:schemeClr val="lt1"/>
          </a:fontRef>
        </p:style>
        <p:txBody>
          <a:bodyPr/>
          <a:lstStyle/>
          <a:p>
            <a:pPr algn="r" rtl="1"/>
            <a:r>
              <a:rPr lang="ar-SA" b="1" dirty="0"/>
              <a:t>الف)تكاليف تمريني :</a:t>
            </a:r>
            <a:endParaRPr lang="en-US" dirty="0"/>
          </a:p>
          <a:p>
            <a:pPr algn="r" rtl="1"/>
            <a:r>
              <a:rPr lang="ar-SA" dirty="0"/>
              <a:t>چنانچه بخواهيم مهارت ويا دانشي را كه قبلاً آموزش داده ايم دوباره مرور و      تقويت نماييم مي توانيم از اين نوع تكاليف بهره گيريم.</a:t>
            </a:r>
            <a:endParaRPr lang="en-US" dirty="0"/>
          </a:p>
          <a:p>
            <a:pPr algn="r" rtl="1"/>
            <a:r>
              <a:rPr lang="ar-SA" dirty="0"/>
              <a:t>از آنجا كه هدف اين تكاليف تثبيت يادگيري است و فراگيران مي بايست يك   مهارت و دانش را چندين بار تكرار كنند. از نظر فراگيران زياد خوشايند نيست. بنابراين موضوعات تمريني را بايد متنوع در نظر گرفت .</a:t>
            </a:r>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rgbClr val="FF0000"/>
                </a:solidFill>
              </a:rPr>
              <a:t>تکالیف درسی</a:t>
            </a:r>
            <a:endParaRPr lang="en-US" dirty="0">
              <a:solidFill>
                <a:srgbClr val="FF0000"/>
              </a:solidFill>
            </a:endParaRPr>
          </a:p>
        </p:txBody>
      </p:sp>
      <p:sp>
        <p:nvSpPr>
          <p:cNvPr id="3" name="Content Placeholder 2"/>
          <p:cNvSpPr>
            <a:spLocks noGrp="1"/>
          </p:cNvSpPr>
          <p:nvPr>
            <p:ph idx="1"/>
          </p:nvPr>
        </p:nvSpPr>
        <p:spPr/>
        <p:txBody>
          <a:bodyPr>
            <a:normAutofit/>
          </a:bodyPr>
          <a:lstStyle/>
          <a:p>
            <a:endParaRPr lang="fa-IR" dirty="0" smtClean="0"/>
          </a:p>
          <a:p>
            <a:r>
              <a:rPr lang="fa-IR" dirty="0" smtClean="0"/>
              <a:t>غلامرضا آفتاب سوار                 </a:t>
            </a:r>
          </a:p>
          <a:p>
            <a:r>
              <a:rPr lang="fa-IR" dirty="0" smtClean="0"/>
              <a:t>مدرس دانشگاه آزاد اسلامی تربت حیدریه و </a:t>
            </a:r>
            <a:r>
              <a:rPr lang="fa-IR" dirty="0" smtClean="0"/>
              <a:t>فرهنگیان</a:t>
            </a:r>
            <a:r>
              <a:rPr lang="fa-IR" dirty="0" smtClean="0"/>
              <a:t>   </a:t>
            </a:r>
            <a:endParaRPr lang="fa-IR" dirty="0" smtClean="0"/>
          </a:p>
          <a:p>
            <a:r>
              <a:rPr lang="fa-IR" dirty="0" smtClean="0"/>
              <a:t>معلم مدرسه ج .ا ایران در کراچی        </a:t>
            </a:r>
          </a:p>
          <a:p>
            <a:r>
              <a:rPr lang="en-US" dirty="0" smtClean="0">
                <a:hlinkClick r:id="rId2"/>
              </a:rPr>
              <a:t>rezaaftabsavar@yahoo.com</a:t>
            </a:r>
            <a:r>
              <a:rPr lang="en-US" dirty="0" smtClean="0"/>
              <a:t> </a:t>
            </a:r>
          </a:p>
          <a:p>
            <a:r>
              <a:rPr lang="en-US" dirty="0" smtClean="0">
                <a:hlinkClick r:id="rId3"/>
              </a:rPr>
              <a:t>www.rezaaftab.blogfa.com</a:t>
            </a:r>
            <a:endParaRPr lang="en-US" dirty="0" smtClean="0"/>
          </a:p>
          <a:p>
            <a:r>
              <a:rPr lang="en-US" dirty="0" smtClean="0"/>
              <a:t>09153318790</a:t>
            </a:r>
          </a:p>
          <a:p>
            <a:r>
              <a:rPr lang="en-US" dirty="0" smtClean="0"/>
              <a:t>00923072593808</a:t>
            </a:r>
            <a:endParaRPr lang="en-US" dirty="0"/>
          </a:p>
        </p:txBody>
      </p:sp>
      <p:sp>
        <p:nvSpPr>
          <p:cNvPr id="4" name="Rectangle 3"/>
          <p:cNvSpPr/>
          <p:nvPr/>
        </p:nvSpPr>
        <p:spPr>
          <a:xfrm>
            <a:off x="2913532" y="914400"/>
            <a:ext cx="3316935"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a-IR"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تکالیف درسی</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ar-SA" b="1" dirty="0" smtClean="0"/>
              <a:t>ب)تكاليف آمادگي :</a:t>
            </a:r>
            <a:r>
              <a:rPr lang="en-US" dirty="0" smtClean="0"/>
              <a:t/>
            </a:r>
            <a:br>
              <a:rPr lang="en-US" dirty="0" smtClean="0"/>
            </a:br>
            <a:endParaRPr lang="en-US" dirty="0"/>
          </a:p>
        </p:txBody>
      </p:sp>
      <p:sp>
        <p:nvSpPr>
          <p:cNvPr id="3" name="Content Placeholder 2"/>
          <p:cNvSpPr>
            <a:spLocks noGrp="1"/>
          </p:cNvSpPr>
          <p:nvPr>
            <p:ph idx="1"/>
          </p:nvPr>
        </p:nvSpPr>
        <p:spPr/>
        <p:style>
          <a:lnRef idx="0">
            <a:schemeClr val="accent6"/>
          </a:lnRef>
          <a:fillRef idx="3">
            <a:schemeClr val="accent6"/>
          </a:fillRef>
          <a:effectRef idx="3">
            <a:schemeClr val="accent6"/>
          </a:effectRef>
          <a:fontRef idx="minor">
            <a:schemeClr val="lt1"/>
          </a:fontRef>
        </p:style>
        <p:txBody>
          <a:bodyPr/>
          <a:lstStyle/>
          <a:p>
            <a:pPr rtl="1"/>
            <a:r>
              <a:rPr lang="ar-SA" dirty="0" smtClean="0"/>
              <a:t> اين نوع تكاليف معمولاً براي كسب آمادگي فراگير جهت  فهم بهتر درس آينده مورد استفاده قرار مي گيرد .در واقع در اين نوع تكاليف فراگيران پيش زمينه هاي اساس درس را فراگرفته و با آمادگي وارد كلاس درس مي شوند.</a:t>
            </a:r>
            <a:endParaRPr lang="en-US" dirty="0" smtClean="0"/>
          </a:p>
          <a:p>
            <a:pPr rtl="1"/>
            <a:r>
              <a:rPr lang="ar-SA" dirty="0" smtClean="0"/>
              <a:t>تهيه ابزار و امكانات براي درس جديد از اين نوع تكاليف مي باشند.</a:t>
            </a:r>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ج)تكاليف كاربري :</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4"/>
          </a:lnRef>
          <a:fillRef idx="3">
            <a:schemeClr val="accent4"/>
          </a:fillRef>
          <a:effectRef idx="2">
            <a:schemeClr val="accent4"/>
          </a:effectRef>
          <a:fontRef idx="minor">
            <a:schemeClr val="lt1"/>
          </a:fontRef>
        </p:style>
        <p:txBody>
          <a:bodyPr/>
          <a:lstStyle/>
          <a:p>
            <a:pPr algn="r" rtl="1"/>
            <a:r>
              <a:rPr lang="ar-SA" dirty="0" smtClean="0"/>
              <a:t>چنانچه نوع تكاليف ارائه شده با هدف عمق بخشيدن به مطالب آموخته شده و درك عميق آن باشد از اين نوع تكاليف مي توان استفاده كرد، اين نوع تكاليف بدليل تنوع موقعيت هااز نظر فراگيران جالب و جذاب خواهد بوده خلاصه كردن متن،نقد فيلم، جمع آوري اطلاعات درزمينه مشخص و</a:t>
            </a:r>
            <a:r>
              <a:rPr lang="en-US" dirty="0" smtClean="0"/>
              <a:t>…</a:t>
            </a:r>
            <a:r>
              <a:rPr lang="ar-SA" dirty="0" smtClean="0"/>
              <a:t>ازاين نوع تكاليف محسوب مي شوند.</a:t>
            </a: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8" algn="ctr" rtl="0">
              <a:spcBef>
                <a:spcPct val="0"/>
              </a:spcBef>
            </a:pPr>
            <a:r>
              <a:rPr lang="ar-SA" sz="4000" b="1" dirty="0" smtClean="0"/>
              <a:t>د)تكاليف خلاقيتي :</a:t>
            </a:r>
            <a:r>
              <a:rPr lang="en-US" dirty="0" smtClean="0"/>
              <a:t/>
            </a:r>
            <a:br>
              <a:rPr lang="en-US" dirty="0" smtClean="0"/>
            </a:br>
            <a:endParaRPr lang="en-US" dirty="0"/>
          </a:p>
        </p:txBody>
      </p:sp>
      <p:sp>
        <p:nvSpPr>
          <p:cNvPr id="3" name="Content Placeholder 2"/>
          <p:cNvSpPr>
            <a:spLocks noGrp="1"/>
          </p:cNvSpPr>
          <p:nvPr>
            <p:ph idx="1"/>
          </p:nvPr>
        </p:nvSpPr>
        <p:spPr/>
        <p:style>
          <a:lnRef idx="0">
            <a:schemeClr val="accent5"/>
          </a:lnRef>
          <a:fillRef idx="3">
            <a:schemeClr val="accent5"/>
          </a:fillRef>
          <a:effectRef idx="3">
            <a:schemeClr val="accent5"/>
          </a:effectRef>
          <a:fontRef idx="minor">
            <a:schemeClr val="lt1"/>
          </a:fontRef>
        </p:style>
        <p:txBody>
          <a:bodyPr>
            <a:normAutofit/>
          </a:bodyPr>
          <a:lstStyle/>
          <a:p>
            <a:pPr algn="r" rtl="1"/>
            <a:r>
              <a:rPr lang="ar-SA" dirty="0" smtClean="0"/>
              <a:t>اين نوع تكاليف از مشكل ترين و پيچيده ترين نوع تكاليف به شمار مي روند. ارزشيابي اين نوع تكاليف نيز به راحتي صورت نمي گيرد . دراين نوع تكاليف فراگير مي بايست دانش ،مهارت و نگرش خود را در هم آميخته و ايده اي نو وجديد بيافريند. عمدتاً به لحاظ مدت اجرا زمان خاص و محدودي را براي انجام اين تكاليف نمي توان در نظر گرفت .براي استفاده و ارائه اين نوع تكليف مي بايست ازتكنيك هاي خلاقيت چون بارش مغزي ،بديعه پردازي ،چرا و</a:t>
            </a:r>
            <a:r>
              <a:rPr lang="en-US" dirty="0" smtClean="0"/>
              <a:t>…</a:t>
            </a:r>
            <a:r>
              <a:rPr lang="ar-SA" dirty="0" smtClean="0"/>
              <a:t> استفاده كرد.</a:t>
            </a: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و)تكاليف پژوهشي :</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rtl="1"/>
            <a:r>
              <a:rPr lang="ar-SA" dirty="0" smtClean="0"/>
              <a:t>اين نوع تكاليف با هدف توليد دانش توسط فراگير مورد استفاده قرار مي گيرد . روش انجام تكليف عمدتاً مبتني برشيوه ي حل مسئله و روش عملي است. به لحاظ زماني ممكن است اين نوع تكاليف در زمان طولاني تر انجام گيرند.معمولاً توسط   معلم مسئله طرح شده كه فراگيران براي يافتن پاسخ مسئله بايد از روش علمي ويا ساختن فرضيه ،آزمايش و</a:t>
            </a:r>
            <a:r>
              <a:rPr lang="en-US" dirty="0" smtClean="0"/>
              <a:t>…</a:t>
            </a:r>
            <a:r>
              <a:rPr lang="ar-SA" dirty="0" smtClean="0"/>
              <a:t> استفاده كنند.</a:t>
            </a:r>
            <a:endParaRPr lang="en-US" dirty="0" smtClean="0"/>
          </a:p>
          <a:p>
            <a:pPr rtl="1"/>
            <a:r>
              <a:rPr lang="ar-SA" dirty="0" smtClean="0"/>
              <a:t>مثال :كدام دانه زودتر رشد ميكند؟ </a:t>
            </a:r>
            <a:r>
              <a:rPr lang="ar-SA" sz="4400" dirty="0" smtClean="0">
                <a:solidFill>
                  <a:srgbClr val="FF0000"/>
                </a:solidFill>
              </a:rPr>
              <a:t>عدس يا لوبيا</a:t>
            </a:r>
            <a:endParaRPr lang="en-US" sz="4400" dirty="0" smtClean="0">
              <a:solidFill>
                <a:srgbClr val="FF0000"/>
              </a:solidFill>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م)تكاليف هوشي:</a:t>
            </a:r>
            <a:r>
              <a:rPr lang="en-US" dirty="0" smtClean="0"/>
              <a:t/>
            </a:r>
            <a:br>
              <a:rPr lang="en-US" dirty="0" smtClean="0"/>
            </a:br>
            <a:endParaRPr lang="en-US" dirty="0"/>
          </a:p>
        </p:txBody>
      </p:sp>
      <p:sp>
        <p:nvSpPr>
          <p:cNvPr id="3" name="Content Placeholder 2"/>
          <p:cNvSpPr>
            <a:spLocks noGrp="1"/>
          </p:cNvSpPr>
          <p:nvPr>
            <p:ph idx="1"/>
          </p:nvPr>
        </p:nvSpPr>
        <p:spPr/>
        <p:style>
          <a:lnRef idx="0">
            <a:schemeClr val="accent3"/>
          </a:lnRef>
          <a:fillRef idx="3">
            <a:schemeClr val="accent3"/>
          </a:fillRef>
          <a:effectRef idx="3">
            <a:schemeClr val="accent3"/>
          </a:effectRef>
          <a:fontRef idx="minor">
            <a:schemeClr val="lt1"/>
          </a:fontRef>
        </p:style>
        <p:txBody>
          <a:bodyPr>
            <a:normAutofit fontScale="92500"/>
          </a:bodyPr>
          <a:lstStyle/>
          <a:p>
            <a:pPr algn="r" rtl="1"/>
            <a:r>
              <a:rPr lang="ar-SA" dirty="0" smtClean="0"/>
              <a:t>اين عنوان از تئوري هوش چند گانه ي(گاردنر)وام گرفته شده است .(گاردنر)معتقد است كه هوش با توانايي تحليل مسائل ونيز برخورداري از كارائي در محيطي  طبيعي وواقعي ارتباط فراوان دارد.</a:t>
            </a:r>
            <a:endParaRPr lang="en-US" dirty="0" smtClean="0"/>
          </a:p>
          <a:p>
            <a:pPr algn="r" rtl="1"/>
            <a:r>
              <a:rPr lang="ar-SA" dirty="0" smtClean="0"/>
              <a:t>چنانچه بخواهيم تئوري هوش چند گانه گاردنر را در كلاس مورد استفاده قرار دهيم آن آگاه بايد تكاليفي را تدوين وطراحي كنيم . كه مبتني براستفاده و بهره گيري از تمامي توانايي هاي فرد باشد.معلم در ارائه اين نوع تكاليف خود در ملزم به استفاده   از هوش زباني ،منطقي،رياضي ،مكاني ، حركتي،جسماني،موسيقيايي ،ميان فردي ،درون فردي و طبيعت گرا مي نمايدو تكاليف ارائه شده را به گونه اي تنظيم مي كند   تا فراگير در انجام تكاليف خود از اين توانايي ها بهره گيرد.</a:t>
            </a: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تکلیف درسی</a:t>
            </a:r>
            <a:endParaRPr lang="en-US" dirty="0"/>
          </a:p>
        </p:txBody>
      </p:sp>
      <p:sp>
        <p:nvSpPr>
          <p:cNvPr id="3" name="Content Placeholder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r>
              <a:rPr lang="en-US" dirty="0"/>
              <a:t> </a:t>
            </a:r>
          </a:p>
          <a:p>
            <a:pPr algn="r" rtl="1"/>
            <a:r>
              <a:rPr lang="ar-SA" sz="4300" dirty="0"/>
              <a:t>مقدمه</a:t>
            </a:r>
            <a:endParaRPr lang="en-US" sz="4300" dirty="0"/>
          </a:p>
          <a:p>
            <a:pPr algn="r" rtl="1"/>
            <a:r>
              <a:rPr lang="ar-SA" dirty="0"/>
              <a:t>تكليف در واقع فراهم كردن  موقعيت هاي مناسبي كه در آن دانش آموز به تقويت وبسط دانش هاو مهارت هاي خود مي پردازد ،كه     مي تواند در كلاس درس،مدرسه (كارگاه ،كتابخانه،آزمايشگاه و...)يا در منزل باشد.گرچه در هنگام ارائه تكليف مستقيماً قصد ارزشيابي از دانش آموز را ندارد اما براحتي مي توان تصور كرد كه محصول اين فعاليت هر چه باشد منبع مناسبي براي كسب اطلاعات از وضعيت يادگيري دانش آموز است.</a:t>
            </a: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تکلیف </a:t>
            </a:r>
            <a:endParaRPr lang="en-US" dirty="0"/>
          </a:p>
        </p:txBody>
      </p:sp>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lstStyle/>
          <a:p>
            <a:pPr algn="r"/>
            <a:r>
              <a:rPr lang="ar-SA" dirty="0"/>
              <a:t>تكاليف درسي مي تواند يكي از ابزار هاي مهم ارزشبابي باشد. در صورتي كه معلم پيشنهاد وبررسي تكاليف را به خوبي مديريت كند از ابزار هايي است كه مي توان عملكرد دانش آموزان راسنجيد.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تکلیف</a:t>
            </a:r>
            <a:endParaRPr lang="en-US" dirty="0"/>
          </a:p>
        </p:txBody>
      </p:sp>
      <p:sp>
        <p:nvSpPr>
          <p:cNvPr id="3" name="Content Placeholder 2"/>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lstStyle/>
          <a:p>
            <a:pPr algn="r"/>
            <a:r>
              <a:rPr lang="ar-SA" dirty="0"/>
              <a:t> بررسي تكاليف همراه با اظهار نظر معلم بركيفيت كار مي افزايد . معلم درزمينه ضعف ها و قوت هاي كار توضيحاتي مي دهد كه عمدتاً تشويق كننده مي باشد و در عين حال حاوي رهمنودهايي است كه به دانش آموز كمك مي كند تا كيفيت كار هايش بهتر شود. يكي از بخش هاي مهم هر رهنمود ، طراحي و تهيه تكاليف مناسب است . در واقع طراحي تكليف يك فرصت يادگيري براي دانش آموزاني است كه نياز ويژه ي آموزشي دارند.</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تکلیف</a:t>
            </a:r>
            <a:endParaRPr lang="en-US" dirty="0"/>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pPr algn="r"/>
            <a:r>
              <a:rPr lang="ar-SA" dirty="0"/>
              <a:t>بنابراين تكاليف را </a:t>
            </a:r>
            <a:r>
              <a:rPr lang="ar-SA" dirty="0" smtClean="0"/>
              <a:t>مي </a:t>
            </a:r>
            <a:r>
              <a:rPr lang="ar-SA" dirty="0"/>
              <a:t>توان با در نظر گرفتن شكل به كارگيري ،  زمان مورد نياز ،نوع ارائه و يا نتيجه مورد انتظار به چند گروه تقسيم كرد:</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انواع تكاليف</a:t>
            </a:r>
            <a:endParaRPr lang="en-US" dirty="0"/>
          </a:p>
        </p:txBody>
      </p:sp>
      <p:sp>
        <p:nvSpPr>
          <p:cNvPr id="3" name="Content Placeholder 2"/>
          <p:cNvSpPr>
            <a:spLocks noGrp="1"/>
          </p:cNvSpPr>
          <p:nvPr>
            <p:ph idx="1"/>
          </p:nvPr>
        </p:nvSpPr>
        <p:spPr/>
        <p:style>
          <a:lnRef idx="3">
            <a:schemeClr val="lt1"/>
          </a:lnRef>
          <a:fillRef idx="1">
            <a:schemeClr val="accent1"/>
          </a:fillRef>
          <a:effectRef idx="1">
            <a:schemeClr val="accent1"/>
          </a:effectRef>
          <a:fontRef idx="minor">
            <a:schemeClr val="lt1"/>
          </a:fontRef>
        </p:style>
        <p:txBody>
          <a:bodyPr>
            <a:normAutofit fontScale="92500" lnSpcReduction="10000"/>
          </a:bodyPr>
          <a:lstStyle/>
          <a:p>
            <a:pPr algn="r" rtl="1"/>
            <a:r>
              <a:rPr lang="en-US" dirty="0"/>
              <a:t>            </a:t>
            </a:r>
          </a:p>
          <a:p>
            <a:pPr algn="r" rtl="1"/>
            <a:r>
              <a:rPr lang="ar-SA" dirty="0"/>
              <a:t>1-طبقه بندي تكاليف به توجه به شيوه ي اجرا نزد دانش آموز:</a:t>
            </a:r>
            <a:endParaRPr lang="en-US" dirty="0"/>
          </a:p>
          <a:p>
            <a:pPr algn="r" rtl="1"/>
            <a:r>
              <a:rPr lang="ar-SA" dirty="0"/>
              <a:t>از نظر چگونگي انجام ،تكاليف را مي توان به چهار دسته طبقه بندي كرد:</a:t>
            </a:r>
            <a:endParaRPr lang="en-US" dirty="0"/>
          </a:p>
          <a:p>
            <a:pPr algn="r" rtl="1"/>
            <a:r>
              <a:rPr lang="ar-SA" b="1" dirty="0"/>
              <a:t>الف)تكاليف انفرادي :</a:t>
            </a:r>
            <a:endParaRPr lang="en-US" dirty="0"/>
          </a:p>
          <a:p>
            <a:pPr algn="r" rtl="1"/>
            <a:r>
              <a:rPr lang="ar-SA" dirty="0"/>
              <a:t>به تكاليفي اطلاق مي شود كه براساس تفاوت هاي فردي فراگيران و به فراخور علايق ،توانايي ها،نيازهاو </a:t>
            </a:r>
            <a:r>
              <a:rPr lang="en-US" dirty="0"/>
              <a:t>…</a:t>
            </a:r>
            <a:r>
              <a:rPr lang="ar-SA" dirty="0"/>
              <a:t> از سوي معلم انتخاب شده اند در اين نوع تكليف انتظار مي رود هر فراگير تكليف مربوط به خود را انجام دهد. اين نوع تكاليف به دليل تعدد و تفاوت آن ها زمان براست حال آن كه تأثير به كار گيري آن هادر بالا بردن كارايي   فراگيران    غير قابل انكار است.</a:t>
            </a: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smtClean="0"/>
              <a:t>ب)تكاليف گروهي :</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6"/>
          </a:lnRef>
          <a:fillRef idx="3">
            <a:schemeClr val="accent6"/>
          </a:fillRef>
          <a:effectRef idx="2">
            <a:schemeClr val="accent6"/>
          </a:effectRef>
          <a:fontRef idx="minor">
            <a:schemeClr val="lt1"/>
          </a:fontRef>
        </p:style>
        <p:txBody>
          <a:bodyPr/>
          <a:lstStyle/>
          <a:p>
            <a:pPr algn="r" rtl="1"/>
            <a:r>
              <a:rPr lang="ar-SA" dirty="0" smtClean="0"/>
              <a:t>اين </a:t>
            </a:r>
            <a:r>
              <a:rPr lang="ar-SA" dirty="0"/>
              <a:t>نوع از تكاليف حاصل گروه هاي دانش آموزان طي فرآيند      تدريس است. اعضاي گروه يا تيم (همگن يا ناهمگن )با مبادله ي اطلاعات ،آموخته ها و تجربيات خود    ضمن دانش افزايي با همكاري و تعامل با يكديگر تكليف گروهي را انجام مي دهند.</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8" algn="ctr" rtl="0">
              <a:spcBef>
                <a:spcPct val="0"/>
              </a:spcBef>
            </a:pPr>
            <a:r>
              <a:rPr lang="ar-SA" sz="4400" b="1" dirty="0" smtClean="0"/>
              <a:t>ج)تكاليف يكنواخت:</a:t>
            </a:r>
            <a:r>
              <a:rPr lang="en-US" dirty="0" smtClean="0"/>
              <a:t/>
            </a:r>
            <a:br>
              <a:rPr lang="en-US" dirty="0" smtClean="0"/>
            </a:br>
            <a:endParaRPr lang="en-US" dirty="0"/>
          </a:p>
        </p:txBody>
      </p:sp>
      <p:sp>
        <p:nvSpPr>
          <p:cNvPr id="3" name="Content Placeholder 2"/>
          <p:cNvSpPr>
            <a:spLocks noGrp="1"/>
          </p:cNvSpPr>
          <p:nvPr>
            <p:ph idx="1"/>
          </p:nvPr>
        </p:nvSpPr>
        <p:spPr/>
        <p:style>
          <a:lnRef idx="0">
            <a:schemeClr val="dk1"/>
          </a:lnRef>
          <a:fillRef idx="3">
            <a:schemeClr val="dk1"/>
          </a:fillRef>
          <a:effectRef idx="3">
            <a:schemeClr val="dk1"/>
          </a:effectRef>
          <a:fontRef idx="minor">
            <a:schemeClr val="lt1"/>
          </a:fontRef>
        </p:style>
        <p:txBody>
          <a:bodyPr/>
          <a:lstStyle/>
          <a:p>
            <a:pPr algn="r" rtl="1"/>
            <a:r>
              <a:rPr lang="ar-SA" dirty="0" smtClean="0"/>
              <a:t>در </a:t>
            </a:r>
            <a:r>
              <a:rPr lang="ar-SA" dirty="0"/>
              <a:t>بسياري از منابع اين نوع تكاليف به عنوان تكاليف عمومي نيز     ياد شده است .به كليه فعاليت ها، تكاليف و تمرينهايي اطلاق     مي شود.كه به صورت يكنواخت به فراگيران يك كلاس داده مي شود. مخاطب اين نوع از تكاليف همه ي فراگيران مي باشند.</a:t>
            </a:r>
            <a:endParaRPr lang="en-US"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TotalTime>
  <Words>807</Words>
  <Application>Microsoft Office PowerPoint</Application>
  <PresentationFormat>On-screen Show (4:3)</PresentationFormat>
  <Paragraphs>68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Apex</vt:lpstr>
      <vt:lpstr>Slide 1</vt:lpstr>
      <vt:lpstr>تکالیف درسی</vt:lpstr>
      <vt:lpstr>تکلیف درسی</vt:lpstr>
      <vt:lpstr>تکلیف </vt:lpstr>
      <vt:lpstr>تکلیف</vt:lpstr>
      <vt:lpstr>تکلیف</vt:lpstr>
      <vt:lpstr>انواع تكاليف</vt:lpstr>
      <vt:lpstr>ب)تكاليف گروهي : </vt:lpstr>
      <vt:lpstr>ج)تكاليف يكنواخت: </vt:lpstr>
      <vt:lpstr>د)تكاليف انتخابي: </vt:lpstr>
      <vt:lpstr>2-طبقه بندي تكاليف به لحاظ مدت زمان اجرا: </vt:lpstr>
      <vt:lpstr>ب)تكاليف بلند مدت: </vt:lpstr>
      <vt:lpstr>3- طبقه بندي تكاليف به لحاظ نوع ارائه: </vt:lpstr>
      <vt:lpstr>الف) تكاليف شفاهي : </vt:lpstr>
      <vt:lpstr>ب)تكاليف كتبي: </vt:lpstr>
      <vt:lpstr>ج)تكاليف عملي : </vt:lpstr>
      <vt:lpstr>4-طبقه بندي تكليف از لحاظ نتايج حاصل ازآن : </vt:lpstr>
      <vt:lpstr>ب)تكاليف فرآيند محور: </vt:lpstr>
      <vt:lpstr>5- انواع تكليف از نظر محتوا: </vt:lpstr>
      <vt:lpstr> ب)تكاليف آمادگي : </vt:lpstr>
      <vt:lpstr>ج)تكاليف كاربري : </vt:lpstr>
      <vt:lpstr>د)تكاليف خلاقيتي : </vt:lpstr>
      <vt:lpstr>و)تكاليف پژوهشي : </vt:lpstr>
      <vt:lpstr>م)تكاليف هوشي: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Aftab</dc:creator>
  <cp:lastModifiedBy>Asre Novin</cp:lastModifiedBy>
  <cp:revision>9</cp:revision>
  <dcterms:created xsi:type="dcterms:W3CDTF">2014-09-09T15:31:29Z</dcterms:created>
  <dcterms:modified xsi:type="dcterms:W3CDTF">2019-12-28T11:01:03Z</dcterms:modified>
</cp:coreProperties>
</file>