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4" r:id="rId29"/>
    <p:sldId id="282" r:id="rId30"/>
    <p:sldId id="283" r:id="rId31"/>
    <p:sldId id="28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F5DDBCC-98E2-4BB9-AE0D-37D2E031B095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BBF6B35-6647-448D-960B-39731125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مراحل آموزش انشا: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r" rtl="1"/>
            <a:r>
              <a:rPr lang="ar-SA" dirty="0" smtClean="0"/>
              <a:t>1ـ </a:t>
            </a:r>
            <a:r>
              <a:rPr lang="ar-SA" dirty="0"/>
              <a:t>تصویر خوانی</a:t>
            </a:r>
            <a:endParaRPr lang="en-US" dirty="0"/>
          </a:p>
          <a:p>
            <a:pPr algn="r" rtl="1"/>
            <a:r>
              <a:rPr lang="ar-SA" dirty="0"/>
              <a:t>2ـ بصورت شفاهی               مثال : برای «بابا» جمله ای بگو و بنویس</a:t>
            </a:r>
            <a:endParaRPr lang="en-US" dirty="0"/>
          </a:p>
          <a:p>
            <a:pPr algn="r" rtl="1"/>
            <a:r>
              <a:rPr lang="ar-SA" dirty="0"/>
              <a:t>شما برای «بابا» جمله ای دیگر بگو .......</a:t>
            </a:r>
            <a:endParaRPr lang="en-US" dirty="0"/>
          </a:p>
          <a:p>
            <a:pPr algn="r" rtl="1"/>
            <a:r>
              <a:rPr lang="ar-SA" dirty="0"/>
              <a:t>//       //             //      //        // ........</a:t>
            </a:r>
            <a:endParaRPr lang="en-US" dirty="0"/>
          </a:p>
          <a:p>
            <a:pPr algn="r" rtl="1"/>
            <a:r>
              <a:rPr lang="ar-SA" dirty="0"/>
              <a:t>3ـ بصورت تمرین و تکرار(جهت تثبیت یادگیری پایدار ):</a:t>
            </a:r>
            <a:endParaRPr lang="en-US" dirty="0"/>
          </a:p>
          <a:p>
            <a:pPr algn="r" rtl="1"/>
            <a:r>
              <a:rPr lang="ar-SA" dirty="0"/>
              <a:t>مثال: من/ من مادرم/من مادَرَم را/ من مادرم را دوست = من مادرم را دوست دارم.</a:t>
            </a:r>
            <a:endParaRPr lang="en-US" dirty="0"/>
          </a:p>
          <a:p>
            <a:pPr algn="r" rtl="1"/>
            <a:r>
              <a:rPr lang="ar-SA" dirty="0"/>
              <a:t>4ـ با استفاده از کلمات جمله سازی :</a:t>
            </a:r>
            <a:endParaRPr lang="en-US" dirty="0"/>
          </a:p>
          <a:p>
            <a:pPr algn="r" rtl="1"/>
            <a:r>
              <a:rPr lang="ar-SA" dirty="0"/>
              <a:t>بابا: بابا آب داد.</a:t>
            </a:r>
            <a:endParaRPr lang="en-US" dirty="0"/>
          </a:p>
          <a:p>
            <a:pPr algn="r" rtl="1"/>
            <a:r>
              <a:rPr lang="ar-SA" dirty="0"/>
              <a:t>نان: مادر نان در دست دارد .</a:t>
            </a:r>
            <a:endParaRPr lang="en-US" dirty="0"/>
          </a:p>
          <a:p>
            <a:pPr algn="r" rtl="1"/>
            <a:r>
              <a:rPr lang="ar-SA" dirty="0"/>
              <a:t>5 ـ تبدیل جمله سازی به انشا(با استفاده از کلمات هم خانواده):</a:t>
            </a:r>
            <a:endParaRPr lang="en-US" dirty="0"/>
          </a:p>
          <a:p>
            <a:pPr algn="r" rtl="1"/>
            <a:r>
              <a:rPr lang="ar-SA" dirty="0"/>
              <a:t>مقدمه :در ریاضی اوّل شکلی که مثل بقیه نیست، خطّ بزن.</a:t>
            </a:r>
            <a:endParaRPr lang="en-US" dirty="0"/>
          </a:p>
          <a:p>
            <a:pPr algn="r" rtl="1"/>
            <a:r>
              <a:rPr lang="ar-SA" dirty="0"/>
              <a:t>حالا با بیان  کلمات  مترادف از لحاظ کاربُردی و مفهوم :</a:t>
            </a:r>
            <a:endParaRPr lang="en-US" dirty="0"/>
          </a:p>
          <a:p>
            <a:pPr algn="r" rtl="1"/>
            <a:r>
              <a:rPr lang="ar-SA" dirty="0"/>
              <a:t>مثال : ماشین ـ خیابان ـ چراغ راهنمایی ـ پلیس ـ تاکسی ـ مردم ـ دوچرخه ـ خط کش</a:t>
            </a:r>
            <a:endParaRPr lang="en-US" dirty="0"/>
          </a:p>
          <a:p>
            <a:pPr algn="r" rtl="1"/>
            <a:r>
              <a:rPr lang="ar-SA" dirty="0"/>
              <a:t>ماشین</a:t>
            </a:r>
            <a:endParaRPr lang="en-US" dirty="0"/>
          </a:p>
          <a:p>
            <a:pPr algn="r" rtl="1"/>
            <a:r>
              <a:rPr lang="ar-SA" dirty="0"/>
              <a:t>خیابان</a:t>
            </a:r>
            <a:endParaRPr lang="en-US" dirty="0"/>
          </a:p>
          <a:p>
            <a:pPr algn="r" rtl="1"/>
            <a:r>
              <a:rPr lang="ar-SA" dirty="0"/>
              <a:t>چراغ راهنمایی</a:t>
            </a:r>
            <a:endParaRPr lang="en-US" dirty="0"/>
          </a:p>
          <a:p>
            <a:pPr algn="r" rtl="1"/>
            <a:r>
              <a:rPr lang="ar-SA" i="1" u="sng" dirty="0"/>
              <a:t>با «و»جملات را به همدیگر وصل و در آخرین جمله نقطه بگذارید.و برای انشای خودتان نامگذاری نمایید.</a:t>
            </a:r>
            <a:endParaRPr lang="en-US" dirty="0"/>
          </a:p>
          <a:p>
            <a:pPr algn="r" rtl="1"/>
            <a:r>
              <a:rPr lang="ar-SA" u="sng" dirty="0"/>
              <a:t>این   روش در کلاس اوّل هم </a:t>
            </a:r>
            <a:r>
              <a:rPr lang="ar-SA" b="1" u="sng" dirty="0"/>
              <a:t>قابل اجراست</a:t>
            </a:r>
            <a:r>
              <a:rPr lang="ar-SA" b="1" dirty="0"/>
              <a:t> ،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ـ </a:t>
            </a:r>
            <a:r>
              <a:rPr lang="ar-SA" b="1" dirty="0" smtClean="0"/>
              <a:t>هدفهای تدریس انشا: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/>
            <a:r>
              <a:rPr lang="ar-SA" dirty="0" smtClean="0"/>
              <a:t>1</a:t>
            </a:r>
            <a:r>
              <a:rPr lang="ar-SA" dirty="0"/>
              <a:t>)   دانش آموزان بتوانند آنچه را که می اندیشند و می خوانند به دیگری بگویند و بنویسند یعنی انشا کنند.</a:t>
            </a:r>
            <a:endParaRPr lang="en-US" dirty="0"/>
          </a:p>
          <a:p>
            <a:pPr algn="r" rtl="1"/>
            <a:r>
              <a:rPr lang="ar-SA" dirty="0"/>
              <a:t>2)   دانش آموزانی که تخیّلی قوی و استعدادی بیشتر در نویسندگی دارند ، بشناسیم و در مسیری صحیح و موّفق  هدایت کنیم.</a:t>
            </a:r>
            <a:endParaRPr lang="en-US" dirty="0"/>
          </a:p>
          <a:p>
            <a:pPr algn="r" rtl="1"/>
            <a:r>
              <a:rPr lang="ar-SA" dirty="0"/>
              <a:t>3)   پرورش قوه ی استدلال ، تفّکر و دقّت دانش آموزان و وادار کردن آنها به درست دیدن و شنیدن و بیان کردن و نوشتن است . {از جمله سازی شفاهی شروع و تا نوشتن مقاله و کسب مهارت در نگارش پیش می روند.} مثال : دانش آموز از روی صفحه ی سفید در کلاس انشا خوانده بود و ...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مهارت های مورد نیاز برای نگارش انشا: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r" rtl="1"/>
            <a:r>
              <a:rPr lang="ar-SA" sz="4300" b="1" dirty="0"/>
              <a:t>·      </a:t>
            </a:r>
            <a:endParaRPr lang="en-US" sz="5600" dirty="0"/>
          </a:p>
          <a:p>
            <a:pPr algn="r" rtl="1"/>
            <a:r>
              <a:rPr lang="ar-SA" sz="5600" dirty="0"/>
              <a:t>1)   فکر کردن پیش از نوشتن (مثال : «در گفتن،ضرب المثلی هست می گویند :«حرف را تو دهانت بپز بیرون بده»</a:t>
            </a:r>
            <a:endParaRPr lang="en-US" sz="5600" dirty="0"/>
          </a:p>
          <a:p>
            <a:pPr algn="r" rtl="1"/>
            <a:r>
              <a:rPr lang="ar-SA" sz="5600" dirty="0"/>
              <a:t>و یا مصداق :« فکر نیکو طرح ها انداخته                      طرح ها را بار ها پرداخته »          تهیّه طرحِ رووس عناوین  و مطالب مورد نظر و مرتبط با موضوع انشا)</a:t>
            </a:r>
            <a:endParaRPr lang="en-US" sz="5600" dirty="0"/>
          </a:p>
          <a:p>
            <a:pPr algn="r" rtl="1"/>
            <a:r>
              <a:rPr lang="ar-SA" sz="5600" dirty="0"/>
              <a:t>2)   توجّه به هدف ، {نویسنده ای که هدف و موضوع را فراموش کند ، قادر به ابلاغ پیام خویش نخواهد بود.}</a:t>
            </a:r>
            <a:endParaRPr lang="en-US" sz="5600" dirty="0"/>
          </a:p>
          <a:p>
            <a:pPr algn="r" rtl="1"/>
            <a:r>
              <a:rPr lang="ar-SA" sz="5600" dirty="0"/>
              <a:t>3)   در نظر گرفتن خواننده (مخاطبانِ ما چه کسانی هستند؟)،{نوشته ای کامل و رسا، حدود اطّلاعات و تجربیات خواننده را در نظر گرفته باشد و نوشته باید مطابق درک و فهم خواننده باشد نهایتاً آن نوشته در خواننده </a:t>
            </a:r>
            <a:r>
              <a:rPr lang="ar-SA" sz="5600" b="1" dirty="0"/>
              <a:t>ایجاد انگیزه و علاقه نماید</a:t>
            </a:r>
            <a:r>
              <a:rPr lang="ar-SA" sz="5600" dirty="0"/>
              <a:t>}.</a:t>
            </a:r>
            <a:endParaRPr lang="en-US" sz="5600" dirty="0"/>
          </a:p>
          <a:p>
            <a:pPr algn="r" rtl="1"/>
            <a:r>
              <a:rPr lang="ar-SA" sz="5600" dirty="0"/>
              <a:t>4)   جمله، {هر چه قدر جمله کوتاه تر باشد (به شرط رسا بودن ، مختصر و مفید)پیام زودتر منتقل می شود. به جای حرف ربط از «،» استفاده نماید.}</a:t>
            </a:r>
            <a:endParaRPr lang="en-US" sz="5600" dirty="0"/>
          </a:p>
          <a:p>
            <a:pPr algn="r" rtl="1"/>
            <a:r>
              <a:rPr lang="ar-SA" sz="5600" dirty="0"/>
              <a:t>5)   ساده نویسی: {هر عقل سلیمی ساده نویسی را  می پسندد و پیچیده نویسی را ناپسند می دانند</a:t>
            </a:r>
            <a:r>
              <a:rPr lang="ar-SA" sz="5600" dirty="0" smtClean="0"/>
              <a:t>.}</a:t>
            </a:r>
            <a:endParaRPr lang="en-US" sz="5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ادامه              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r" rtl="1"/>
            <a:r>
              <a:rPr lang="fa-IR" sz="2800" smtClean="0"/>
              <a:t>6</a:t>
            </a:r>
            <a:r>
              <a:rPr lang="ar-SA" sz="2800" smtClean="0"/>
              <a:t>)</a:t>
            </a:r>
            <a:r>
              <a:rPr lang="ar-SA" sz="2800" dirty="0" smtClean="0"/>
              <a:t>   پرهیز از به کار بردن لغات و ترکیبات دور از ذهن ،{لغات و اصطلاحات مشکل را باید آن چنان آورد که برای همه قابل فهم باشد.}مثل روزنامه ها و مجلّات .</a:t>
            </a:r>
            <a:endParaRPr lang="en-US" sz="2800" dirty="0" smtClean="0"/>
          </a:p>
          <a:p>
            <a:pPr algn="r" rtl="1"/>
            <a:r>
              <a:rPr lang="ar-SA" sz="2800" dirty="0" smtClean="0"/>
              <a:t>مثال : استنکاف : خودداری</a:t>
            </a:r>
            <a:endParaRPr lang="en-US" sz="2800" dirty="0" smtClean="0"/>
          </a:p>
          <a:p>
            <a:pPr algn="r" rtl="1"/>
            <a:r>
              <a:rPr lang="ar-SA" sz="2800" dirty="0" smtClean="0"/>
              <a:t>مع ذلک : خلاصه</a:t>
            </a:r>
            <a:endParaRPr lang="en-US" sz="2800" dirty="0" smtClean="0"/>
          </a:p>
          <a:p>
            <a:pPr algn="r" rtl="1"/>
            <a:r>
              <a:rPr lang="ar-SA" sz="2800" dirty="0" smtClean="0"/>
              <a:t>تمرّد : سر پیچی</a:t>
            </a:r>
            <a:endParaRPr lang="en-US" sz="2800" dirty="0" smtClean="0"/>
          </a:p>
          <a:p>
            <a:pPr algn="r" rtl="1"/>
            <a:r>
              <a:rPr lang="ar-SA" sz="2800" dirty="0" smtClean="0"/>
              <a:t>عن قریب: به زودی</a:t>
            </a:r>
            <a:endParaRPr lang="en-US" sz="2800" dirty="0" smtClean="0"/>
          </a:p>
          <a:p>
            <a:pPr algn="r" rtl="1"/>
            <a:r>
              <a:rPr lang="ar-SA" sz="2800" dirty="0" smtClean="0"/>
              <a:t>آخر الامر: سرانجام</a:t>
            </a:r>
            <a:endParaRPr lang="en-US" sz="2800" dirty="0" smtClean="0"/>
          </a:p>
          <a:p>
            <a:pPr algn="r" rtl="1"/>
            <a:r>
              <a:rPr lang="ar-SA" sz="2800" dirty="0" smtClean="0"/>
              <a:t>7)   رعایت قواعد دستور و زبان فارسی و به کار گرفتن شیوه خطّ فارسی.{املای لغات ـ نشانه گذاری ـ فعل و فاعل و...... سر جای خود باشد.}</a:t>
            </a:r>
            <a:endParaRPr lang="en-US" sz="2800" dirty="0" smtClean="0"/>
          </a:p>
          <a:p>
            <a:pPr algn="r" rtl="1"/>
            <a:r>
              <a:rPr lang="ar-SA" sz="2800" dirty="0" smtClean="0"/>
              <a:t>8)   به کار بردن افعال در جای معلوم{تا آنجا که ممکن است باید از افعال متعددی استفاده کرد.}دانش آموزان کلاس اوّل و دوّم معمولاً این چنین می نویسند:{من کتاب را دوست دارم ـ من مادر را دوست دارم ـ من سگ را دوست دارم ـ و...}</a:t>
            </a:r>
            <a:endParaRPr lang="en-US" sz="2800" dirty="0" smtClean="0"/>
          </a:p>
          <a:p>
            <a:pPr algn="r" rtl="1"/>
            <a:r>
              <a:rPr lang="ar-SA" sz="2800" dirty="0" smtClean="0"/>
              <a:t>9)   به کاربردن لغات ملموس: {اصطلاحات یا عباراتی که معانی قطعی و مشخص دارند . مثال جاده ی شنی ـ هوای پاک}</a:t>
            </a:r>
            <a:endParaRPr lang="en-US" sz="2800" dirty="0" smtClean="0"/>
          </a:p>
          <a:p>
            <a:pPr algn="r" rtl="1"/>
            <a:r>
              <a:rPr lang="ar-SA" sz="2800" dirty="0" smtClean="0"/>
              <a:t>10)نشانه گذاری و اهمّیت کاربردی نشانه ها در نگارش .</a:t>
            </a:r>
            <a:endParaRPr lang="en-US" sz="2800" dirty="0" smtClean="0"/>
          </a:p>
          <a:p>
            <a:pPr algn="r" rtl="1"/>
            <a:r>
              <a:rPr lang="ar-SA" sz="2800" dirty="0" smtClean="0"/>
              <a:t>11)تجدید نظر و اصلاح ، {پس از نوشتن هر مطلبی لازم است در آن تجدید نظر انجام شود.}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       </a:t>
            </a:r>
            <a:r>
              <a:rPr lang="ar-SA" sz="3600" b="1" dirty="0" smtClean="0"/>
              <a:t>چهار توصیه ی راهبردی برای پرورش بهتر مهارت صحبت کردن در دانش آموزان </a:t>
            </a:r>
            <a:r>
              <a:rPr lang="fa-IR" sz="3600" b="1" dirty="0" smtClean="0"/>
              <a:t>دبستان</a:t>
            </a:r>
            <a:r>
              <a:rPr lang="ar-SA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>
              <a:buNone/>
            </a:pPr>
            <a:r>
              <a:rPr lang="ar-SA" dirty="0" smtClean="0"/>
              <a:t>1</a:t>
            </a:r>
            <a:r>
              <a:rPr lang="ar-SA" dirty="0"/>
              <a:t>.    دانش آموزان را عادت دهید قبل از صحبت کردن ، درباره ی آن چه که می خواهند بگویند،«فکر کنند» کل مطالب را در ذهن خود طراحی کنند(پردازش) و سپس درباره ی آن حرف بزنند . زمانی  که پرسشی از دانش آموزان می کنید ، بهتر است به آن ها «فرصتِ فکر کردن» بدهید.</a:t>
            </a:r>
            <a:endParaRPr lang="en-US" dirty="0"/>
          </a:p>
          <a:p>
            <a:pPr algn="r" rtl="1"/>
            <a:r>
              <a:rPr lang="ar-SA" dirty="0"/>
              <a:t>2.    از دانش آموزان بخواهید تجارب و حاصلِ مشاهدات خارج یا داخل مدرسه را در کلاس بیان کنند. فرصت هایی فراهم آورید (بستر سازی کنید) تا آنان ، تجارب و مشاهدات خود را در گروههای دو یا سه نفری برای یکدیگر بگویند ، درباره ی کتابهایی که خوانده اند، توضیح دهند یا در باره ی دلیل وقوعِ روی دادِ  نا خوش آیند ، داستان ارائه دهند.</a:t>
            </a:r>
            <a:endParaRPr lang="en-US" dirty="0"/>
          </a:p>
          <a:p>
            <a:pPr algn="r" rtl="1"/>
            <a:r>
              <a:rPr lang="ar-SA" dirty="0"/>
              <a:t>3.    دانش آموزان را تشویق کنید درباره مسایل گوناگون نظر بدهند و افکار و نظرهای خود را در قالب گفتاری مبسوط   بیان کنند ، نه! در قالبِ یک واژه یا یک جمله.</a:t>
            </a:r>
            <a:endParaRPr lang="en-US" dirty="0"/>
          </a:p>
          <a:p>
            <a:pPr algn="r"/>
            <a:r>
              <a:rPr lang="ar-SA" dirty="0"/>
              <a:t>4.    از دانش آموزان بخواهید در هنگام صحبت کردن در کلاس ، از حرکات دست چهره و ... به طور مناسب بهره گیرند تا منظور خود را بهتر به هم کلاسان خود تفهیم کنند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تجدید نظر و بازنگری متن انشا: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SA" dirty="0" smtClean="0"/>
              <a:t>-</a:t>
            </a:r>
            <a:r>
              <a:rPr lang="ar-SA" dirty="0"/>
              <a:t>       برای این که متن انشا مطلوب گردد، متن و نوشته را به کسی بدهیم بخواند و از زوایای مختلف و با دید وسیع خود بررسی کرده و نظر دهد ، مشروط بر این که فرد مورد نظر اهل فنّ ، خبره در موضوع و متخصّص باشد.</a:t>
            </a:r>
            <a:endParaRPr lang="en-US" dirty="0"/>
          </a:p>
          <a:p>
            <a:pPr algn="r" rtl="1"/>
            <a:r>
              <a:rPr lang="ar-SA" dirty="0"/>
              <a:t>-       خود نویسنده نوشته ی خود را بلند بخواند ، تا از راه چشم و گوش ، اعصاب ، معایب و کمبود ها را مشخص و سپس برطرف نماید.</a:t>
            </a:r>
            <a:endParaRPr lang="en-US" dirty="0"/>
          </a:p>
          <a:p>
            <a:pPr algn="r" rtl="1"/>
            <a:r>
              <a:rPr lang="ar-SA" dirty="0"/>
              <a:t>-       نوشته را پس از یک استراحت کامل از نو بخوانیم تا کمبودها و مطالب اضافی و  بیشتر خود را نشان دهد و بهتر بتوانیم نوشته ی خود را اصلاح کنیم و تجدید نظر نماییم 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3600" b="1" u="sng" dirty="0" smtClean="0"/>
              <a:t>روش تدریس انشا در پایه های مختلف مقطع </a:t>
            </a:r>
            <a:r>
              <a:rPr lang="ar-SA" b="1" u="sng" dirty="0" smtClean="0"/>
              <a:t>ابتدایی: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SA" dirty="0" smtClean="0"/>
              <a:t>*</a:t>
            </a:r>
            <a:r>
              <a:rPr lang="ar-SA" dirty="0"/>
              <a:t>پایه ی نوشتنِ صحیح و مستقل از همان کلاسهای اولیه گذاشته می شود .</a:t>
            </a:r>
            <a:endParaRPr lang="en-US" dirty="0"/>
          </a:p>
          <a:p>
            <a:pPr algn="r" rtl="1"/>
            <a:r>
              <a:rPr lang="ar-SA" dirty="0"/>
              <a:t>ـ دانش آموزان از سال اوّل ابتدایی می آموزند که چگونه منظور خود را درست بیان کنند.{آموزش صحیح نشانه ها (حروف الفبای فارسی)}</a:t>
            </a:r>
            <a:endParaRPr lang="en-US" dirty="0"/>
          </a:p>
          <a:p>
            <a:pPr algn="r" rtl="1"/>
            <a:r>
              <a:rPr lang="ar-SA" dirty="0"/>
              <a:t>ـ در کلاس دوّم علاوه بر جمله سازی و تکمیل جمله های ناقص با کلمه های آشنا جواب سئوالات را به صورت کتبی می نویسند.</a:t>
            </a:r>
            <a:endParaRPr lang="en-US" dirty="0"/>
          </a:p>
          <a:p>
            <a:pPr algn="r" rtl="1"/>
            <a:r>
              <a:rPr lang="ar-SA" u="sng" dirty="0"/>
              <a:t>ـ و از کلاس سوّم نوشتن انشا عملاً آغاز می گردد</a:t>
            </a:r>
            <a:r>
              <a:rPr lang="ar-SA" dirty="0"/>
              <a:t>.</a:t>
            </a:r>
            <a:endParaRPr lang="en-US" dirty="0"/>
          </a:p>
          <a:p>
            <a:pPr algn="r" rtl="1"/>
            <a:r>
              <a:rPr lang="ar-SA" dirty="0"/>
              <a:t>ـ و در کلاس چهارم و پنجم نیز انشا نویسی و مقاله نویسی انجام می یابد.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روش آموزش انشا نویسی: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ar-SA" dirty="0" smtClean="0"/>
              <a:t>آموزش </a:t>
            </a:r>
            <a:r>
              <a:rPr lang="ar-SA" dirty="0"/>
              <a:t>انشا عملاً از کلاس سوّم ابتدایی آغاز می گردد و دانش آموزان ابتدا برای هر انشا طرح ریزی می نمایند و این طراحی در مرحله ی اوّل بطور شفاهی انجام می گیرد و بعد به صورت کتبی در می آید.</a:t>
            </a:r>
            <a:endParaRPr lang="en-US" dirty="0"/>
          </a:p>
          <a:p>
            <a:pPr algn="r" rtl="1"/>
            <a:r>
              <a:rPr lang="ar-SA" dirty="0"/>
              <a:t>ـ هدایت و راهنمایی آموزگاران محترم موجب می شود که شاگردان نظم فکری داشته و در مشاهدات خود دقیق باشند ، درست ببینند و بیندیشند ، خوب بیان کنند و با قاعده بنویسند . اوّل فکر کنند سپس با بکارگیری اصول آیین نگارش شروع به نوشتن  نمایند.</a:t>
            </a:r>
            <a:endParaRPr lang="en-US" dirty="0"/>
          </a:p>
          <a:p>
            <a:pPr algn="r" rtl="1"/>
            <a:r>
              <a:rPr lang="ar-SA" dirty="0"/>
              <a:t>ـ</a:t>
            </a:r>
            <a:r>
              <a:rPr lang="ar-SA" b="1" dirty="0"/>
              <a:t> یکی از شرایط نوشتن ِ انشا ، تسلّط و مهارت یافتن در خواندن است .همان طوری که در صحبت کردن نباید از موضوع خارج شد باید در انشا نوشتن نیز نباید از موضوع خارج شد . </a:t>
            </a:r>
            <a:r>
              <a:rPr lang="ar-SA" dirty="0"/>
              <a:t>برای تنوع در کار ممکن است،در درس انشا از بازی ، داستان گویی نیز استفاده نمود.{گردش علمی ، سیرو سیاحت، اردو،تهیه گزارش بازدید و مهمانی و ...}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معیار انتخاب موضوع انشا: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ar-SA" b="1" dirty="0"/>
              <a:t>·      </a:t>
            </a:r>
            <a:endParaRPr lang="en-US" dirty="0"/>
          </a:p>
          <a:p>
            <a:pPr algn="r" rtl="1"/>
            <a:r>
              <a:rPr lang="ar-SA" dirty="0"/>
              <a:t>ـ وظیفه معلّم در درجه اوّل انتخاب موضوعی مناسب {نسبت به پایه کلاس}برای انشا است . بطور کلی موضوعات انشا به ترتیب از آسان به مشکل درجه بندی می شود . ساده ترین موضوع ، انشایی است که زیاد به تفکر و تعقل نباشد .</a:t>
            </a:r>
            <a:endParaRPr lang="en-US" dirty="0"/>
          </a:p>
          <a:p>
            <a:pPr algn="r" rtl="1"/>
            <a:r>
              <a:rPr lang="ar-SA" dirty="0"/>
              <a:t>ـ سپس از موضوعات اخلاقی ، دینی ، تربیتی، آموزشی،امیدواری،ادبی، اجتماعی رعایت حقوق دیگران، عبور و مرور از خیابان ، ترافیک ، شهر نشینی، آپارتمان نشینی، دوستی ، همسایگی، نقش معلّم، وظایف دانش آموز، فواید گیاهان، دوستِ خوب  ، کتاب و کتابخوانی، ادامه تحصیل، با سواد بودن، بی سواد ماندن،موضوعاتی که دانش آموزان با آنها درگیر هستند، مشکلات مدرسه و راهکارهای آنها، و موارداین چنینی، برایشان ملموس است و یا توصیفی از مشاهدات و امکاناتی که دیده اند و خیلی از مواردی که شماها بهتر از این ها می دانید و عمل می کنید و عمل خواهید فرمود.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میزان ساعات انشا در کلاس های پنج پایه ابتدایی در برنامه هفتگی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fa-IR" dirty="0" smtClean="0"/>
              <a:t>.</a:t>
            </a:r>
            <a:r>
              <a:rPr lang="ar-SA" dirty="0" smtClean="0"/>
              <a:t>اوّل(جمله </a:t>
            </a:r>
            <a:r>
              <a:rPr lang="ar-SA" dirty="0"/>
              <a:t>سازی از کتاب بنویسیم)</a:t>
            </a:r>
            <a:endParaRPr lang="en-US" dirty="0"/>
          </a:p>
          <a:p>
            <a:pPr algn="r" rtl="1"/>
            <a:r>
              <a:rPr lang="ar-SA" dirty="0"/>
              <a:t>سوّم (سه ساعت)</a:t>
            </a:r>
            <a:endParaRPr lang="en-US" dirty="0"/>
          </a:p>
          <a:p>
            <a:pPr algn="r" rtl="1"/>
            <a:r>
              <a:rPr lang="ar-SA" dirty="0"/>
              <a:t>دوّم، </a:t>
            </a:r>
            <a:r>
              <a:rPr lang="ar-SA" dirty="0" smtClean="0"/>
              <a:t>چهارم،پنجم</a:t>
            </a:r>
            <a:r>
              <a:rPr lang="fa-IR" dirty="0" smtClean="0"/>
              <a:t> وششم</a:t>
            </a:r>
            <a:r>
              <a:rPr lang="ar-SA" dirty="0" smtClean="0"/>
              <a:t> </a:t>
            </a:r>
            <a:r>
              <a:rPr lang="ar-SA" dirty="0"/>
              <a:t>(دو ساعت)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sz="5400" dirty="0" smtClean="0"/>
              <a:t>آموزش انشا در دبستان                 </a:t>
            </a:r>
          </a:p>
          <a:p>
            <a:endParaRPr lang="fa-IR" dirty="0" smtClean="0"/>
          </a:p>
          <a:p>
            <a:r>
              <a:rPr lang="fa-IR" dirty="0" smtClean="0"/>
              <a:t>غلامرضا آفتاب سوار                 </a:t>
            </a:r>
          </a:p>
          <a:p>
            <a:r>
              <a:rPr lang="fa-IR" dirty="0" smtClean="0"/>
              <a:t>آموزگار ومدرس دانشگاه          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به مواردی که نمره داده نمی شود: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r" rtl="1"/>
            <a:r>
              <a:rPr lang="ar-SA" sz="7200" dirty="0" smtClean="0"/>
              <a:t>1</a:t>
            </a:r>
            <a:r>
              <a:rPr lang="ar-SA" sz="7200" dirty="0"/>
              <a:t>.    </a:t>
            </a:r>
            <a:r>
              <a:rPr lang="ar-SA" sz="7200" u="sng" dirty="0"/>
              <a:t>اضافه کردن</a:t>
            </a:r>
            <a:r>
              <a:rPr lang="ar-SA" sz="7200" dirty="0"/>
              <a:t> حروف به کلمات در جمله سازی مثال : خانه= من خانه ی سه طبقه خریدم.</a:t>
            </a:r>
            <a:endParaRPr lang="en-US" sz="7200" dirty="0"/>
          </a:p>
          <a:p>
            <a:pPr algn="r" rtl="1"/>
            <a:r>
              <a:rPr lang="ar-SA" sz="7200" dirty="0"/>
              <a:t>من خانه خریدم.(صحیح)</a:t>
            </a:r>
            <a:endParaRPr lang="en-US" sz="7200" dirty="0"/>
          </a:p>
          <a:p>
            <a:pPr algn="r" rtl="1"/>
            <a:r>
              <a:rPr lang="ar-SA" sz="7200" dirty="0"/>
              <a:t>2.    در مواردی که دانش آموز </a:t>
            </a:r>
            <a:r>
              <a:rPr lang="ar-SA" sz="7200" u="sng" dirty="0"/>
              <a:t>غیر معنی</a:t>
            </a:r>
            <a:r>
              <a:rPr lang="ar-SA" sz="7200" dirty="0"/>
              <a:t> کلمه داده شده را بکار بگیرد.</a:t>
            </a:r>
            <a:endParaRPr lang="en-US" sz="7200" dirty="0"/>
          </a:p>
          <a:p>
            <a:pPr algn="r" rtl="1"/>
            <a:r>
              <a:rPr lang="ar-SA" sz="7200" dirty="0"/>
              <a:t>مثال: شادی (خوشحالی)</a:t>
            </a:r>
            <a:endParaRPr lang="en-US" sz="7200" dirty="0"/>
          </a:p>
          <a:p>
            <a:pPr algn="r" rtl="1"/>
            <a:r>
              <a:rPr lang="ar-SA" sz="7200" dirty="0"/>
              <a:t>اسم خواهر من شادی است.</a:t>
            </a:r>
            <a:endParaRPr lang="en-US" sz="7200" dirty="0"/>
          </a:p>
          <a:p>
            <a:pPr algn="r" rtl="1"/>
            <a:r>
              <a:rPr lang="ar-SA" sz="7200" dirty="0"/>
              <a:t>3.    در مواردی که دانش آموز، </a:t>
            </a:r>
            <a:r>
              <a:rPr lang="ar-SA" sz="7200" u="sng" dirty="0"/>
              <a:t>مغایر بودن</a:t>
            </a:r>
            <a:r>
              <a:rPr lang="ar-SA" sz="7200" dirty="0"/>
              <a:t> با ارزش های ِ ، اخلاقی ، اجتماعی ، عُرفی ، شرعی ، بنویسد.</a:t>
            </a:r>
            <a:endParaRPr lang="en-US" sz="7200" dirty="0"/>
          </a:p>
          <a:p>
            <a:pPr algn="r" rtl="1"/>
            <a:r>
              <a:rPr lang="ar-SA" sz="7200" dirty="0"/>
              <a:t>مثال : من دزدی را دوست دارم.</a:t>
            </a:r>
            <a:endParaRPr lang="en-US" sz="7200" dirty="0"/>
          </a:p>
          <a:p>
            <a:pPr algn="r" rtl="1"/>
            <a:r>
              <a:rPr lang="ar-SA" sz="7200" dirty="0"/>
              <a:t>او در شغل قاچاق موفّق است.</a:t>
            </a:r>
            <a:endParaRPr lang="en-US" sz="7200" dirty="0"/>
          </a:p>
          <a:p>
            <a:pPr algn="r" rtl="1"/>
            <a:r>
              <a:rPr lang="ar-SA" sz="7200" dirty="0"/>
              <a:t>4.    </a:t>
            </a:r>
            <a:r>
              <a:rPr lang="ar-SA" sz="7200" u="sng" dirty="0"/>
              <a:t>قالبی بنویسد</a:t>
            </a:r>
            <a:r>
              <a:rPr lang="ar-SA" sz="7200" dirty="0"/>
              <a:t> . یعنی در تمام جملات کلیشه ای بنویسد.</a:t>
            </a:r>
            <a:endParaRPr lang="en-US" sz="7200" dirty="0"/>
          </a:p>
          <a:p>
            <a:pPr algn="r" rtl="1"/>
            <a:r>
              <a:rPr lang="ar-SA" sz="7200" dirty="0"/>
              <a:t>مثال : من درخت را دوست دارم.</a:t>
            </a:r>
            <a:endParaRPr lang="en-US" sz="7200" dirty="0"/>
          </a:p>
          <a:p>
            <a:pPr algn="r" rtl="1"/>
            <a:r>
              <a:rPr lang="ar-SA" sz="7200" dirty="0"/>
              <a:t>من ماشین را دوست دارم.</a:t>
            </a:r>
            <a:endParaRPr lang="en-US" sz="7200" dirty="0"/>
          </a:p>
          <a:p>
            <a:pPr algn="r" rtl="1"/>
            <a:r>
              <a:rPr lang="ar-SA" sz="7200" dirty="0"/>
              <a:t>5.    با توجّه به بارِ (ارزش) کلمات:</a:t>
            </a:r>
            <a:endParaRPr lang="en-US" sz="7200" dirty="0"/>
          </a:p>
          <a:p>
            <a:pPr algn="r" rtl="1"/>
            <a:r>
              <a:rPr lang="ar-SA" sz="7200" dirty="0"/>
              <a:t>مثال:من به برادرم اعتبار نکرده ام. </a:t>
            </a:r>
            <a:r>
              <a:rPr lang="ar-SA" sz="7200" u="sng" dirty="0"/>
              <a:t>(بار منفی</a:t>
            </a:r>
            <a:r>
              <a:rPr lang="ar-SA" sz="7200" dirty="0"/>
              <a:t>)</a:t>
            </a:r>
            <a:endParaRPr lang="en-US" sz="7200" dirty="0"/>
          </a:p>
          <a:p>
            <a:pPr algn="r" rtl="1"/>
            <a:r>
              <a:rPr lang="ar-SA" sz="7200" dirty="0"/>
              <a:t>من مادرم را </a:t>
            </a:r>
            <a:r>
              <a:rPr lang="ar-SA" sz="7200" u="sng" dirty="0"/>
              <a:t>دوست ندارم</a:t>
            </a:r>
            <a:r>
              <a:rPr lang="ar-SA" sz="7200" dirty="0"/>
              <a:t>.</a:t>
            </a:r>
            <a:endParaRPr lang="en-US" sz="7200" dirty="0"/>
          </a:p>
          <a:p>
            <a:pPr algn="r" rtl="1"/>
            <a:r>
              <a:rPr lang="ar-SA" sz="7200" dirty="0"/>
              <a:t>6.    به جای کلمات داده شده </a:t>
            </a:r>
            <a:r>
              <a:rPr lang="ar-SA" sz="7200" u="sng" dirty="0"/>
              <a:t>معنی کلمات</a:t>
            </a:r>
            <a:r>
              <a:rPr lang="ar-SA" sz="7200" dirty="0"/>
              <a:t> را بکار ببرد </a:t>
            </a:r>
            <a:endParaRPr lang="fa-IR" sz="7200" dirty="0" smtClean="0"/>
          </a:p>
          <a:p>
            <a:pPr algn="r" rtl="1"/>
            <a:r>
              <a:rPr lang="ar-SA" sz="7200" dirty="0" smtClean="0"/>
              <a:t>:مثال: برای کلمه «آغوش» جمله بساز:</a:t>
            </a:r>
            <a:endParaRPr lang="en-US" sz="7200" dirty="0" smtClean="0"/>
          </a:p>
          <a:p>
            <a:pPr algn="r" rtl="1"/>
            <a:r>
              <a:rPr lang="ar-SA" sz="7200" dirty="0" smtClean="0"/>
              <a:t>من برادر را بَغل کردم .</a:t>
            </a:r>
            <a:endParaRPr lang="en-US" sz="7200" dirty="0" smtClean="0"/>
          </a:p>
          <a:p>
            <a:pPr algn="r" rt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ادامه</a:t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ar-SA" dirty="0" smtClean="0"/>
              <a:t>7.    </a:t>
            </a:r>
            <a:r>
              <a:rPr lang="ar-SA" u="sng" dirty="0" smtClean="0"/>
              <a:t>عدم تطابق</a:t>
            </a:r>
            <a:r>
              <a:rPr lang="ar-SA" dirty="0" smtClean="0"/>
              <a:t> فعل و فاعل :</a:t>
            </a:r>
            <a:endParaRPr lang="en-US" dirty="0" smtClean="0"/>
          </a:p>
          <a:p>
            <a:pPr algn="r" rtl="1"/>
            <a:r>
              <a:rPr lang="ar-SA" dirty="0" smtClean="0"/>
              <a:t>مثال: سارا و دارا به بازار رفت(رفتند).</a:t>
            </a:r>
            <a:endParaRPr lang="en-US" dirty="0" smtClean="0"/>
          </a:p>
          <a:p>
            <a:pPr algn="r" rtl="1"/>
            <a:r>
              <a:rPr lang="ar-SA" dirty="0" smtClean="0"/>
              <a:t>8.    اگر جمله </a:t>
            </a:r>
            <a:r>
              <a:rPr lang="ar-SA" u="sng" dirty="0" smtClean="0"/>
              <a:t>واقعیت</a:t>
            </a:r>
            <a:r>
              <a:rPr lang="ar-SA" dirty="0" smtClean="0"/>
              <a:t> نداشته باشد.</a:t>
            </a:r>
            <a:endParaRPr lang="en-US" dirty="0" smtClean="0"/>
          </a:p>
          <a:p>
            <a:pPr algn="r" rtl="1"/>
            <a:r>
              <a:rPr lang="ar-SA" dirty="0" smtClean="0"/>
              <a:t>مثال : من ماشین هستم .</a:t>
            </a:r>
            <a:endParaRPr lang="en-US" dirty="0" smtClean="0"/>
          </a:p>
          <a:p>
            <a:pPr algn="r" rtl="1"/>
            <a:r>
              <a:rPr lang="ar-SA" dirty="0" smtClean="0"/>
              <a:t>9.    </a:t>
            </a:r>
            <a:r>
              <a:rPr lang="ar-SA" u="sng" dirty="0" smtClean="0"/>
              <a:t>عامیانه</a:t>
            </a:r>
            <a:r>
              <a:rPr lang="ar-SA" dirty="0" smtClean="0"/>
              <a:t> بنویسد:{تاکید بر کتابت و رسم الخط و با زبان رسمی کشور با توجه به متمرکز بودن آموزشی بسیار مهم است}.</a:t>
            </a:r>
            <a:endParaRPr lang="en-US" dirty="0" smtClean="0"/>
          </a:p>
          <a:p>
            <a:pPr algn="r" rtl="1"/>
            <a:r>
              <a:rPr lang="ar-SA" dirty="0" smtClean="0"/>
              <a:t>مثال : دیروز بابامو دیدم.</a:t>
            </a:r>
            <a:endParaRPr lang="en-US" dirty="0" smtClean="0"/>
          </a:p>
          <a:p>
            <a:pPr algn="r" rtl="1"/>
            <a:r>
              <a:rPr lang="ar-SA" dirty="0" smtClean="0"/>
              <a:t>1</a:t>
            </a:r>
            <a:r>
              <a:rPr lang="fa-IR" dirty="0" smtClean="0"/>
              <a:t>0</a:t>
            </a:r>
            <a:r>
              <a:rPr lang="ar-SA" dirty="0" smtClean="0"/>
              <a:t>    </a:t>
            </a:r>
            <a:r>
              <a:rPr lang="ar-SA" u="sng" dirty="0" smtClean="0"/>
              <a:t>تغییر </a:t>
            </a:r>
            <a:r>
              <a:rPr lang="ar-SA" dirty="0" smtClean="0"/>
              <a:t>جای فاعل و فعل :</a:t>
            </a:r>
            <a:endParaRPr lang="en-US" dirty="0" smtClean="0"/>
          </a:p>
          <a:p>
            <a:pPr algn="r" rtl="1"/>
            <a:r>
              <a:rPr lang="ar-SA" dirty="0" smtClean="0"/>
              <a:t>مثال:پریروز رفتم به مسافرت</a:t>
            </a:r>
            <a:endParaRPr lang="en-US" dirty="0" smtClean="0"/>
          </a:p>
          <a:p>
            <a:pPr algn="r" rtl="1"/>
            <a:r>
              <a:rPr lang="ar-SA" dirty="0" smtClean="0"/>
              <a:t>11.  </a:t>
            </a:r>
            <a:r>
              <a:rPr lang="ar-SA" u="sng" dirty="0" smtClean="0"/>
              <a:t>حرف اضافه</a:t>
            </a:r>
            <a:r>
              <a:rPr lang="ar-SA" dirty="0" smtClean="0"/>
              <a:t> را درست بکار بَرَد.</a:t>
            </a:r>
            <a:endParaRPr lang="en-US" dirty="0" smtClean="0"/>
          </a:p>
          <a:p>
            <a:pPr algn="r" rtl="1"/>
            <a:r>
              <a:rPr lang="ar-SA" dirty="0" smtClean="0"/>
              <a:t>مثال:امین و آزاده </a:t>
            </a:r>
            <a:r>
              <a:rPr lang="ar-SA" u="sng" dirty="0" smtClean="0"/>
              <a:t>با </a:t>
            </a:r>
            <a:r>
              <a:rPr lang="ar-SA" dirty="0" smtClean="0"/>
              <a:t>خانه آمدند.</a:t>
            </a:r>
            <a:endParaRPr lang="en-US" dirty="0" smtClean="0"/>
          </a:p>
          <a:p>
            <a:pPr algn="r" rtl="1"/>
            <a:r>
              <a:rPr lang="ar-SA" dirty="0" smtClean="0"/>
              <a:t>12.  </a:t>
            </a:r>
            <a:r>
              <a:rPr lang="ar-SA" u="sng" dirty="0" smtClean="0"/>
              <a:t>غلط املایی</a:t>
            </a:r>
            <a:r>
              <a:rPr lang="ar-SA" dirty="0" smtClean="0"/>
              <a:t>{در هر درس مهم است}نداشته باشد، نمره نمی برد.</a:t>
            </a:r>
            <a:endParaRPr lang="en-US" dirty="0" smtClean="0"/>
          </a:p>
          <a:p>
            <a:pPr algn="r" rtl="1"/>
            <a:r>
              <a:rPr lang="ar-SA" dirty="0" smtClean="0"/>
              <a:t>مثال: مسافرت با هواپیما راهت است.</a:t>
            </a:r>
            <a:endParaRPr lang="en-US" dirty="0" smtClean="0"/>
          </a:p>
          <a:p>
            <a:pPr algn="r" rtl="1"/>
            <a:r>
              <a:rPr lang="ar-SA" dirty="0" smtClean="0"/>
              <a:t>13.  «تاکید مهم» </a:t>
            </a:r>
            <a:r>
              <a:rPr lang="ar-SA" u="sng" dirty="0" smtClean="0"/>
              <a:t>علائم نقطه گذاری</a:t>
            </a:r>
            <a:r>
              <a:rPr lang="ar-SA" dirty="0" smtClean="0"/>
              <a:t> در آیین نگارش باید رعایت شود ، جا به جا بودن غلط محسوب می گردد.</a:t>
            </a:r>
            <a:endParaRPr lang="en-US" dirty="0" smtClean="0"/>
          </a:p>
          <a:p>
            <a:pPr algn="r" rtl="1"/>
            <a:r>
              <a:rPr lang="ar-SA" dirty="0" smtClean="0"/>
              <a:t>مثال: آزاده ! از مدرسه آمد: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  ا قسام انشا: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b="1" dirty="0"/>
              <a:t>     </a:t>
            </a:r>
            <a:endParaRPr lang="en-US" dirty="0"/>
          </a:p>
          <a:p>
            <a:pPr algn="r" rtl="1"/>
            <a:r>
              <a:rPr lang="ar-SA" dirty="0"/>
              <a:t>1.    انشا توصیفی یا وصفی</a:t>
            </a:r>
            <a:endParaRPr lang="en-US" dirty="0"/>
          </a:p>
          <a:p>
            <a:pPr algn="r" rtl="1"/>
            <a:r>
              <a:rPr lang="ar-SA" dirty="0"/>
              <a:t>2.    انشای نقلی</a:t>
            </a:r>
            <a:endParaRPr lang="en-US" dirty="0"/>
          </a:p>
          <a:p>
            <a:pPr algn="r" rtl="1"/>
            <a:r>
              <a:rPr lang="ar-SA" dirty="0"/>
              <a:t>3.    گزارش نویسی</a:t>
            </a:r>
            <a:endParaRPr lang="en-US" dirty="0"/>
          </a:p>
          <a:p>
            <a:pPr algn="r" rtl="1"/>
            <a:r>
              <a:rPr lang="ar-SA" dirty="0"/>
              <a:t>4.    برگردان شعر به زبان  ساده و نثر امروز</a:t>
            </a:r>
            <a:endParaRPr lang="en-US" dirty="0"/>
          </a:p>
          <a:p>
            <a:pPr algn="r" rtl="1"/>
            <a:r>
              <a:rPr lang="ar-SA" dirty="0"/>
              <a:t>5.    انشا تخیّلی</a:t>
            </a:r>
            <a:endParaRPr lang="en-US" dirty="0"/>
          </a:p>
          <a:p>
            <a:pPr algn="r" rtl="1"/>
            <a:r>
              <a:rPr lang="ar-SA" dirty="0"/>
              <a:t>6.    خلاصه نویسی</a:t>
            </a:r>
            <a:endParaRPr lang="en-US" dirty="0"/>
          </a:p>
          <a:p>
            <a:pPr algn="r" rtl="1"/>
            <a:r>
              <a:rPr lang="ar-SA" dirty="0"/>
              <a:t>7.    نامه نگاری</a:t>
            </a:r>
            <a:endParaRPr lang="en-US" dirty="0"/>
          </a:p>
          <a:p>
            <a:pPr algn="r" rtl="1"/>
            <a:r>
              <a:rPr lang="ar-SA" dirty="0"/>
              <a:t>8.    انشای تحقیقی یا استدلالی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1)  انشا توصیفی یا وصفی: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/>
            <a:r>
              <a:rPr lang="ar-SA" dirty="0" smtClean="0"/>
              <a:t>وصف </a:t>
            </a:r>
            <a:r>
              <a:rPr lang="ar-SA" dirty="0"/>
              <a:t>یا توصیف به معنی تعریف کردن است ، مثل تعریف کسی یا چیزی یا صحنه ای از صحنه های طبیعت و غیره.</a:t>
            </a:r>
            <a:endParaRPr lang="en-US" dirty="0"/>
          </a:p>
          <a:p>
            <a:pPr algn="r" rtl="1"/>
            <a:r>
              <a:rPr lang="ar-SA" dirty="0"/>
              <a:t>-       بطور کلی در انشای وصفی یا توصیفی جزئیات یک منظره یا یک واقعه را وصف می کنیم.</a:t>
            </a:r>
            <a:endParaRPr lang="en-US" dirty="0"/>
          </a:p>
          <a:p>
            <a:pPr algn="r" rtl="1"/>
            <a:r>
              <a:rPr lang="ar-SA" dirty="0"/>
              <a:t>-       بدیهی است که </a:t>
            </a:r>
            <a:r>
              <a:rPr lang="ar-SA" u="sng" dirty="0"/>
              <a:t>این کار تنها از راه حواس و ادراک امکان پذیر خواهد بود</a:t>
            </a:r>
            <a:r>
              <a:rPr lang="ar-SA" dirty="0"/>
              <a:t> . لذا در چنین انشایی باید با دقّت نگریست،گوش داد، لمس کرد، بوئید، و اندازه گرفت.</a:t>
            </a:r>
            <a:endParaRPr lang="en-US" dirty="0"/>
          </a:p>
          <a:p>
            <a:pPr algn="r"/>
            <a:r>
              <a:rPr lang="ar-SA" dirty="0"/>
              <a:t>-       نویسنده در انشای وصفی یا توصیفی معمولاً از تخیل یا خیال پردازی های خود استفاده می کند و نوشته ی خود را تزئین کرده و دلپذیر می کند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2)  انشای نقلی 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SA" dirty="0" smtClean="0"/>
              <a:t>در </a:t>
            </a:r>
            <a:r>
              <a:rPr lang="ar-SA" dirty="0"/>
              <a:t>انشای نقلی ، نقلی از کلمه ی نقل است و آن بیان کردن سخن یا قول فردی است برای شنوندگان و یا شرح دادن و حکایت نمودن بخش از تاریخچه ی زندگی و سرگذشت کسی یا کسانی برای خوانندگان و مخاطبان  که این گونه انشاها را انشای نقلی می گویند.</a:t>
            </a:r>
            <a:endParaRPr lang="en-US" dirty="0"/>
          </a:p>
          <a:p>
            <a:pPr algn="r" rtl="1"/>
            <a:r>
              <a:rPr lang="ar-SA" dirty="0"/>
              <a:t>مثال: زندگی نامه حضرت فاطمه زهرا(س)</a:t>
            </a:r>
            <a:endParaRPr lang="en-US" dirty="0"/>
          </a:p>
          <a:p>
            <a:pPr algn="r" rtl="1"/>
            <a:r>
              <a:rPr lang="ar-SA" dirty="0"/>
              <a:t>حکایت شیرین و فرهاد</a:t>
            </a:r>
            <a:endParaRPr lang="en-US" dirty="0"/>
          </a:p>
          <a:p>
            <a:pPr algn="r" rtl="1"/>
            <a:r>
              <a:rPr lang="ar-SA" dirty="0"/>
              <a:t>در انشای نقلی باید قبلاً با مطالعه کتابها و نشریات مناسب و مراجعه به منابع و مآخذ مربوطه و سایت های مرتبط اطلاعات کافی در خصوص موضوع مربوطه را بدست آوریم و پس از گذراندن مراحل طرح بندی ، ترتیب بخشیدن و ویراستاری آن را پاکنویس کرده و انشا نقلی خود را ارائه دهیم . انشای وصفی ساده ترین نوع انشا است 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3)  گزارش نویسی: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SA" dirty="0" smtClean="0"/>
              <a:t>گزارش </a:t>
            </a:r>
            <a:r>
              <a:rPr lang="ar-SA" dirty="0"/>
              <a:t>خوب، گزارشی است که با دقّت ، مختصر، مفید، واضح و صریح و آشکار نوشته شود . و دارای مراحلی هست.</a:t>
            </a:r>
            <a:endParaRPr lang="en-US" dirty="0"/>
          </a:p>
          <a:p>
            <a:pPr algn="r" rtl="1"/>
            <a:r>
              <a:rPr lang="ar-SA" dirty="0"/>
              <a:t>1.    گردآوری اطّلاعات</a:t>
            </a:r>
            <a:endParaRPr lang="en-US" dirty="0"/>
          </a:p>
          <a:p>
            <a:pPr algn="r" rtl="1"/>
            <a:r>
              <a:rPr lang="ar-SA" dirty="0"/>
              <a:t>2.    تهیّه طرح برای نوشتن</a:t>
            </a:r>
            <a:endParaRPr lang="en-US" dirty="0"/>
          </a:p>
          <a:p>
            <a:pPr algn="r" rtl="1"/>
            <a:r>
              <a:rPr lang="ar-SA" dirty="0"/>
              <a:t>3.    تهیّه پیش نویس و اصلاح پیش نویس</a:t>
            </a:r>
            <a:endParaRPr lang="en-US" dirty="0"/>
          </a:p>
          <a:p>
            <a:pPr algn="r" rtl="1"/>
            <a:r>
              <a:rPr lang="ar-SA" dirty="0"/>
              <a:t>4.    از نظر املایی و انشایی و نگارش</a:t>
            </a:r>
            <a:endParaRPr lang="en-US" dirty="0"/>
          </a:p>
          <a:p>
            <a:pPr algn="r" rtl="1"/>
            <a:r>
              <a:rPr lang="ar-SA" dirty="0"/>
              <a:t>5.    و ارائه گزارش(در کلاس ، سالن)</a:t>
            </a:r>
            <a:endParaRPr lang="en-US" dirty="0"/>
          </a:p>
          <a:p>
            <a:pPr algn="r" rtl="1"/>
            <a:r>
              <a:rPr lang="ar-SA" dirty="0"/>
              <a:t>4)   برگردان شعر به زبان ساده و نثر امروز:</a:t>
            </a:r>
            <a:endParaRPr lang="en-US" dirty="0"/>
          </a:p>
          <a:p>
            <a:pPr algn="r" rtl="1"/>
            <a:r>
              <a:rPr lang="ar-SA" u="sng" dirty="0"/>
              <a:t>این نوع انشا از کلاس دوّم آغاز می شود</a:t>
            </a:r>
            <a:r>
              <a:rPr lang="ar-SA" dirty="0"/>
              <a:t> . مثال شعر : روباه و زاغ را به نثر امروز بنویس.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5)   انشای تخیّلی: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 smtClean="0"/>
              <a:t>انشای </a:t>
            </a:r>
            <a:r>
              <a:rPr lang="ar-SA" b="1" dirty="0"/>
              <a:t>تخیّلی همان  انشای نقلی است که ساخته ی ذهن فرد است . انشای تخیّلی محصول ذهن و ساخته و پرداخته ی افکار دانش آموز است .</a:t>
            </a:r>
            <a:endParaRPr lang="en-US" dirty="0"/>
          </a:p>
          <a:p>
            <a:pPr algn="r" rtl="1"/>
            <a:r>
              <a:rPr lang="ar-SA" dirty="0"/>
              <a:t>مثال : سرگذشت تخته سیاه کلاس را بنویسید.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6)  خلاصه نویسی: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ar-SA" dirty="0" smtClean="0"/>
              <a:t>خلاصه </a:t>
            </a:r>
            <a:r>
              <a:rPr lang="ar-SA" dirty="0"/>
              <a:t>کردن یک کتاب و یا یک مقاله نوعی از انشا نویسی است . خلاصه نویسی موجب پرورش قدرت نویسندگی و گسترش اندیشه در مورد موضوع های گوناگون می گردد . در خلاصه نویسی باید موارد زیر را رعایت نمود:</a:t>
            </a:r>
            <a:endParaRPr lang="en-US" dirty="0"/>
          </a:p>
          <a:p>
            <a:pPr algn="r" rtl="1"/>
            <a:r>
              <a:rPr lang="ar-SA" dirty="0"/>
              <a:t>1.    باید مطالب مهم و اصلی نوشته یا کتاب حفظ شود . (لُپّ مطلب)،(عصاره)</a:t>
            </a:r>
            <a:endParaRPr lang="en-US" dirty="0"/>
          </a:p>
          <a:p>
            <a:pPr algn="r" rtl="1"/>
            <a:r>
              <a:rPr lang="ar-SA" dirty="0"/>
              <a:t>2.    باید اصالت کتاب یا مقاله و همچنین سبک نویسنده حفظ شود.</a:t>
            </a:r>
            <a:endParaRPr lang="en-US" dirty="0"/>
          </a:p>
          <a:p>
            <a:pPr algn="r" rtl="1"/>
            <a:r>
              <a:rPr lang="ar-SA" dirty="0"/>
              <a:t>3.    باید نکته ی اصلی که مربوط به هدف نهایی نویسنده است مورد غفلت قرار نگیرد.(پیام نویسنده)</a:t>
            </a:r>
            <a:endParaRPr lang="en-US" dirty="0"/>
          </a:p>
          <a:p>
            <a:pPr algn="r" rtl="1"/>
            <a:r>
              <a:rPr lang="ar-SA" dirty="0"/>
              <a:t>4.    در خلاصه نویسی نباید عقیده و نظر شخصی خود  را افزود.</a:t>
            </a:r>
            <a:endParaRPr lang="en-US" dirty="0"/>
          </a:p>
          <a:p>
            <a:pPr algn="r" rtl="1"/>
            <a:r>
              <a:rPr lang="ar-SA" dirty="0"/>
              <a:t>-       پرسیدنِ خلاصه ی درس از دانش آموزان در نوشتنِ انشا موجب می شود تا در سخن گفتن مهارت پیدا کنند.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چه نکاتی را اید در خلاصه نویسی انشا رعایت نمود؟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SA" dirty="0" smtClean="0"/>
              <a:t>     </a:t>
            </a:r>
            <a:endParaRPr lang="en-US" dirty="0" smtClean="0"/>
          </a:p>
          <a:p>
            <a:pPr algn="r" rtl="1"/>
            <a:r>
              <a:rPr lang="ar-SA" dirty="0" smtClean="0"/>
              <a:t>1.    اصول و طرح کلی مطالب و موضوعات حفظ شود.</a:t>
            </a:r>
            <a:endParaRPr lang="en-US" dirty="0" smtClean="0"/>
          </a:p>
          <a:p>
            <a:pPr algn="r" rtl="1"/>
            <a:r>
              <a:rPr lang="ar-SA" dirty="0" smtClean="0"/>
              <a:t>2.    اصالت موضوع و اندیشه ی اصلی نویسنده  باید حفظ شود .</a:t>
            </a:r>
            <a:endParaRPr lang="en-US" dirty="0" smtClean="0"/>
          </a:p>
          <a:p>
            <a:pPr algn="r" rtl="1"/>
            <a:r>
              <a:rPr lang="ar-SA" dirty="0" smtClean="0"/>
              <a:t>{مثال : نویسنده متنی را در رابطه با مسائل تربیتی نوشته در خلاصه نویسی هم باید مسائل تربیتی مطرح شود}</a:t>
            </a:r>
            <a:endParaRPr lang="en-US" dirty="0" smtClean="0"/>
          </a:p>
          <a:p>
            <a:pPr algn="r" rtl="1"/>
            <a:r>
              <a:rPr lang="ar-SA" dirty="0" smtClean="0"/>
              <a:t>3.    نکات اصلی که اهداف نویسنده را در بر می گیرد نباید مورد غفلت قرار گیرد.</a:t>
            </a:r>
            <a:endParaRPr lang="en-US" dirty="0" smtClean="0"/>
          </a:p>
          <a:p>
            <a:pPr algn="r" rtl="1"/>
            <a:r>
              <a:rPr lang="ar-SA" dirty="0" smtClean="0"/>
              <a:t>{شعر ، مثل، خاطره و تجربه ای که نویسنده در رابطه با موضوع مسائل تربیتی مطرح کرده است باید در خلاصه نویسی حفظ شود}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8)   انشای تحقیقی: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 smtClean="0"/>
              <a:t>انشای </a:t>
            </a:r>
            <a:r>
              <a:rPr lang="ar-SA" dirty="0"/>
              <a:t>تحقیقی یا استدلالی ، موضوع این انشاها بحث و تحقیق درباره ی مسائل تعقلی است .  از قبیل مسائل تاریخی، اجتماعی ، اخلاقی ، علمی و ادبی و .... است.</a:t>
            </a:r>
            <a:endParaRPr lang="en-US" dirty="0"/>
          </a:p>
          <a:p>
            <a:pPr algn="r" rtl="1"/>
            <a:r>
              <a:rPr lang="ar-SA" dirty="0"/>
              <a:t>مثال : چگونگی بوجود آمدن«اعتیاد»</a:t>
            </a:r>
            <a:endParaRPr lang="en-US" dirty="0"/>
          </a:p>
          <a:p>
            <a:pPr algn="r" rtl="1"/>
            <a:r>
              <a:rPr lang="ar-SA" dirty="0"/>
              <a:t>ـ چرا از قانون باید پیروی کرد؟</a:t>
            </a:r>
            <a:endParaRPr lang="en-US" dirty="0"/>
          </a:p>
          <a:p>
            <a:pPr algn="r" rtl="1"/>
            <a:r>
              <a:rPr lang="ar-SA" dirty="0"/>
              <a:t>ـ رعایت مقرات راهنمایی و رانندگی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مقدّمه: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SA" dirty="0" smtClean="0"/>
              <a:t>استحضار </a:t>
            </a:r>
            <a:r>
              <a:rPr lang="ar-SA" dirty="0"/>
              <a:t>دارید که هر چه نوشتار به گفتار نزدیک تر و ساده تر باشد فهم آن برای خواننده آسانتر است . ساده نویسی خود هنری است ارزنده و درخور ستایش که از هر نویسنده ای بر نمی آید . این پندار که ساده نویسی ، نویسنده را از سبک نویسندگی اش دور می کند درست؟ نیست!مثال(داستان راستان شهیداستاد مطهری)</a:t>
            </a:r>
            <a:endParaRPr lang="en-US" dirty="0"/>
          </a:p>
          <a:p>
            <a:pPr algn="r" rtl="1"/>
            <a:r>
              <a:rPr lang="ar-SA" dirty="0"/>
              <a:t>ـ برای اینکه به اهمیّت و راز و رمز «نوشتن» پی ببریم{چه در دیکته و چه در املا و انشا}</a:t>
            </a:r>
            <a:endParaRPr lang="en-US" dirty="0"/>
          </a:p>
          <a:p>
            <a:pPr algn="r" rtl="1"/>
            <a:r>
              <a:rPr lang="ar-SA" dirty="0"/>
              <a:t>ناگزیر باید بدانیم آن روی سکّه که خواندن می باشد .{پیش نیاز نوشتن خواندن است}</a:t>
            </a:r>
            <a:endParaRPr lang="en-US" dirty="0"/>
          </a:p>
          <a:p>
            <a:pPr algn="r" rtl="1"/>
            <a:r>
              <a:rPr lang="ar-SA" dirty="0"/>
              <a:t>چگونه صورت می گیرد و اگر با دید وسیع و علمی بنگریم بایستی به خواندن توجّه و اهمیّت  مضاعف معطوف نماییم</a:t>
            </a:r>
            <a:r>
              <a:rPr lang="ar-SA" u="sng" dirty="0"/>
              <a:t>{یعنی : خوب بخوانیم تا خوب بنویسیم}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برای تصحیح انشا چه معیارهای ضروری است؟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r" rtl="1"/>
            <a:r>
              <a:rPr lang="ar-SA" dirty="0"/>
              <a:t>·      </a:t>
            </a:r>
            <a:endParaRPr lang="en-US" dirty="0"/>
          </a:p>
          <a:p>
            <a:pPr algn="r" rtl="1"/>
            <a:r>
              <a:rPr lang="ar-SA" dirty="0"/>
              <a:t>در تصحیح انشا باید به نکات ذیل توجه نمود:</a:t>
            </a:r>
            <a:endParaRPr lang="en-US" dirty="0"/>
          </a:p>
          <a:p>
            <a:pPr algn="r" rtl="1"/>
            <a:r>
              <a:rPr lang="ar-SA" dirty="0"/>
              <a:t>1.    آیا دانش آموز اندیشه و مطلب خاصی برای نوشتن داشته است سطح معلومات او در باره ی موضوع تا چه حدّ بوده است؟</a:t>
            </a:r>
            <a:endParaRPr lang="en-US" dirty="0"/>
          </a:p>
          <a:p>
            <a:pPr algn="r" rtl="1"/>
            <a:r>
              <a:rPr lang="ar-SA" dirty="0"/>
              <a:t>2.    آیا برای بیان مطلبِ خود نقشه و طرحی داشته و توانسته است به طور کامل آن را بیان کند ؟ نحوه بیان تفکّر و شیوه  ی استدلال او چگونه است ؟</a:t>
            </a:r>
            <a:endParaRPr lang="en-US" dirty="0"/>
          </a:p>
          <a:p>
            <a:pPr algn="r" rtl="1"/>
            <a:r>
              <a:rPr lang="ar-SA" dirty="0"/>
              <a:t>3.    آیا بیان مطلب با جملات شیرین و روشن و درست انجام گرفته و انشا از غلط های املایی ، دستوری و علایم آیین نگارش خالی است؟ مفهوم و رسا و دور از ابهام هست.</a:t>
            </a:r>
            <a:endParaRPr lang="en-US" dirty="0"/>
          </a:p>
          <a:p>
            <a:pPr algn="r" rtl="1"/>
            <a:r>
              <a:rPr lang="ar-SA" dirty="0"/>
              <a:t>4.    هر مطلبی با توجه به اهمّیت آن  در جای خود قرار گرفته و از تکرار مطلب خودداری شده و انشا به قسمت هایی تقسیم شده و هر قسمت در پاراگرافی قرار گرفته است ؟</a:t>
            </a:r>
            <a:endParaRPr lang="en-US" dirty="0"/>
          </a:p>
          <a:p>
            <a:pPr algn="r" rtl="1"/>
            <a:r>
              <a:rPr lang="ar-SA" dirty="0"/>
              <a:t>-       آیا مقدمه و متن و نتیجه مناسب و دارای ارتباط و نظم منطقی داشته است؟</a:t>
            </a:r>
            <a:endParaRPr lang="en-US" dirty="0"/>
          </a:p>
          <a:p>
            <a:pPr algn="r" rtl="1"/>
            <a:r>
              <a:rPr lang="ar-SA" dirty="0"/>
              <a:t>-       آیا از اصل موضوع خارج نشده است؟</a:t>
            </a:r>
            <a:endParaRPr lang="en-US" dirty="0"/>
          </a:p>
          <a:p>
            <a:pPr algn="r" rtl="1"/>
            <a:r>
              <a:rPr lang="ar-SA" dirty="0"/>
              <a:t>5.    آیا علایم نقطه گذاری رعایت شده است زیبا و پاکیزه و با خطّ خوانا و خوش نوشته شده است؟ فاصله حاشیه دو طرف صفحه رعایت شده است .</a:t>
            </a:r>
            <a:endParaRPr lang="en-US" dirty="0"/>
          </a:p>
          <a:p>
            <a:pPr algn="r" rtl="1"/>
            <a:r>
              <a:rPr lang="ar-SA" dirty="0"/>
              <a:t>6.    آیا زیبایی و لطافت در انشا وجود دارد . نویسنده با آوردنِ مثال زیبا ، تشبیهات، افکارظریف، ضرب المثل ، شعر ، پند و...... موضوع را پروانده است که موجب جذابیت و امتناع خواننده و یا شنونده شده است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سوال: کدام نوشته به نظر شما ارزش خواندن را دارد؟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357718"/>
          </a:xfrm>
        </p:spPr>
        <p:txBody>
          <a:bodyPr/>
          <a:lstStyle/>
          <a:p>
            <a:pPr algn="r" rtl="1"/>
            <a:r>
              <a:rPr lang="ar-SA" dirty="0" smtClean="0"/>
              <a:t>جواب</a:t>
            </a:r>
            <a:r>
              <a:rPr lang="ar-SA" dirty="0"/>
              <a:t>: نوشته ای ارزش خواندن را دارد که سرانجام کارِ خواننده اش را به «اندیشه،تفکر واداشته و در خور تجزیه و تحلیل ، کاربُردی ، تاثیر گذاری همراه داشته و بالاخره  به شکوفایی استعداد و </a:t>
            </a:r>
            <a:r>
              <a:rPr lang="ar-SA" dirty="0" smtClean="0"/>
              <a:t>نهایتاً </a:t>
            </a:r>
            <a:r>
              <a:rPr lang="ar-SA" dirty="0"/>
              <a:t>به هدف و مقصودمان </a:t>
            </a:r>
            <a:r>
              <a:rPr lang="ar-SA" u="sng" dirty="0"/>
              <a:t>همان انشا نویسی</a:t>
            </a:r>
            <a:r>
              <a:rPr lang="ar-SA" dirty="0"/>
              <a:t> است » برساند.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u="sng" dirty="0" smtClean="0"/>
              <a:t>تعریف انشا و هدف از تدریس آن: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b="1" dirty="0"/>
              <a:t>·      </a:t>
            </a:r>
            <a:endParaRPr lang="en-US" dirty="0"/>
          </a:p>
          <a:p>
            <a:pPr algn="r" rtl="1"/>
            <a:r>
              <a:rPr lang="ar-SA" dirty="0"/>
              <a:t>ـ انشا در لغت به معنی ایجاد ، پرورش ، ابداع و خلق کردن است.</a:t>
            </a:r>
            <a:endParaRPr lang="en-US" dirty="0"/>
          </a:p>
          <a:p>
            <a:pPr algn="r" rtl="1"/>
            <a:r>
              <a:rPr lang="ar-SA" dirty="0"/>
              <a:t>آنچه را که امروزه فنّ انشا گفته می شود از نخستین معنای آن«ایجاد» گرفته شده است.</a:t>
            </a:r>
            <a:endParaRPr lang="en-US" dirty="0"/>
          </a:p>
          <a:p>
            <a:pPr algn="r"/>
            <a:r>
              <a:rPr lang="ar-SA" dirty="0"/>
              <a:t>ـ یعنی انشا به معنی ایجاد کلام ، سخن و نگارش آن است و معادل فارسیِ انشا«دبیری» است که به معنی منشی گری و کتابت  می باشد و دبیری فنّی است که انسان به وسیله آن می تواند محتویات خود را روی کاغذ بیاورد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u="sng" dirty="0" smtClean="0"/>
              <a:t>تعریف علمی انشا: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انشا </a:t>
            </a:r>
            <a:r>
              <a:rPr lang="ar-SA" dirty="0"/>
              <a:t>یعنی درست اندیشیدن درباره ی موضوعی و آن را روی کاغذ پیاده کردن است .</a:t>
            </a:r>
            <a:endParaRPr lang="en-US" dirty="0"/>
          </a:p>
          <a:p>
            <a:pPr algn="r" rtl="1"/>
            <a:r>
              <a:rPr lang="ar-SA" dirty="0"/>
              <a:t>ـ تعریف انشا در اصطلاحِ ادبیّات به چه معنی است؟</a:t>
            </a:r>
            <a:endParaRPr lang="en-US" dirty="0"/>
          </a:p>
          <a:p>
            <a:pPr algn="r" rtl="1"/>
            <a:r>
              <a:rPr lang="ar-SA" dirty="0"/>
              <a:t>در اصطلاح  ادبیّات ، انشا عبارت است از : نگارش جملات و عباراتی که افکار نویسنده را به صورت روشن و زیبا بیان کند ، که خواننده آنها را به سهولت بفهمد و برایش خوش آیند و مطلوب باشد.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i="1" dirty="0" smtClean="0"/>
              <a:t>انشا از نظر لغوی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SA" b="1" i="1" dirty="0"/>
              <a:t>    </a:t>
            </a:r>
            <a:endParaRPr lang="en-US" dirty="0"/>
          </a:p>
          <a:p>
            <a:pPr algn="r" rtl="1"/>
            <a:r>
              <a:rPr lang="ar-SA" dirty="0"/>
              <a:t>انشا در لغت به معنی آفریدن ، آغاز کردن و از خود چیزی نوشتن است و در اصطلاح ادب پارسی انشا نویسی عبارت است از :</a:t>
            </a:r>
            <a:endParaRPr lang="en-US" dirty="0"/>
          </a:p>
          <a:p>
            <a:pPr algn="r" rtl="1"/>
            <a:r>
              <a:rPr lang="ar-SA" dirty="0"/>
              <a:t>بیان خاطره ها ـ پندارها ـ خیال ها ـ  احساس ها ـ عقیده ها ـ مشاهده ها و اندوخته های فکری و ذهن از راهِ نوشتن .</a:t>
            </a:r>
            <a:endParaRPr lang="en-US" dirty="0"/>
          </a:p>
          <a:p>
            <a:pPr algn="r" rtl="1"/>
            <a:r>
              <a:rPr lang="ar-SA" dirty="0"/>
              <a:t>ـ برای نویسنده ویژگی هایی بر شمرده اند که برخی  از آنها فطری و ذاتی و برخی دیگر اکتسابی است .</a:t>
            </a:r>
            <a:endParaRPr lang="en-US" dirty="0"/>
          </a:p>
          <a:p>
            <a:pPr algn="r" rtl="1"/>
            <a:r>
              <a:rPr lang="ar-SA" dirty="0"/>
              <a:t>ـ انشا نویسی تقریباً «همان مقاله نویسی» است.</a:t>
            </a:r>
            <a:endParaRPr lang="en-US" dirty="0"/>
          </a:p>
          <a:p>
            <a:pPr algn="r" rtl="1"/>
            <a:r>
              <a:rPr lang="ar-SA" dirty="0"/>
              <a:t>ـ ساده نویسی یکی از شرایط خوب نویسندگی است.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i="1" dirty="0" smtClean="0"/>
              <a:t>·       </a:t>
            </a:r>
            <a:r>
              <a:rPr lang="ar-SA" b="1" i="1" u="sng" dirty="0" smtClean="0"/>
              <a:t>نحوه ی آموزش انشا: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dirty="0"/>
              <a:t>    </a:t>
            </a:r>
            <a:r>
              <a:rPr lang="ar-SA" dirty="0" smtClean="0"/>
              <a:t>برای </a:t>
            </a:r>
            <a:r>
              <a:rPr lang="ar-SA" dirty="0"/>
              <a:t>آموزش، عشق و علاقه و تعامل می خواهد مصداق شعر معروفِ:</a:t>
            </a:r>
            <a:endParaRPr lang="en-US" dirty="0"/>
          </a:p>
          <a:p>
            <a:pPr algn="r" rtl="1"/>
            <a:r>
              <a:rPr lang="ar-SA" sz="1700" b="1" dirty="0">
                <a:solidFill>
                  <a:srgbClr val="FF0000"/>
                </a:solidFill>
              </a:rPr>
              <a:t>(در رَهِ منزل لیلی که خطرهاست به جان                              شرط اوّل قدم آن است که مجنون باشی)</a:t>
            </a:r>
            <a:endParaRPr lang="en-US" sz="1700" dirty="0">
              <a:solidFill>
                <a:srgbClr val="FF0000"/>
              </a:solidFill>
            </a:endParaRPr>
          </a:p>
          <a:p>
            <a:pPr algn="r"/>
            <a:r>
              <a:rPr lang="ar-SA" dirty="0"/>
              <a:t>ـ معلّم باید عشق، سوز، علاقه، خلاّق ، صبور ، کنجکاو، تیز بین ، بافهم، مطالعه صاحب نظر، تحلیل گر و منطقی و ... باشد تا در کارش موفّق و کارآمد و تولید محصول عالی نماید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مراحل آموزش انشا درحالت کلی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SA" b="1" dirty="0"/>
              <a:t>   </a:t>
            </a:r>
            <a:endParaRPr lang="en-US" dirty="0"/>
          </a:p>
          <a:p>
            <a:pPr algn="r" rtl="1"/>
            <a:r>
              <a:rPr lang="ar-SA" u="sng" dirty="0"/>
              <a:t>در کلاس </a:t>
            </a:r>
            <a:r>
              <a:rPr lang="ar-SA" b="1" u="sng" dirty="0"/>
              <a:t>اوّل</a:t>
            </a:r>
            <a:r>
              <a:rPr lang="ar-SA" u="sng" dirty="0"/>
              <a:t> ابتدایی</a:t>
            </a:r>
            <a:r>
              <a:rPr lang="ar-SA" dirty="0"/>
              <a:t> </a:t>
            </a:r>
            <a:r>
              <a:rPr lang="ar-SA" b="1" dirty="0"/>
              <a:t>تصویر خوانی</a:t>
            </a:r>
            <a:r>
              <a:rPr lang="ar-SA" dirty="0"/>
              <a:t> نوعی انشای شفاهی هست که دانش آموز برداشت خود را از تصویر با بیان یکی ، دو جمله ابراز می کند .</a:t>
            </a:r>
            <a:endParaRPr lang="en-US" dirty="0"/>
          </a:p>
          <a:p>
            <a:pPr algn="r" rtl="1"/>
            <a:r>
              <a:rPr lang="ar-SA" u="sng" dirty="0"/>
              <a:t>ـ در کلاس </a:t>
            </a:r>
            <a:r>
              <a:rPr lang="ar-SA" b="1" u="sng" dirty="0"/>
              <a:t>دوّم</a:t>
            </a:r>
            <a:r>
              <a:rPr lang="ar-SA" dirty="0"/>
              <a:t> با جمله سازی ها شروع و نهایتاً آمادگی برای انشا نویسی آغاز می شود.</a:t>
            </a:r>
            <a:endParaRPr lang="en-US" dirty="0"/>
          </a:p>
          <a:p>
            <a:pPr algn="r" rtl="1"/>
            <a:r>
              <a:rPr lang="ar-SA" u="sng" dirty="0"/>
              <a:t>ـ از کلاس </a:t>
            </a:r>
            <a:r>
              <a:rPr lang="ar-SA" b="1" u="sng" dirty="0"/>
              <a:t>سوّم</a:t>
            </a:r>
            <a:r>
              <a:rPr lang="ar-SA" u="sng" dirty="0"/>
              <a:t> ابتدایی</a:t>
            </a:r>
            <a:r>
              <a:rPr lang="ar-SA" dirty="0"/>
              <a:t> انشا نویسی رسماً آغاز می شود.</a:t>
            </a:r>
            <a:endParaRPr lang="en-US" dirty="0"/>
          </a:p>
          <a:p>
            <a:pPr algn="r" rtl="1"/>
            <a:r>
              <a:rPr lang="ar-SA" b="1" dirty="0"/>
              <a:t>ـ کلاس های چهارم و </a:t>
            </a:r>
            <a:r>
              <a:rPr lang="ar-SA" b="1" dirty="0" smtClean="0"/>
              <a:t>پنجم</a:t>
            </a:r>
            <a:r>
              <a:rPr lang="fa-IR" b="1" dirty="0" smtClean="0"/>
              <a:t> وششم</a:t>
            </a:r>
            <a:r>
              <a:rPr lang="ar-SA" dirty="0" smtClean="0"/>
              <a:t> </a:t>
            </a:r>
            <a:r>
              <a:rPr lang="ar-SA" dirty="0"/>
              <a:t>نیز در استمرار کلاس سوّم انشا نویسی جایگاه خود را پیدا می کند.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</TotalTime>
  <Words>711</Words>
  <Application>Microsoft Office PowerPoint</Application>
  <PresentationFormat>On-screen Show (4:3)</PresentationFormat>
  <Paragraphs>202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Tahoma</vt:lpstr>
      <vt:lpstr>Trebuchet MS</vt:lpstr>
      <vt:lpstr>Wingdings</vt:lpstr>
      <vt:lpstr>Wingdings 2</vt:lpstr>
      <vt:lpstr>Opulent</vt:lpstr>
      <vt:lpstr>PowerPoint Presentation</vt:lpstr>
      <vt:lpstr>PowerPoint Presentation</vt:lpstr>
      <vt:lpstr>مقدّمه: </vt:lpstr>
      <vt:lpstr>سوال: کدام نوشته به نظر شما ارزش خواندن را دارد؟ </vt:lpstr>
      <vt:lpstr>تعریف انشا و هدف از تدریس آن:</vt:lpstr>
      <vt:lpstr>تعریف علمی انشا: </vt:lpstr>
      <vt:lpstr>انشا از نظر لغوی :</vt:lpstr>
      <vt:lpstr>·       نحوه ی آموزش انشا: </vt:lpstr>
      <vt:lpstr>مراحل آموزش انشا درحالت کلی :</vt:lpstr>
      <vt:lpstr>مراحل آموزش انشا: </vt:lpstr>
      <vt:lpstr>ـ هدفهای تدریس انشا:</vt:lpstr>
      <vt:lpstr>مهارت های مورد نیاز برای نگارش انشا:</vt:lpstr>
      <vt:lpstr>ادامه                 </vt:lpstr>
      <vt:lpstr>       چهار توصیه ی راهبردی برای پرورش بهتر مهارت صحبت کردن در دانش آموزان دبستان:</vt:lpstr>
      <vt:lpstr>تجدید نظر و بازنگری متن انشا:</vt:lpstr>
      <vt:lpstr>روش تدریس انشا در پایه های مختلف مقطع ابتدایی: </vt:lpstr>
      <vt:lpstr>روش آموزش انشا نویسی: </vt:lpstr>
      <vt:lpstr>معیار انتخاب موضوع انشا:</vt:lpstr>
      <vt:lpstr>میزان ساعات انشا در کلاس های پنج پایه ابتدایی در برنامه هفتگی :</vt:lpstr>
      <vt:lpstr>به مواردی که نمره داده نمی شود: </vt:lpstr>
      <vt:lpstr>ادامه </vt:lpstr>
      <vt:lpstr>  ا قسام انشا:</vt:lpstr>
      <vt:lpstr>1)  انشا توصیفی یا وصفی: </vt:lpstr>
      <vt:lpstr>2)  انشای نقلی : </vt:lpstr>
      <vt:lpstr>3)  گزارش نویسی: </vt:lpstr>
      <vt:lpstr>5)   انشای تخیّلی: </vt:lpstr>
      <vt:lpstr>6)  خلاصه نویسی: </vt:lpstr>
      <vt:lpstr>چه نکاتی را اید در خلاصه نویسی انشا رعایت نمود؟</vt:lpstr>
      <vt:lpstr>8)   انشای تحقیقی: </vt:lpstr>
      <vt:lpstr>برای تصحیح انشا چه معیارهای ضروری است؟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Asre Novin</dc:creator>
  <cp:lastModifiedBy>sadeghinia</cp:lastModifiedBy>
  <cp:revision>8</cp:revision>
  <dcterms:created xsi:type="dcterms:W3CDTF">2017-08-03T16:57:37Z</dcterms:created>
  <dcterms:modified xsi:type="dcterms:W3CDTF">2020-04-13T02:06:39Z</dcterms:modified>
</cp:coreProperties>
</file>