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slides/slide4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7" r:id="rId10"/>
    <p:sldId id="264" r:id="rId11"/>
    <p:sldId id="265" r:id="rId12"/>
    <p:sldId id="266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  <p:sldId id="296" r:id="rId42"/>
    <p:sldId id="297" r:id="rId43"/>
    <p:sldId id="298" r:id="rId4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8F4A78B1-BD77-490B-8351-80A4E15B5CD8}" type="datetimeFigureOut">
              <a:rPr lang="en-US" smtClean="0"/>
              <a:pPr/>
              <a:t>11/25/2018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2BAA4DC7-529F-48FE-AD5C-1B788F55BA4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4A78B1-BD77-490B-8351-80A4E15B5CD8}" type="datetimeFigureOut">
              <a:rPr lang="en-US" smtClean="0"/>
              <a:pPr/>
              <a:t>11/25/2018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AA4DC7-529F-48FE-AD5C-1B788F55BA4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8F4A78B1-BD77-490B-8351-80A4E15B5CD8}" type="datetimeFigureOut">
              <a:rPr lang="en-US" smtClean="0"/>
              <a:pPr/>
              <a:t>11/25/2018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2BAA4DC7-529F-48FE-AD5C-1B788F55BA4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4A78B1-BD77-490B-8351-80A4E15B5CD8}" type="datetimeFigureOut">
              <a:rPr lang="en-US" smtClean="0"/>
              <a:pPr/>
              <a:t>11/25/2018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2BAA4DC7-529F-48FE-AD5C-1B788F55BA4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4A78B1-BD77-490B-8351-80A4E15B5CD8}" type="datetimeFigureOut">
              <a:rPr lang="en-US" smtClean="0"/>
              <a:pPr/>
              <a:t>11/25/2018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2BAA4DC7-529F-48FE-AD5C-1B788F55BA4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8F4A78B1-BD77-490B-8351-80A4E15B5CD8}" type="datetimeFigureOut">
              <a:rPr lang="en-US" smtClean="0"/>
              <a:pPr/>
              <a:t>11/25/2018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2BAA4DC7-529F-48FE-AD5C-1B788F55BA4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8F4A78B1-BD77-490B-8351-80A4E15B5CD8}" type="datetimeFigureOut">
              <a:rPr lang="en-US" smtClean="0"/>
              <a:pPr/>
              <a:t>11/25/2018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2BAA4DC7-529F-48FE-AD5C-1B788F55BA4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4A78B1-BD77-490B-8351-80A4E15B5CD8}" type="datetimeFigureOut">
              <a:rPr lang="en-US" smtClean="0"/>
              <a:pPr/>
              <a:t>11/25/2018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2BAA4DC7-529F-48FE-AD5C-1B788F55BA4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4A78B1-BD77-490B-8351-80A4E15B5CD8}" type="datetimeFigureOut">
              <a:rPr lang="en-US" smtClean="0"/>
              <a:pPr/>
              <a:t>11/25/2018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2BAA4DC7-529F-48FE-AD5C-1B788F55BA4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4A78B1-BD77-490B-8351-80A4E15B5CD8}" type="datetimeFigureOut">
              <a:rPr lang="en-US" smtClean="0"/>
              <a:pPr/>
              <a:t>11/25/2018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2BAA4DC7-529F-48FE-AD5C-1B788F55BA4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8F4A78B1-BD77-490B-8351-80A4E15B5CD8}" type="datetimeFigureOut">
              <a:rPr lang="en-US" smtClean="0"/>
              <a:pPr/>
              <a:t>11/25/2018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2BAA4DC7-529F-48FE-AD5C-1B788F55BA4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8F4A78B1-BD77-490B-8351-80A4E15B5CD8}" type="datetimeFigureOut">
              <a:rPr lang="en-US" smtClean="0"/>
              <a:pPr/>
              <a:t>11/25/2018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2BAA4DC7-529F-48FE-AD5C-1B788F55BA4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 descr="C:\Users\Asre Novin\Desktop\index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282" y="428604"/>
            <a:ext cx="8715436" cy="595195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fa-IR" b="1" dirty="0" smtClean="0">
                <a:solidFill>
                  <a:srgbClr val="FF0000"/>
                </a:solidFill>
              </a:rPr>
              <a:t>(صحبت کردن )سخن گفتن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r"/>
            <a:r>
              <a:rPr lang="fa-IR" b="1" dirty="0"/>
              <a:t/>
            </a:r>
            <a:br>
              <a:rPr lang="fa-IR" b="1" dirty="0"/>
            </a:br>
            <a:r>
              <a:rPr lang="fa-IR" dirty="0" smtClean="0"/>
              <a:t> . توجه </a:t>
            </a:r>
            <a:r>
              <a:rPr lang="fa-IR" dirty="0"/>
              <a:t>به پاره مهارتهای آوایی زبان فارسی</a:t>
            </a:r>
            <a:br>
              <a:rPr lang="fa-IR" dirty="0"/>
            </a:br>
            <a:r>
              <a:rPr lang="fa-IR" dirty="0" smtClean="0"/>
              <a:t>. رعایت </a:t>
            </a:r>
            <a:r>
              <a:rPr lang="fa-IR" dirty="0"/>
              <a:t>زبان فارسی </a:t>
            </a:r>
            <a:r>
              <a:rPr lang="fa-IR" dirty="0" smtClean="0"/>
              <a:t>معیار</a:t>
            </a:r>
            <a:r>
              <a:rPr lang="fa-IR" dirty="0"/>
              <a:t/>
            </a:r>
            <a:br>
              <a:rPr lang="fa-IR" dirty="0"/>
            </a:br>
            <a:r>
              <a:rPr lang="fa-IR" dirty="0" smtClean="0"/>
              <a:t>. شرکت فعال </a:t>
            </a:r>
            <a:r>
              <a:rPr lang="fa-IR" dirty="0"/>
              <a:t>در بحث و </a:t>
            </a:r>
            <a:r>
              <a:rPr lang="fa-IR" dirty="0" smtClean="0"/>
              <a:t>گفت وگوها</a:t>
            </a:r>
            <a:r>
              <a:rPr lang="fa-IR" dirty="0"/>
              <a:t/>
            </a:r>
            <a:br>
              <a:rPr lang="fa-IR" dirty="0"/>
            </a:br>
            <a:r>
              <a:rPr lang="fa-IR" dirty="0" smtClean="0"/>
              <a:t>. انسجام </a:t>
            </a:r>
            <a:r>
              <a:rPr lang="fa-IR" dirty="0"/>
              <a:t>و نظم در رساندن پیام</a:t>
            </a:r>
            <a:br>
              <a:rPr lang="fa-IR" dirty="0"/>
            </a:br>
            <a:r>
              <a:rPr lang="fa-IR" dirty="0" smtClean="0"/>
              <a:t>. تمرکز </a:t>
            </a:r>
            <a:r>
              <a:rPr lang="fa-IR" dirty="0"/>
              <a:t>بر نکات اصلی در انتقال </a:t>
            </a:r>
            <a:r>
              <a:rPr lang="fa-IR" dirty="0" smtClean="0"/>
              <a:t>پیام</a:t>
            </a:r>
            <a:r>
              <a:rPr lang="fa-IR" dirty="0"/>
              <a:t/>
            </a:r>
            <a:br>
              <a:rPr lang="fa-IR" dirty="0"/>
            </a:br>
            <a:r>
              <a:rPr lang="fa-IR" dirty="0" smtClean="0"/>
              <a:t>. سخن </a:t>
            </a:r>
            <a:r>
              <a:rPr lang="fa-IR" dirty="0"/>
              <a:t>گفتن در مقابل جمع</a:t>
            </a:r>
            <a:r>
              <a:rPr lang="fa-IR" dirty="0" smtClean="0"/>
              <a:t> </a:t>
            </a:r>
            <a:br>
              <a:rPr lang="fa-IR" dirty="0" smtClean="0"/>
            </a:b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fa-IR" b="1" dirty="0" smtClean="0">
                <a:solidFill>
                  <a:srgbClr val="FF0000"/>
                </a:solidFill>
              </a:rPr>
              <a:t>خواندن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r"/>
            <a:r>
              <a:rPr lang="fa-IR" b="1" dirty="0"/>
              <a:t/>
            </a:r>
            <a:br>
              <a:rPr lang="fa-IR" b="1" dirty="0"/>
            </a:br>
            <a:r>
              <a:rPr lang="fa-IR" b="1" dirty="0" smtClean="0"/>
              <a:t>. </a:t>
            </a:r>
            <a:r>
              <a:rPr lang="fa-IR" dirty="0" smtClean="0"/>
              <a:t>توانایی </a:t>
            </a:r>
            <a:r>
              <a:rPr lang="fa-IR" dirty="0"/>
              <a:t>خواندن متن متناسب با محتوای </a:t>
            </a:r>
            <a:r>
              <a:rPr lang="fa-IR" dirty="0" smtClean="0"/>
              <a:t>آن</a:t>
            </a:r>
            <a:r>
              <a:rPr lang="fa-IR" dirty="0"/>
              <a:t/>
            </a:r>
            <a:br>
              <a:rPr lang="fa-IR" dirty="0"/>
            </a:br>
            <a:r>
              <a:rPr lang="fa-IR" dirty="0" smtClean="0"/>
              <a:t>. خواندن </a:t>
            </a:r>
            <a:r>
              <a:rPr lang="fa-IR" dirty="0"/>
              <a:t>نثر و شعر با لحن و آهنگ مناسب</a:t>
            </a:r>
            <a:br>
              <a:rPr lang="fa-IR" dirty="0"/>
            </a:br>
            <a:r>
              <a:rPr lang="fa-IR" dirty="0" smtClean="0"/>
              <a:t>. تشخیص </a:t>
            </a:r>
            <a:r>
              <a:rPr lang="fa-IR" dirty="0"/>
              <a:t>ساخت </a:t>
            </a:r>
            <a:r>
              <a:rPr lang="fa-IR" dirty="0" smtClean="0"/>
              <a:t>واژه های </a:t>
            </a:r>
            <a:r>
              <a:rPr lang="fa-IR" dirty="0"/>
              <a:t>زبان فارسی</a:t>
            </a:r>
            <a:br>
              <a:rPr lang="fa-IR" dirty="0"/>
            </a:br>
            <a:r>
              <a:rPr lang="fa-IR" dirty="0" smtClean="0"/>
              <a:t>. درک </a:t>
            </a:r>
            <a:r>
              <a:rPr lang="fa-IR" dirty="0"/>
              <a:t>اطّلاعات صریح متن</a:t>
            </a:r>
            <a:br>
              <a:rPr lang="fa-IR" dirty="0"/>
            </a:br>
            <a:r>
              <a:rPr lang="fa-IR" dirty="0" smtClean="0"/>
              <a:t>. رسیدن </a:t>
            </a:r>
            <a:r>
              <a:rPr lang="fa-IR" dirty="0"/>
              <a:t>به </a:t>
            </a:r>
            <a:r>
              <a:rPr lang="fa-IR" dirty="0" smtClean="0"/>
              <a:t>استنباط</a:t>
            </a:r>
            <a:r>
              <a:rPr lang="fa-IR" dirty="0"/>
              <a:t/>
            </a:r>
            <a:br>
              <a:rPr lang="fa-IR" dirty="0"/>
            </a:br>
            <a:r>
              <a:rPr lang="fa-IR" dirty="0" smtClean="0"/>
              <a:t>. تلفیق </a:t>
            </a:r>
            <a:r>
              <a:rPr lang="fa-IR" dirty="0"/>
              <a:t>و تفسیر اطّلاعات </a:t>
            </a:r>
            <a:r>
              <a:rPr lang="fa-IR" dirty="0" smtClean="0"/>
              <a:t>متن</a:t>
            </a:r>
            <a:r>
              <a:rPr lang="fa-IR" dirty="0"/>
              <a:t/>
            </a:r>
            <a:br>
              <a:rPr lang="fa-IR" dirty="0"/>
            </a:br>
            <a:r>
              <a:rPr lang="fa-IR" dirty="0" smtClean="0"/>
              <a:t>. تمرکز </a:t>
            </a:r>
            <a:r>
              <a:rPr lang="fa-IR" dirty="0"/>
              <a:t>در حین خواندن</a:t>
            </a:r>
            <a:r>
              <a:rPr lang="fa-IR" dirty="0" smtClean="0"/>
              <a:t> </a:t>
            </a:r>
            <a:br>
              <a:rPr lang="fa-IR" dirty="0" smtClean="0"/>
            </a:b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fa-IR" b="1" dirty="0" smtClean="0">
                <a:solidFill>
                  <a:srgbClr val="FF0000"/>
                </a:solidFill>
              </a:rPr>
              <a:t>نوشتن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algn="r"/>
            <a:r>
              <a:rPr lang="fa-IR" b="1" dirty="0"/>
              <a:t/>
            </a:r>
            <a:br>
              <a:rPr lang="fa-IR" b="1" dirty="0"/>
            </a:br>
            <a:r>
              <a:rPr lang="fa-IR" b="1" dirty="0" smtClean="0"/>
              <a:t>. </a:t>
            </a:r>
            <a:r>
              <a:rPr lang="fa-IR" dirty="0" smtClean="0"/>
              <a:t>نوشتن </a:t>
            </a:r>
            <a:r>
              <a:rPr lang="fa-IR" dirty="0"/>
              <a:t>درست </a:t>
            </a:r>
            <a:r>
              <a:rPr lang="fa-IR" dirty="0" smtClean="0"/>
              <a:t>نشانه ها</a:t>
            </a:r>
            <a:r>
              <a:rPr lang="fa-IR" dirty="0"/>
              <a:t/>
            </a:r>
            <a:br>
              <a:rPr lang="fa-IR" dirty="0"/>
            </a:br>
            <a:r>
              <a:rPr lang="fa-IR" dirty="0" smtClean="0"/>
              <a:t> . توسعه </a:t>
            </a:r>
            <a:r>
              <a:rPr lang="fa-IR" dirty="0"/>
              <a:t>توانایی تبدیل </a:t>
            </a:r>
            <a:r>
              <a:rPr lang="fa-IR" dirty="0" smtClean="0"/>
              <a:t>نشانه</a:t>
            </a:r>
            <a:r>
              <a:rPr lang="en-US" dirty="0" smtClean="0"/>
              <a:t> </a:t>
            </a:r>
            <a:r>
              <a:rPr lang="fa-IR" dirty="0" smtClean="0"/>
              <a:t>های </a:t>
            </a:r>
            <a:r>
              <a:rPr lang="fa-IR" dirty="0"/>
              <a:t>آوایی و نوشتاری</a:t>
            </a:r>
            <a:br>
              <a:rPr lang="fa-IR" dirty="0"/>
            </a:br>
            <a:r>
              <a:rPr lang="fa-IR" dirty="0" smtClean="0"/>
              <a:t>. به </a:t>
            </a:r>
            <a:r>
              <a:rPr lang="fa-IR" dirty="0"/>
              <a:t>کارگیری </a:t>
            </a:r>
            <a:r>
              <a:rPr lang="fa-IR" dirty="0" smtClean="0"/>
              <a:t>نشانه</a:t>
            </a:r>
            <a:r>
              <a:rPr lang="en-US" dirty="0" smtClean="0"/>
              <a:t> </a:t>
            </a:r>
            <a:r>
              <a:rPr lang="fa-IR" dirty="0" smtClean="0"/>
              <a:t>های </a:t>
            </a:r>
            <a:r>
              <a:rPr lang="fa-IR" dirty="0"/>
              <a:t>نگارشی</a:t>
            </a:r>
            <a:br>
              <a:rPr lang="fa-IR" dirty="0"/>
            </a:br>
            <a:r>
              <a:rPr lang="fa-IR" dirty="0" smtClean="0"/>
              <a:t>. توانایی </a:t>
            </a:r>
            <a:r>
              <a:rPr lang="fa-IR" dirty="0"/>
              <a:t>انتخاب موضوع و محدود کردن </a:t>
            </a:r>
            <a:r>
              <a:rPr lang="fa-IR" dirty="0" smtClean="0"/>
              <a:t>آن</a:t>
            </a:r>
            <a:r>
              <a:rPr lang="fa-IR" dirty="0"/>
              <a:t/>
            </a:r>
            <a:br>
              <a:rPr lang="fa-IR" dirty="0"/>
            </a:br>
            <a:r>
              <a:rPr lang="fa-IR" dirty="0" smtClean="0"/>
              <a:t> . آشنایی </a:t>
            </a:r>
            <a:r>
              <a:rPr lang="fa-IR" dirty="0"/>
              <a:t>با جمله موضوع و جملات </a:t>
            </a:r>
            <a:r>
              <a:rPr lang="fa-IR" dirty="0" smtClean="0"/>
              <a:t>تقویت کننده</a:t>
            </a:r>
            <a:r>
              <a:rPr lang="fa-IR" dirty="0"/>
              <a:t/>
            </a:r>
            <a:br>
              <a:rPr lang="fa-IR" dirty="0"/>
            </a:br>
            <a:r>
              <a:rPr lang="fa-IR" dirty="0" smtClean="0"/>
              <a:t>. توانایی </a:t>
            </a:r>
            <a:r>
              <a:rPr lang="fa-IR" dirty="0"/>
              <a:t>منسجم نوشتن</a:t>
            </a:r>
            <a:br>
              <a:rPr lang="fa-IR" dirty="0"/>
            </a:br>
            <a:r>
              <a:rPr lang="fa-IR" dirty="0" smtClean="0"/>
              <a:t>. نوشتن </a:t>
            </a:r>
            <a:r>
              <a:rPr lang="fa-IR" dirty="0"/>
              <a:t>بند</a:t>
            </a:r>
            <a:br>
              <a:rPr lang="fa-IR" dirty="0"/>
            </a:br>
            <a:r>
              <a:rPr lang="fa-IR" dirty="0" smtClean="0"/>
              <a:t>. توانایی </a:t>
            </a:r>
            <a:r>
              <a:rPr lang="fa-IR" dirty="0"/>
              <a:t>خوانا و زیبانویسی</a:t>
            </a:r>
            <a:r>
              <a:rPr lang="fa-IR" dirty="0" smtClean="0"/>
              <a:t> </a:t>
            </a:r>
            <a:br>
              <a:rPr lang="fa-IR" dirty="0" smtClean="0"/>
            </a:b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/>
              <a:t>نگاهی به محتوی          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pPr algn="r"/>
            <a:r>
              <a:rPr lang="fa-IR" dirty="0" smtClean="0"/>
              <a:t>کتاب «فارسی» از هفت فصل در هفت موضوع کلی و اساسی تشکیل شده است. موضوعات </a:t>
            </a:r>
            <a:r>
              <a:rPr lang="fa-IR" dirty="0" smtClean="0"/>
              <a:t>عبارتند </a:t>
            </a:r>
            <a:r>
              <a:rPr lang="fa-IR" dirty="0" smtClean="0"/>
              <a:t>از:</a:t>
            </a:r>
          </a:p>
          <a:p>
            <a:pPr algn="r">
              <a:buNone/>
            </a:pPr>
            <a:r>
              <a:rPr lang="fa-IR" dirty="0" smtClean="0"/>
              <a:t>1ــ </a:t>
            </a:r>
            <a:r>
              <a:rPr lang="fa-IR" dirty="0" smtClean="0"/>
              <a:t>نهادها</a:t>
            </a:r>
            <a:r>
              <a:rPr lang="fa-IR" dirty="0" smtClean="0"/>
              <a:t/>
            </a:r>
            <a:br>
              <a:rPr lang="fa-IR" dirty="0" smtClean="0"/>
            </a:br>
            <a:r>
              <a:rPr lang="fa-IR" dirty="0" smtClean="0"/>
              <a:t>2ــبهداشت</a:t>
            </a:r>
            <a:endParaRPr lang="fa-IR" dirty="0" smtClean="0"/>
          </a:p>
          <a:p>
            <a:pPr algn="r">
              <a:buNone/>
            </a:pPr>
            <a:r>
              <a:rPr lang="fa-IR" dirty="0" smtClean="0"/>
              <a:t>3ــ اخلاق فردی و </a:t>
            </a:r>
            <a:r>
              <a:rPr lang="fa-IR" dirty="0" smtClean="0"/>
              <a:t>اجتماعی</a:t>
            </a:r>
            <a:endParaRPr lang="fa-IR" dirty="0" smtClean="0"/>
          </a:p>
          <a:p>
            <a:pPr algn="r">
              <a:buNone/>
            </a:pPr>
            <a:r>
              <a:rPr lang="fa-IR" dirty="0" smtClean="0"/>
              <a:t>4ــ راه </a:t>
            </a:r>
            <a:r>
              <a:rPr lang="fa-IR" dirty="0" smtClean="0"/>
              <a:t>زندگی</a:t>
            </a:r>
            <a:endParaRPr lang="en-US" dirty="0" smtClean="0"/>
          </a:p>
          <a:p>
            <a:pPr algn="r">
              <a:buNone/>
            </a:pPr>
            <a:r>
              <a:rPr lang="fa-IR" dirty="0" smtClean="0"/>
              <a:t>5ــ </a:t>
            </a:r>
            <a:r>
              <a:rPr lang="fa-IR" dirty="0" smtClean="0"/>
              <a:t>هنر و </a:t>
            </a:r>
            <a:r>
              <a:rPr lang="fa-IR" dirty="0" smtClean="0"/>
              <a:t>ادب</a:t>
            </a:r>
            <a:endParaRPr lang="en-US" dirty="0" smtClean="0"/>
          </a:p>
          <a:p>
            <a:pPr algn="r">
              <a:buNone/>
            </a:pPr>
            <a:r>
              <a:rPr lang="fa-IR" dirty="0" smtClean="0"/>
              <a:t>6ــ </a:t>
            </a:r>
            <a:r>
              <a:rPr lang="fa-IR" dirty="0" smtClean="0"/>
              <a:t>ایران </a:t>
            </a:r>
            <a:r>
              <a:rPr lang="fa-IR" dirty="0" smtClean="0"/>
              <a:t>من</a:t>
            </a:r>
            <a:endParaRPr lang="fa-IR" dirty="0" smtClean="0"/>
          </a:p>
          <a:p>
            <a:pPr algn="r">
              <a:buNone/>
            </a:pPr>
            <a:r>
              <a:rPr lang="fa-IR" dirty="0" smtClean="0"/>
              <a:t>7ــ طبیعت. </a:t>
            </a:r>
            <a:br>
              <a:rPr lang="fa-IR" dirty="0" smtClean="0"/>
            </a:b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/>
              <a:t>محتوی                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7500" lnSpcReduction="20000"/>
          </a:bodyPr>
          <a:lstStyle/>
          <a:p>
            <a:pPr algn="r"/>
            <a:r>
              <a:rPr lang="fa-IR" dirty="0" smtClean="0"/>
              <a:t>هر فصل 2تا 3درس دارد که شناور بودن تعداد دروس بستگی به اهمیت موضوع دارد. مجموع درسهای کتاب</a:t>
            </a:r>
            <a:r>
              <a:rPr lang="fa-IR" smtClean="0"/>
              <a:t>، 17تا 22درس</a:t>
            </a:r>
            <a:r>
              <a:rPr lang="fa-IR" dirty="0" smtClean="0"/>
              <a:t/>
            </a:r>
            <a:br>
              <a:rPr lang="fa-IR" dirty="0" smtClean="0"/>
            </a:br>
            <a:r>
              <a:rPr lang="fa-IR" dirty="0" smtClean="0"/>
              <a:t>است که یک درس از این درسها، درس آزاد است و به منظور مشارکت معلم و </a:t>
            </a:r>
            <a:r>
              <a:rPr lang="fa-IR" smtClean="0"/>
              <a:t>دانش آموزان</a:t>
            </a:r>
            <a:r>
              <a:rPr lang="fa-IR" dirty="0" smtClean="0"/>
              <a:t>، سفید </a:t>
            </a:r>
            <a:r>
              <a:rPr lang="fa-IR" smtClean="0"/>
              <a:t>عرضه میشود.درکلاس اول سه بخش(بخش اول نگاره ها- بخش دوم نشانه های یک- بخش سوم نشانه های دو)</a:t>
            </a:r>
            <a:r>
              <a:rPr lang="fa-IR" dirty="0" smtClean="0"/>
              <a:t/>
            </a:r>
            <a:br>
              <a:rPr lang="fa-IR" dirty="0" smtClean="0"/>
            </a:br>
            <a:r>
              <a:rPr lang="fa-IR" dirty="0" smtClean="0"/>
              <a:t>در پایان هر فصل نیز یک متن به عنوان «بخوان و بیندیش» پیش بینی شده است. هفت متن «بخوان و بیندیش» در هر کتاب،</a:t>
            </a:r>
            <a:br>
              <a:rPr lang="fa-IR" dirty="0" smtClean="0"/>
            </a:br>
            <a:r>
              <a:rPr lang="fa-IR" dirty="0" smtClean="0"/>
              <a:t>عمدتاً از میان داستانها و افسانه هایی برگزیده شده اند که دارای جاذبه و کشش فراوانی باشند. این متنها با هدف تقویت مهارت</a:t>
            </a:r>
            <a:br>
              <a:rPr lang="fa-IR" dirty="0" smtClean="0"/>
            </a:br>
            <a:r>
              <a:rPr lang="fa-IR" dirty="0" smtClean="0"/>
              <a:t>خواندن، ایجاد عادت به مطالعه، افزایش واژگان خوانداری، ایجاد فرصتهایی برای هدایت عواطف، احساسات و گسترش دنیای</a:t>
            </a:r>
            <a:br>
              <a:rPr lang="fa-IR" dirty="0" smtClean="0"/>
            </a:br>
            <a:r>
              <a:rPr lang="fa-IR" dirty="0" smtClean="0"/>
              <a:t>ذهن و روان دانش آموزان در پایان هر فصل آمده است که با موضوع درس نیز بی ارتباط نیست. </a:t>
            </a:r>
            <a:br>
              <a:rPr lang="fa-IR" dirty="0" smtClean="0"/>
            </a:br>
            <a:r>
              <a:rPr lang="fa-IR" dirty="0" smtClean="0"/>
              <a:t> پرسشهایی از متن برای این بخش در نظر گرفته شده که به منظور سنجش درک مطلب میباشد. گفتن املا، رونویسی و... در</a:t>
            </a:r>
            <a:br>
              <a:rPr lang="fa-IR" dirty="0" smtClean="0"/>
            </a:br>
            <a:r>
              <a:rPr lang="fa-IR" dirty="0" smtClean="0"/>
              <a:t>این بخش ضرورتی ندارد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0034" y="357166"/>
            <a:ext cx="8153400" cy="990600"/>
          </a:xfrm>
        </p:spPr>
        <p:txBody>
          <a:bodyPr/>
          <a:lstStyle/>
          <a:p>
            <a:r>
              <a:rPr lang="fa-IR" dirty="0" smtClean="0"/>
              <a:t>نکته:               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2571744"/>
            <a:ext cx="8153400" cy="3524256"/>
          </a:xfrm>
        </p:spPr>
        <p:txBody>
          <a:bodyPr/>
          <a:lstStyle/>
          <a:p>
            <a:pPr algn="r"/>
            <a:r>
              <a:rPr lang="fa-IR" dirty="0" smtClean="0"/>
              <a:t>. </a:t>
            </a:r>
            <a:r>
              <a:rPr lang="fa-IR" b="1" dirty="0" smtClean="0">
                <a:solidFill>
                  <a:srgbClr val="7030A0"/>
                </a:solidFill>
              </a:rPr>
              <a:t>کتاب با یک ستایش آغاز شده و به نیایش ختم میگردد </a:t>
            </a:r>
            <a:r>
              <a:rPr lang="fa-IR" dirty="0" smtClean="0"/>
              <a:t/>
            </a:r>
            <a:br>
              <a:rPr lang="fa-IR" dirty="0" smtClean="0"/>
            </a:b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357166"/>
            <a:ext cx="7772400" cy="1285884"/>
          </a:xfrm>
        </p:spPr>
        <p:txBody>
          <a:bodyPr>
            <a:normAutofit fontScale="90000"/>
          </a:bodyPr>
          <a:lstStyle/>
          <a:p>
            <a:pPr algn="r"/>
            <a:r>
              <a:rPr lang="fa-IR" dirty="0" smtClean="0"/>
              <a:t>تبیین ساختار کلی دو کتاب و ویژگیهای هر یک </a:t>
            </a:r>
            <a:br>
              <a:rPr lang="fa-IR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pPr algn="r"/>
            <a:r>
              <a:rPr lang="fa-IR" b="1" dirty="0" smtClean="0"/>
              <a:t>الف) مهارتهای خوانداری کتاب فارسی</a:t>
            </a:r>
            <a:r>
              <a:rPr lang="fa-IR" dirty="0" smtClean="0"/>
              <a:t> </a:t>
            </a:r>
            <a:br>
              <a:rPr lang="fa-IR" dirty="0" smtClean="0"/>
            </a:br>
            <a:r>
              <a:rPr lang="fa-IR" dirty="0" smtClean="0"/>
              <a:t> مهارت شنیدن و سخن گفتن را همراه با خواندن، که هر سه از مهارتهای شفاهی زبان هستندرا پوشش می دهد شامل:</a:t>
            </a:r>
            <a:br>
              <a:rPr lang="fa-IR" dirty="0" smtClean="0"/>
            </a:br>
            <a:r>
              <a:rPr lang="fa-IR" dirty="0" smtClean="0"/>
              <a:t/>
            </a:r>
            <a:br>
              <a:rPr lang="fa-IR" dirty="0" smtClean="0"/>
            </a:br>
            <a:r>
              <a:rPr lang="fa-IR" dirty="0" smtClean="0"/>
              <a:t> 1ــ توانایی بلندخوانی و </a:t>
            </a:r>
            <a:r>
              <a:rPr lang="fa-IR" dirty="0" smtClean="0"/>
              <a:t>صامتخوانی</a:t>
            </a:r>
            <a:r>
              <a:rPr lang="fa-IR" dirty="0" smtClean="0"/>
              <a:t/>
            </a:r>
            <a:br>
              <a:rPr lang="fa-IR" dirty="0" smtClean="0"/>
            </a:br>
            <a:r>
              <a:rPr lang="fa-IR" dirty="0" smtClean="0"/>
              <a:t>2ــ خواندن با لحن و آهنگ مناسب</a:t>
            </a:r>
            <a:br>
              <a:rPr lang="fa-IR" dirty="0" smtClean="0"/>
            </a:br>
            <a:r>
              <a:rPr lang="fa-IR" dirty="0" smtClean="0"/>
              <a:t>3ــ درک نوشته ها و دریافت پیام اصلی آنها</a:t>
            </a:r>
            <a:br>
              <a:rPr lang="fa-IR" dirty="0" smtClean="0"/>
            </a:br>
            <a:r>
              <a:rPr lang="fa-IR" dirty="0" smtClean="0"/>
              <a:t>4ــ دریافت ارتباط بین بخشهای مختلف نوشتن</a:t>
            </a:r>
            <a:br>
              <a:rPr lang="fa-IR" dirty="0" smtClean="0"/>
            </a:br>
            <a:r>
              <a:rPr lang="fa-IR" dirty="0" smtClean="0"/>
              <a:t>5ــ به کارگیری کارافزارهای مناسب خواندن</a:t>
            </a:r>
            <a:br>
              <a:rPr lang="fa-IR" dirty="0" smtClean="0"/>
            </a:br>
            <a:r>
              <a:rPr lang="fa-IR" dirty="0" smtClean="0"/>
              <a:t> 6ــ گسترش دایره دید در خواندن</a:t>
            </a:r>
            <a:br>
              <a:rPr lang="fa-IR" dirty="0" smtClean="0"/>
            </a:br>
            <a:r>
              <a:rPr lang="fa-IR" dirty="0" smtClean="0"/>
              <a:t>7ــ پرورش مشاهده و تقویت توانایی خوب دیدن </a:t>
            </a:r>
            <a:br>
              <a:rPr lang="fa-IR" dirty="0" smtClean="0"/>
            </a:b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fa-IR" b="1" dirty="0" smtClean="0"/>
              <a:t>‌گوش‌کن‌و‌بگو: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pPr algn="r"/>
            <a:r>
              <a:rPr lang="fa-IR" dirty="0" smtClean="0"/>
              <a:t>فعالیت گوش کن و بگو در تمام پایه های دورهٔ ابتدایی مورد توجه قرار گرفته است. این فعالیت، کلاس</a:t>
            </a:r>
            <a:br>
              <a:rPr lang="fa-IR" dirty="0" smtClean="0"/>
            </a:br>
            <a:r>
              <a:rPr lang="fa-IR" dirty="0" smtClean="0"/>
              <a:t>را با تعامل میان معلم و دانش آموز مواجه میسازد. توجه، دقت و تمرکز حواس، ارتقای درک شنوایی و مهارت در گفت و شنود از</a:t>
            </a:r>
            <a:br>
              <a:rPr lang="fa-IR" dirty="0" smtClean="0"/>
            </a:br>
            <a:r>
              <a:rPr lang="fa-IR" dirty="0" smtClean="0"/>
              <a:t>دستاوردهای این فعالیت میتواند باشد.</a:t>
            </a:r>
            <a:br>
              <a:rPr lang="fa-IR" dirty="0" smtClean="0"/>
            </a:br>
            <a:r>
              <a:rPr lang="fa-IR" dirty="0" smtClean="0"/>
              <a:t>از دیگر اهداف این فعالیت، ارزشیابی میزان درک دانش آموز از مطلب متن درس است. با این فعالیت هم معلم در می یابد که</a:t>
            </a:r>
            <a:br>
              <a:rPr lang="fa-IR" dirty="0" smtClean="0"/>
            </a:br>
            <a:r>
              <a:rPr lang="fa-IR" dirty="0" smtClean="0"/>
              <a:t>دانش آموز چه میزان محتوا و پیام درس را دریافت کرده است و هم دانش آموز به خودارزشیابی دست می یابد و مفاهیمی را که دریافت</a:t>
            </a:r>
            <a:br>
              <a:rPr lang="fa-IR" dirty="0" smtClean="0"/>
            </a:br>
            <a:r>
              <a:rPr lang="fa-IR" dirty="0" smtClean="0"/>
              <a:t>نکرده است از زبان هم کلاسی هایش میشنود و خلأ اطلاعاتی خود را جبران مینماید </a:t>
            </a:r>
            <a:br>
              <a:rPr lang="fa-IR" dirty="0" smtClean="0"/>
            </a:b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fa-IR" b="1" dirty="0" smtClean="0"/>
              <a:t>توصیه‌ها: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7500" lnSpcReduction="20000"/>
          </a:bodyPr>
          <a:lstStyle/>
          <a:p>
            <a:pPr algn="r"/>
            <a:r>
              <a:rPr lang="fa-IR" b="1" dirty="0" smtClean="0"/>
              <a:t/>
            </a:r>
            <a:br>
              <a:rPr lang="fa-IR" b="1" dirty="0" smtClean="0"/>
            </a:br>
            <a:r>
              <a:rPr lang="fa-IR" dirty="0" smtClean="0"/>
              <a:t>1ــ هنگام پرسش، فرصت فکر کردن و مشورت دانش آموزان با همدیگر را فراهم آورید.</a:t>
            </a:r>
            <a:br>
              <a:rPr lang="fa-IR" dirty="0" smtClean="0"/>
            </a:br>
            <a:r>
              <a:rPr lang="fa-IR" dirty="0" smtClean="0"/>
              <a:t>2ــ دانش آموزان را تشویق کنید تا پاسخهای خود را در قالب گفتار مبسوط بیان کنند و از پاسخهای یک واژهای مانند «بله»</a:t>
            </a:r>
            <a:br>
              <a:rPr lang="fa-IR" dirty="0" smtClean="0"/>
            </a:br>
            <a:r>
              <a:rPr lang="fa-IR" dirty="0" smtClean="0"/>
              <a:t>و «خیر» پرهیز کنند.</a:t>
            </a:r>
            <a:br>
              <a:rPr lang="fa-IR" dirty="0" smtClean="0"/>
            </a:br>
            <a:r>
              <a:rPr lang="fa-IR" dirty="0" smtClean="0"/>
              <a:t>3ــ دانش آموزان را تمرین دهید تا زمانی که پرسش به طور کامل خوانده نشده است، پاسخ خود را آغاز نکنند. این کار عادت</a:t>
            </a:r>
            <a:br>
              <a:rPr lang="fa-IR" dirty="0" smtClean="0"/>
            </a:br>
            <a:r>
              <a:rPr lang="fa-IR" dirty="0" smtClean="0"/>
              <a:t>به گوش دادن کامل را ایجاد خواهد کرد.</a:t>
            </a:r>
            <a:br>
              <a:rPr lang="fa-IR" dirty="0" smtClean="0"/>
            </a:br>
            <a:r>
              <a:rPr lang="fa-IR" dirty="0" smtClean="0"/>
              <a:t>4ــ دانش آموزان را عادت دهید تا پیش از جواب دادن فکر کنند و پاسخ خود را دقیق و منسجم بیان کنند.</a:t>
            </a:r>
            <a:br>
              <a:rPr lang="fa-IR" dirty="0" smtClean="0"/>
            </a:br>
            <a:r>
              <a:rPr lang="fa-IR" dirty="0" smtClean="0"/>
              <a:t>5ــ از دانش آموزان بخواهید تا علاوه بر پاسخی که از متن درس یافته ٔ اند، نظر خود را نیز درباره سؤال مطرح کنند.</a:t>
            </a:r>
            <a:br>
              <a:rPr lang="fa-IR" dirty="0" smtClean="0"/>
            </a:br>
            <a:r>
              <a:rPr lang="fa-IR" dirty="0" smtClean="0"/>
              <a:t>6ــ در صورت ضرورت دانش آموزان را راهنمایی کنید تا با مراجعه به متن درس، پاسخ مورد نظر را بیابند. </a:t>
            </a:r>
            <a:br>
              <a:rPr lang="fa-IR" dirty="0" smtClean="0"/>
            </a:b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fa-IR" b="1" dirty="0" smtClean="0"/>
              <a:t>نگاه‌کن‌و‌بگو: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r"/>
            <a:r>
              <a:rPr lang="fa-IR" dirty="0" smtClean="0"/>
              <a:t>در این فعالیت از کتاب «فارسی،» لازم است تا دانش آموز تصاویر را به خوبی مشاهده کند و آنچه را که</a:t>
            </a:r>
            <a:br>
              <a:rPr lang="fa-IR" dirty="0" smtClean="0"/>
            </a:br>
            <a:r>
              <a:rPr lang="fa-IR" dirty="0" smtClean="0"/>
              <a:t>دیده است به زبان بیاورد. دانش آموز باید این توانایی را بیابد که تصاویر متوالی را به یکدیگر ارتباط داده، مضمون مندرج در آنها را</a:t>
            </a:r>
            <a:br>
              <a:rPr lang="fa-IR" dirty="0" smtClean="0"/>
            </a:br>
            <a:r>
              <a:rPr lang="fa-IR" dirty="0" smtClean="0"/>
              <a:t>از آغاز تا پایان، دنبال کند. تصاویر متوالی در این فعالیت معمولاً دربارهٔ موضوعات اجتماعی، فرهنگی وتربیتی است. </a:t>
            </a:r>
            <a:br>
              <a:rPr lang="fa-IR" dirty="0" smtClean="0"/>
            </a:b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725734"/>
          </a:xfrm>
        </p:spPr>
        <p:txBody>
          <a:bodyPr>
            <a:normAutofit/>
          </a:bodyPr>
          <a:lstStyle/>
          <a:p>
            <a:r>
              <a:rPr lang="fa-IR" b="1" dirty="0" smtClean="0">
                <a:solidFill>
                  <a:srgbClr val="FFC000"/>
                </a:solidFill>
              </a:rPr>
              <a:t>تحلیل محتوی </a:t>
            </a:r>
            <a:r>
              <a:rPr lang="fa-IR" dirty="0" smtClean="0"/>
              <a:t/>
            </a:r>
            <a:br>
              <a:rPr lang="fa-IR" dirty="0" smtClean="0"/>
            </a:br>
            <a:r>
              <a:rPr lang="fa-IR" dirty="0" smtClean="0"/>
              <a:t>و</a:t>
            </a:r>
            <a:endParaRPr lang="en-US" b="1" i="1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3857628"/>
            <a:ext cx="8229600" cy="2268535"/>
          </a:xfrm>
        </p:spPr>
        <p:txBody>
          <a:bodyPr/>
          <a:lstStyle/>
          <a:p>
            <a:r>
              <a:rPr lang="fa-IR" dirty="0" smtClean="0"/>
              <a:t>غلامرضا آفتاب سوار                   </a:t>
            </a:r>
          </a:p>
          <a:p>
            <a:r>
              <a:rPr lang="fa-IR" dirty="0" smtClean="0"/>
              <a:t>دانشگاه فرهنگیان                       </a:t>
            </a:r>
          </a:p>
        </p:txBody>
      </p:sp>
      <p:sp>
        <p:nvSpPr>
          <p:cNvPr id="4" name="Rectangle 3"/>
          <p:cNvSpPr/>
          <p:nvPr/>
        </p:nvSpPr>
        <p:spPr>
          <a:xfrm rot="462041">
            <a:off x="1050843" y="2967335"/>
            <a:ext cx="672331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fa-IR" sz="5400" b="1" i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روش تدریس فارسی دبستان</a:t>
            </a:r>
            <a:endParaRPr lang="en-US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/>
              <a:t>توصیه ها                  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20000"/>
          </a:bodyPr>
          <a:lstStyle/>
          <a:p>
            <a:pPr algn="r"/>
            <a:r>
              <a:rPr lang="fa-IR" dirty="0" smtClean="0"/>
              <a:t>1ــ دانش آموزان را تشویق کنید تا با دقت جزئیات مندرج در تصویر را نگاه کنند.</a:t>
            </a:r>
            <a:br>
              <a:rPr lang="fa-IR" dirty="0" smtClean="0"/>
            </a:br>
            <a:r>
              <a:rPr lang="fa-IR" dirty="0" smtClean="0"/>
              <a:t>2ــ دربارهٔ تصاویر با یکدیگر گفتگو کنند و با مسائل زندگی و محیط اطراف خود آنها را پیوند دهند.</a:t>
            </a:r>
            <a:br>
              <a:rPr lang="fa-IR" dirty="0" smtClean="0"/>
            </a:br>
            <a:r>
              <a:rPr lang="fa-IR" dirty="0" smtClean="0"/>
              <a:t>3ــ چنان چه رویدادهای وابسته به تصاویر با کتابهایی که تاکنون خوانده اند یا فیلمهایی که دیده اند، مشابه است یا چنین اتفاقی</a:t>
            </a:r>
            <a:br>
              <a:rPr lang="fa-IR" dirty="0" smtClean="0"/>
            </a:br>
            <a:r>
              <a:rPr lang="fa-IR" dirty="0" smtClean="0"/>
              <a:t>در زندگی آنها رخ داده است به یاد آورند.</a:t>
            </a:r>
            <a:br>
              <a:rPr lang="fa-IR" dirty="0" smtClean="0"/>
            </a:br>
            <a:r>
              <a:rPr lang="fa-IR" dirty="0" smtClean="0"/>
              <a:t>4ــ دربارهٔ علت رخدادهای تصاویر متوالی توضیح دهند و به دنبال راه حل برآیند.</a:t>
            </a:r>
            <a:br>
              <a:rPr lang="fa-IR" dirty="0" smtClean="0"/>
            </a:br>
            <a:r>
              <a:rPr lang="fa-IR" dirty="0" smtClean="0"/>
              <a:t>5ــ آنها را تشویق کنید تا توضیحات خود را به صورت مبسوط بیان کنند نه به طور کوتاه.</a:t>
            </a:r>
            <a:br>
              <a:rPr lang="fa-IR" dirty="0" smtClean="0"/>
            </a:br>
            <a:r>
              <a:rPr lang="fa-IR" dirty="0" smtClean="0"/>
              <a:t>6ــ از دانش ٔ آموزان بخواهید تا درباره رویدادهای تصاویر اظهارنظر کنند </a:t>
            </a:r>
            <a:br>
              <a:rPr lang="fa-IR" dirty="0" smtClean="0"/>
            </a:b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b="1" dirty="0" smtClean="0"/>
              <a:t>پیدا‌کن‌و‌بگو              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r"/>
            <a:r>
              <a:rPr lang="fa-IR" b="1" dirty="0" smtClean="0"/>
              <a:t>: </a:t>
            </a:r>
            <a:r>
              <a:rPr lang="fa-IR" dirty="0" smtClean="0"/>
              <a:t>این فعالیت از کتاب «فارسی» بدین منظور است که دانش آموزان بعد از خواندن متن درس و فهمیدن موضوع</a:t>
            </a:r>
            <a:br>
              <a:rPr lang="fa-IR" dirty="0" smtClean="0"/>
            </a:br>
            <a:r>
              <a:rPr lang="fa-IR" dirty="0" smtClean="0"/>
              <a:t>و درون ٔ مایه آن، دوباره به درس رجوع کنند و به شیوهای هدفمند و نظامدار در آن جستجو کنند. این مراجعت برای پیدا کردن نکاتی</a:t>
            </a:r>
            <a:br>
              <a:rPr lang="fa-IR" dirty="0" smtClean="0"/>
            </a:br>
            <a:r>
              <a:rPr lang="fa-IR" dirty="0" smtClean="0"/>
              <a:t>که از آنها خواسته شده، برای مرور درس به شیوه ای فعالانه لازم است </a:t>
            </a:r>
            <a:br>
              <a:rPr lang="fa-IR" dirty="0" smtClean="0"/>
            </a:b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/>
              <a:t>توصیه ها               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7500" lnSpcReduction="20000"/>
          </a:bodyPr>
          <a:lstStyle/>
          <a:p>
            <a:pPr algn="r"/>
            <a:r>
              <a:rPr lang="fa-IR" dirty="0" smtClean="0"/>
              <a:t>1ــ از دانش آموزان بخواهید برای پیدا کردن پاسخ پرسش، کل درس را از اول تا آخر مرور کنند.</a:t>
            </a:r>
            <a:br>
              <a:rPr lang="fa-IR" dirty="0" smtClean="0"/>
            </a:br>
            <a:r>
              <a:rPr lang="fa-IR" dirty="0" smtClean="0"/>
              <a:t>2ــ بهتر است جستجو برای یافتن پاسخ سؤال را در این فعالیت در گروهها انجام بدهند (گروههای دو نفره زودتر به نتیجه</a:t>
            </a:r>
            <a:br>
              <a:rPr lang="fa-IR" dirty="0" smtClean="0"/>
            </a:br>
            <a:r>
              <a:rPr lang="fa-IR" dirty="0" smtClean="0"/>
              <a:t>میرسند) میتوان گاه این فعالیت را به صورت مسابقه اجرا نمود. بدین ترتیب شور و هیجان در کلاس ایجاد میشود.</a:t>
            </a:r>
            <a:br>
              <a:rPr lang="fa-IR" dirty="0" smtClean="0"/>
            </a:br>
            <a:r>
              <a:rPr lang="fa-IR" dirty="0" smtClean="0"/>
              <a:t>3ــ شرایطی فراهم کنید که بعد از پیدا کردن مورد زبانی که از آنها خواسته شده آن را به موقعیتهای دیگر ارتباط دهند، مثلاً،</a:t>
            </a:r>
            <a:br>
              <a:rPr lang="fa-IR" dirty="0" smtClean="0"/>
            </a:br>
            <a:r>
              <a:rPr lang="fa-IR" dirty="0" smtClean="0"/>
              <a:t>اگر مشابه آن را در درسهای قبل یا در کتابهای دیگر یا در محیط واقعی خانه، مدرسه و... داشته اند و یا دیده و شنیده اند، به یاد</a:t>
            </a:r>
            <a:br>
              <a:rPr lang="fa-IR" dirty="0" smtClean="0"/>
            </a:br>
            <a:r>
              <a:rPr lang="fa-IR" dirty="0" smtClean="0"/>
              <a:t>آورده و در کلاس بازگو نمایند.</a:t>
            </a:r>
            <a:br>
              <a:rPr lang="fa-IR" dirty="0" smtClean="0"/>
            </a:br>
            <a:r>
              <a:rPr lang="fa-IR" dirty="0" smtClean="0"/>
              <a:t>4ــ بعد از پایان پرسشهای مربوط به فعالیت «پیدا کن و بگو» از دانش آموزان سؤال کنید که چه نکته های خاص دیگری در</a:t>
            </a:r>
            <a:br>
              <a:rPr lang="fa-IR" dirty="0" smtClean="0"/>
            </a:br>
            <a:r>
              <a:rPr lang="fa-IR" dirty="0" smtClean="0"/>
              <a:t>درس پیدا کرده اند </a:t>
            </a:r>
            <a:br>
              <a:rPr lang="fa-IR" dirty="0" smtClean="0"/>
            </a:b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b="1" dirty="0" smtClean="0"/>
              <a:t>فکر‌کن‌و‌بگو:           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r"/>
            <a:r>
              <a:rPr lang="fa-IR" dirty="0" smtClean="0"/>
              <a:t>این فعالیت کتاب فارسی علاوه بر مهارت های مربوط به گفت و شنود و توسعه دروندادها و بروندادهای</a:t>
            </a:r>
            <a:br>
              <a:rPr lang="fa-IR" dirty="0" smtClean="0"/>
            </a:br>
            <a:r>
              <a:rPr lang="fa-IR" dirty="0" smtClean="0"/>
              <a:t>زبانی کودکان، در پی آن است تا دانش آموزان بتوانند در یک فضای امن و صمیمی و بدون هیچ اضطراب و تشویشی، نظرها، عقاید،</a:t>
            </a:r>
            <a:br>
              <a:rPr lang="fa-IR" dirty="0" smtClean="0"/>
            </a:br>
            <a:r>
              <a:rPr lang="fa-IR" dirty="0" smtClean="0"/>
              <a:t>احساسات و عواطف خود را چه در گروه و چه در جلوی جمع بیان نمایند. </a:t>
            </a:r>
            <a:br>
              <a:rPr lang="fa-IR" dirty="0" smtClean="0"/>
            </a:br>
            <a:r>
              <a:rPr lang="fa-IR" dirty="0" smtClean="0"/>
              <a:t>                              ((صندلی صمیمیت))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/>
              <a:t>توصیه میشود:            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algn="r"/>
            <a:r>
              <a:rPr lang="fa-IR" dirty="0" smtClean="0"/>
              <a:t/>
            </a:r>
            <a:br>
              <a:rPr lang="fa-IR" dirty="0" smtClean="0"/>
            </a:br>
            <a:r>
              <a:rPr lang="fa-IR" dirty="0" smtClean="0"/>
              <a:t>1ــ دانش آموزان ابتدا دربارهٔ سؤال مورد نظر در گروه گفتگو کنند. دربارهٔ نظرهای یکدیگر بحث کنند. بعد از اتمام بحث در</a:t>
            </a:r>
            <a:br>
              <a:rPr lang="fa-IR" dirty="0" smtClean="0"/>
            </a:br>
            <a:r>
              <a:rPr lang="fa-IR" dirty="0" smtClean="0"/>
              <a:t>یک گروه، اعضای آن گروه، با گروه مجاور خود نیز میتوانند به گفتگو بپردازند.</a:t>
            </a:r>
            <a:br>
              <a:rPr lang="fa-IR" dirty="0" smtClean="0"/>
            </a:br>
            <a:r>
              <a:rPr lang="fa-IR" dirty="0" smtClean="0"/>
              <a:t>2ــ فضایی فراهم سازید تا دانش آموز به هنگام تفکر دربارهٔ پاسخ سؤال آنچه را که مشابه آن است و قبلاً به گونه ای با آن برخورد</a:t>
            </a:r>
            <a:br>
              <a:rPr lang="fa-IR" dirty="0" smtClean="0"/>
            </a:br>
            <a:r>
              <a:rPr lang="fa-IR" dirty="0" smtClean="0"/>
              <a:t>داشته است، بیان کند </a:t>
            </a:r>
            <a:br>
              <a:rPr lang="fa-IR" dirty="0" smtClean="0"/>
            </a:b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b="1" dirty="0" smtClean="0"/>
              <a:t>واژه‌سازی:          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r"/>
            <a:r>
              <a:rPr lang="fa-IR" dirty="0" smtClean="0"/>
              <a:t>قلب هر زبان واژه ٔ های آن زبان است. کودکان از پایه سوم ابتدایی در هر سال میتوانند تا سه هزار واژه را به گنجینه واژگان خواندنی خود بیفزایند. </a:t>
            </a:r>
            <a:br>
              <a:rPr lang="fa-IR" dirty="0" smtClean="0"/>
            </a:br>
            <a:r>
              <a:rPr lang="fa-IR" dirty="0" smtClean="0"/>
              <a:t> </a:t>
            </a:r>
            <a:br>
              <a:rPr lang="fa-IR" dirty="0" smtClean="0"/>
            </a:b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/>
              <a:t>راه های واژه آموزی           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r"/>
            <a:r>
              <a:rPr lang="fa-IR" b="1" dirty="0" smtClean="0"/>
              <a:t>1-هم‌مفهومی: </a:t>
            </a:r>
            <a:r>
              <a:rPr lang="fa-IR" dirty="0" smtClean="0"/>
              <a:t>خواندن یک طبقه از واژگان که ارتباط معنایی با یکدیگر دارند، مانند واژهه ای زیر که همه از نظر مفهومی</a:t>
            </a:r>
            <a:r>
              <a:rPr lang="fa-IR" b="1" dirty="0" smtClean="0"/>
              <a:t/>
            </a:r>
            <a:br>
              <a:rPr lang="fa-IR" b="1" dirty="0" smtClean="0"/>
            </a:br>
            <a:r>
              <a:rPr lang="fa-IR" dirty="0" smtClean="0"/>
              <a:t> با واژه «سفر» در یک فضا قرار میگیرند.</a:t>
            </a:r>
            <a:br>
              <a:rPr lang="fa-IR" dirty="0" smtClean="0"/>
            </a:br>
            <a:r>
              <a:rPr lang="fa-IR" dirty="0" smtClean="0"/>
              <a:t>سفر، چمدان، بلیت و اتوبوس </a:t>
            </a:r>
            <a:br>
              <a:rPr lang="fa-IR" dirty="0" smtClean="0"/>
            </a:b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fa-IR" b="1" dirty="0" smtClean="0"/>
              <a:t>2-هم‌معنایی: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r"/>
            <a:r>
              <a:rPr lang="fa-IR" dirty="0" smtClean="0"/>
              <a:t>اگر چه هم معنایی کامل بین کلمات وجود ندارد ولی بین برخی از واژهها شباهت معنایی برقرار است، مانند</a:t>
            </a:r>
            <a:r>
              <a:rPr lang="fa-IR" b="1" dirty="0" smtClean="0"/>
              <a:t/>
            </a:r>
            <a:br>
              <a:rPr lang="fa-IR" b="1" dirty="0" smtClean="0"/>
            </a:br>
            <a:r>
              <a:rPr lang="fa-IR" dirty="0" smtClean="0"/>
              <a:t>واژه های </a:t>
            </a:r>
            <a:r>
              <a:rPr lang="fa-IR" b="1" u="sng" dirty="0" smtClean="0">
                <a:solidFill>
                  <a:srgbClr val="FF0000"/>
                </a:solidFill>
              </a:rPr>
              <a:t>تیره و سیاه </a:t>
            </a:r>
            <a:r>
              <a:rPr lang="fa-IR" dirty="0" smtClean="0"/>
              <a:t>که در همه جا و در همه جمله ها نمیتوانند کاملاً هم معنا باشند.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/>
              <a:t>3-تضاد معنایی:           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r"/>
            <a:r>
              <a:rPr lang="fa-IR" dirty="0" smtClean="0"/>
              <a:t>خواندن دو کلمه که از نظر معنایی مخالف یکدیگر هستند نیز راهی برای واژه آموزی است (مانند شب و روز، سرد و گرم )</a:t>
            </a:r>
            <a:br>
              <a:rPr lang="fa-IR" dirty="0" smtClean="0"/>
            </a:br>
            <a:r>
              <a:rPr lang="fa-IR" b="1" dirty="0" smtClean="0"/>
              <a:t/>
            </a:r>
            <a:br>
              <a:rPr lang="fa-IR" b="1" dirty="0" smtClean="0"/>
            </a:br>
            <a:r>
              <a:rPr lang="fa-IR" dirty="0" smtClean="0"/>
              <a:t>. </a:t>
            </a:r>
            <a:br>
              <a:rPr lang="fa-IR" dirty="0" smtClean="0"/>
            </a:b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/>
              <a:t>کلمات متشابه:           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r"/>
            <a:r>
              <a:rPr lang="fa-IR" dirty="0" smtClean="0"/>
              <a:t>کلمه های متشابه چه آن دسته از کلماتی که صورت املایی و صورت گفتاری یکسانی دارند، مانند کلمه</a:t>
            </a:r>
            <a:r>
              <a:rPr lang="fa-IR" b="1" dirty="0" smtClean="0"/>
              <a:t/>
            </a:r>
            <a:br>
              <a:rPr lang="fa-IR" b="1" dirty="0" smtClean="0"/>
            </a:br>
            <a:r>
              <a:rPr lang="fa-IR" dirty="0" smtClean="0"/>
              <a:t>شیر (شیر جنگل، شیر خوردنی، شیر آب) چه آن دسته از کلمه هایی که مانند هم نوشته نمیشوند ولی از نظر گفتاری هم آوا هستند (مانند</a:t>
            </a:r>
            <a:br>
              <a:rPr lang="fa-IR" dirty="0" smtClean="0"/>
            </a:br>
            <a:r>
              <a:rPr lang="fa-IR" dirty="0" smtClean="0"/>
              <a:t>کلمه های ”</a:t>
            </a:r>
            <a:r>
              <a:rPr lang="fa-IR" b="1" u="sng" dirty="0" smtClean="0">
                <a:solidFill>
                  <a:srgbClr val="FF0000"/>
                </a:solidFill>
              </a:rPr>
              <a:t>خوار و خار</a:t>
            </a:r>
            <a:r>
              <a:rPr lang="fa-IR" dirty="0" smtClean="0"/>
              <a:t>، </a:t>
            </a:r>
            <a:r>
              <a:rPr lang="fa-IR" b="1" u="sng" dirty="0" smtClean="0">
                <a:solidFill>
                  <a:srgbClr val="C00000"/>
                </a:solidFill>
              </a:rPr>
              <a:t>خواست و خاست</a:t>
            </a:r>
            <a:r>
              <a:rPr lang="fa-IR" dirty="0" smtClean="0"/>
              <a:t>، </a:t>
            </a:r>
            <a:r>
              <a:rPr lang="fa-IR" b="1" u="sng" dirty="0" smtClean="0">
                <a:solidFill>
                  <a:srgbClr val="0070C0"/>
                </a:solidFill>
              </a:rPr>
              <a:t>ثواب و صواب</a:t>
            </a:r>
            <a:r>
              <a:rPr lang="fa-IR" dirty="0" smtClean="0"/>
              <a:t>.) </a:t>
            </a:r>
            <a:br>
              <a:rPr lang="fa-IR" dirty="0" smtClean="0"/>
            </a:b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/>
              <a:t>مقدمه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8329642" cy="4829196"/>
          </a:xfrm>
        </p:spPr>
        <p:txBody>
          <a:bodyPr>
            <a:noAutofit/>
          </a:bodyPr>
          <a:lstStyle/>
          <a:p>
            <a:pPr lvl="7" algn="r"/>
            <a:r>
              <a:rPr lang="en-US" dirty="0" smtClean="0"/>
              <a:t> </a:t>
            </a:r>
            <a:r>
              <a:rPr lang="fa-IR" dirty="0" smtClean="0"/>
              <a:t>تحول </a:t>
            </a:r>
            <a:r>
              <a:rPr lang="fa-IR" dirty="0"/>
              <a:t>در آموزش و </a:t>
            </a:r>
            <a:r>
              <a:rPr lang="fa-IR" dirty="0" smtClean="0"/>
              <a:t>پرورش </a:t>
            </a:r>
            <a:r>
              <a:rPr lang="fa-IR" dirty="0"/>
              <a:t/>
            </a:r>
            <a:br>
              <a:rPr lang="fa-IR" dirty="0"/>
            </a:br>
            <a:r>
              <a:rPr lang="fa-IR" dirty="0"/>
              <a:t>با استقرار نظام آموزشی جدید (3ــ3ــ </a:t>
            </a:r>
            <a:r>
              <a:rPr lang="fa-IR" dirty="0" smtClean="0"/>
              <a:t>6) در</a:t>
            </a:r>
            <a:r>
              <a:rPr lang="fa-IR" dirty="0"/>
              <a:t/>
            </a:r>
            <a:br>
              <a:rPr lang="fa-IR" dirty="0"/>
            </a:br>
            <a:r>
              <a:rPr lang="fa-IR" dirty="0"/>
              <a:t>سال تحصیلی 92ــ 91به صورت جدی رقم</a:t>
            </a:r>
            <a:br>
              <a:rPr lang="fa-IR" dirty="0"/>
            </a:br>
            <a:r>
              <a:rPr lang="fa-IR" dirty="0"/>
              <a:t>خورد. همگام با تحولات اخیر و رونمایی از</a:t>
            </a:r>
            <a:br>
              <a:rPr lang="fa-IR" dirty="0"/>
            </a:br>
            <a:r>
              <a:rPr lang="fa-IR" dirty="0" smtClean="0"/>
              <a:t>سند </a:t>
            </a:r>
            <a:r>
              <a:rPr lang="fa-IR" dirty="0"/>
              <a:t>برنامه ّ درسی ملی، اهمیت و جایگاه زبان</a:t>
            </a:r>
            <a:br>
              <a:rPr lang="fa-IR" dirty="0"/>
            </a:br>
            <a:r>
              <a:rPr lang="fa-IR" dirty="0"/>
              <a:t>فارسی به عنوان میراثی ارجمند و حافظ وحدت و هویت ملی، فزونی یافته</a:t>
            </a:r>
            <a:br>
              <a:rPr lang="fa-IR" dirty="0"/>
            </a:br>
            <a:r>
              <a:rPr lang="fa-IR" dirty="0"/>
              <a:t>است. زبان فارسی </a:t>
            </a:r>
            <a:r>
              <a:rPr lang="fa-IR" dirty="0" smtClean="0"/>
              <a:t>پیام آور </a:t>
            </a:r>
            <a:r>
              <a:rPr lang="fa-IR" dirty="0"/>
              <a:t>جلال و عظمت فرهنگ ناب ایرانی است که</a:t>
            </a:r>
            <a:br>
              <a:rPr lang="fa-IR" dirty="0"/>
            </a:br>
            <a:r>
              <a:rPr lang="fa-IR" dirty="0"/>
              <a:t>حکیمان دین ٔ باور پهنه ادبیات همچون فردوسی، سعدی، حافظ و</a:t>
            </a:r>
            <a:br>
              <a:rPr lang="fa-IR" dirty="0"/>
            </a:br>
            <a:r>
              <a:rPr lang="fa-IR" dirty="0"/>
              <a:t>مولوی با </a:t>
            </a:r>
            <a:r>
              <a:rPr lang="fa-IR" dirty="0" smtClean="0"/>
              <a:t>بهره مندی </a:t>
            </a:r>
            <a:r>
              <a:rPr lang="fa-IR" dirty="0"/>
              <a:t>از ظرایف آن، معارف باورشناختی دین اسلام</a:t>
            </a:r>
            <a:br>
              <a:rPr lang="fa-IR" dirty="0"/>
            </a:br>
            <a:r>
              <a:rPr lang="fa-IR" dirty="0"/>
              <a:t>را به </a:t>
            </a:r>
            <a:r>
              <a:rPr lang="fa-IR" dirty="0" smtClean="0"/>
              <a:t>بن مایه های </a:t>
            </a:r>
            <a:r>
              <a:rPr lang="fa-IR" dirty="0"/>
              <a:t>فرهنگی ایرانیان پیوند </a:t>
            </a:r>
            <a:r>
              <a:rPr lang="fa-IR" dirty="0" smtClean="0"/>
              <a:t>زده اند </a:t>
            </a:r>
            <a:br>
              <a:rPr lang="fa-IR" dirty="0" smtClean="0"/>
            </a:b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/>
              <a:t>درست یا نادرست:         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r"/>
            <a:r>
              <a:rPr lang="fa-IR" dirty="0" smtClean="0"/>
              <a:t>این فعالیت از کتاب فارسی مشتمل بر جمله هایی است که برخی از این جمله ها از نظر معنایی درست</a:t>
            </a:r>
            <a:br>
              <a:rPr lang="fa-IR" dirty="0" smtClean="0"/>
            </a:br>
            <a:r>
              <a:rPr lang="fa-IR" dirty="0" smtClean="0"/>
              <a:t>و برخی دیگر نادرست هستند. بیشتر آنها در ارتباط با متن درس است و برخی دیگر به اطلاعات عمومی دانش آموز مربوط میشود </a:t>
            </a:r>
            <a:br>
              <a:rPr lang="fa-IR" dirty="0" smtClean="0"/>
            </a:b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/>
              <a:t>توصیه:                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algn="r"/>
            <a:r>
              <a:rPr lang="fa-IR" dirty="0" smtClean="0"/>
              <a:t>1ــ چون این فعالیت بیشتر جنبه ارزشیابی دارد، در صورت حدسهای نادرست دانش آموزان، سعی شود دانش آموز علل</a:t>
            </a:r>
            <a:br>
              <a:rPr lang="fa-IR" dirty="0" smtClean="0"/>
            </a:br>
            <a:r>
              <a:rPr lang="fa-IR" dirty="0" smtClean="0"/>
              <a:t>ضعف را کشف کند و در صدد جبران آن برآید.</a:t>
            </a:r>
            <a:br>
              <a:rPr lang="fa-IR" dirty="0" smtClean="0"/>
            </a:br>
            <a:r>
              <a:rPr lang="fa-IR" dirty="0" smtClean="0"/>
              <a:t>2ــ هنگام پرسش و خواندن جمله های مربوط به «درست و نادرست» فضایی ایجاد کنید تا تحرک و نشاط در کلاس ایجاد شود.</a:t>
            </a:r>
            <a:br>
              <a:rPr lang="fa-IR" dirty="0" smtClean="0"/>
            </a:br>
            <a:r>
              <a:rPr lang="fa-IR" dirty="0" smtClean="0"/>
              <a:t>3ــ فرصت فکر کردن به دانش آموزان داده شود.</a:t>
            </a:r>
            <a:br>
              <a:rPr lang="fa-IR" dirty="0" smtClean="0"/>
            </a:br>
            <a:r>
              <a:rPr lang="fa-IR" dirty="0" smtClean="0"/>
              <a:t>4ــ این فعالیت را هم به صورت گروهی و هم فردی میتوان اجرا کرد.</a:t>
            </a:r>
            <a:br>
              <a:rPr lang="fa-IR" dirty="0" smtClean="0"/>
            </a:br>
            <a:r>
              <a:rPr lang="fa-IR" dirty="0" smtClean="0"/>
              <a:t>5ــ دربارهٔ پاسخ اشتباه، دانش آموزان را به گفتگو تشویق کنید </a:t>
            </a:r>
            <a:br>
              <a:rPr lang="fa-IR" dirty="0" smtClean="0"/>
            </a:b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b="1" dirty="0" smtClean="0"/>
              <a:t>بیاموز‌و‌بگو: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r"/>
            <a:r>
              <a:rPr lang="fa-IR" b="1" dirty="0" smtClean="0"/>
              <a:t>‌</a:t>
            </a:r>
            <a:r>
              <a:rPr lang="fa-IR" dirty="0" smtClean="0"/>
              <a:t>برای به کارگیری درست زبان و توفیق در برقراری ارتباط گفتاری و نوشتاری و نیز سازماندهی بهتر فکر</a:t>
            </a:r>
            <a:br>
              <a:rPr lang="fa-IR" dirty="0" smtClean="0"/>
            </a:br>
            <a:r>
              <a:rPr lang="fa-IR" dirty="0" smtClean="0"/>
              <a:t>و ذهن، دانش آموز نیازمند است تا الگوهای دستوری صحیحی را در زبان فارسی معیار بداند و عادت کند تا آنها را در گفته ها و</a:t>
            </a:r>
            <a:br>
              <a:rPr lang="fa-IR" dirty="0" smtClean="0"/>
            </a:br>
            <a:r>
              <a:rPr lang="fa-IR" dirty="0" smtClean="0"/>
              <a:t>نوشته های خود به کار بندد </a:t>
            </a:r>
            <a:br>
              <a:rPr lang="fa-IR" dirty="0" smtClean="0"/>
            </a:br>
            <a:r>
              <a:rPr lang="fa-IR" dirty="0" smtClean="0"/>
              <a:t>از انواع دیگر تمرینهای مربوط به </a:t>
            </a:r>
            <a:r>
              <a:rPr lang="fa-IR" b="1" dirty="0" smtClean="0"/>
              <a:t>«بیاموز‌و‌بگو،» </a:t>
            </a:r>
            <a:r>
              <a:rPr lang="fa-IR" dirty="0" smtClean="0"/>
              <a:t>به کارگیری ”</a:t>
            </a:r>
            <a:r>
              <a:rPr lang="fa-IR" b="1" u="sng" dirty="0" smtClean="0">
                <a:solidFill>
                  <a:srgbClr val="FF0000"/>
                </a:solidFill>
              </a:rPr>
              <a:t>مثل هاست ”</a:t>
            </a:r>
            <a:r>
              <a:rPr lang="fa-IR" dirty="0" smtClean="0"/>
              <a:t/>
            </a:r>
            <a:br>
              <a:rPr lang="fa-IR" dirty="0" smtClean="0"/>
            </a:b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b="1" dirty="0" smtClean="0"/>
              <a:t>نمایش:                           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r"/>
            <a:r>
              <a:rPr lang="fa-IR" dirty="0" smtClean="0"/>
              <a:t>نمایش انواعی دارد: 1</a:t>
            </a:r>
            <a:r>
              <a:rPr lang="fa-IR" b="1" dirty="0" smtClean="0">
                <a:solidFill>
                  <a:srgbClr val="C00000"/>
                </a:solidFill>
              </a:rPr>
              <a:t>ــ نمایش بی کلام یا پانتومیم، 2ــ نمایش با کلام</a:t>
            </a:r>
            <a:r>
              <a:rPr lang="fa-IR" dirty="0" smtClean="0"/>
              <a:t/>
            </a:r>
            <a:br>
              <a:rPr lang="fa-IR" dirty="0" smtClean="0"/>
            </a:br>
            <a:r>
              <a:rPr lang="fa-IR" dirty="0" smtClean="0"/>
              <a:t>نوعی از نمایش با کلام، نمایش خلاق است. نمایش خلاق از هر گونه رسمیت رهاست. هدف آن بیشتر رضایت خاطر در افرادی</a:t>
            </a:r>
            <a:br>
              <a:rPr lang="fa-IR" dirty="0" smtClean="0"/>
            </a:br>
            <a:r>
              <a:rPr lang="fa-IR" dirty="0" smtClean="0"/>
              <a:t>است که خود را درگیر آن کردهاند. این فعالیت بخشی از طبیعت کودک است و میتواند به راحتی و با موفقیت به وسیله آموزگاران</a:t>
            </a:r>
            <a:br>
              <a:rPr lang="fa-IR" dirty="0" smtClean="0"/>
            </a:br>
            <a:r>
              <a:rPr lang="fa-IR" dirty="0" smtClean="0"/>
              <a:t> محترم دوره ابتدایی به کار گرفته شود. </a:t>
            </a:r>
            <a:br>
              <a:rPr lang="fa-IR" dirty="0" smtClean="0"/>
            </a:b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fa-IR" b="1" dirty="0" smtClean="0"/>
              <a:t>کتاب‌خوانی: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algn="r"/>
            <a:r>
              <a:rPr lang="fa-IR" dirty="0" smtClean="0"/>
              <a:t>کتاب مناسب، بهترین وسیله برای غنی تر کردن هدفمند اوقات فراغت و لذت بردن از لحظات فراغت دانش آموز</a:t>
            </a:r>
            <a:br>
              <a:rPr lang="fa-IR" dirty="0" smtClean="0"/>
            </a:br>
            <a:r>
              <a:rPr lang="fa-IR" dirty="0" smtClean="0"/>
              <a:t>است.خواندن کتاب، عادت به مطالعه و انس با آن را در دانش آموز ایجاد کرده و باعث رشد کلامی، پرورش قدرت تفکر و اخذ اطلاعات</a:t>
            </a:r>
            <a:br>
              <a:rPr lang="fa-IR" dirty="0" smtClean="0"/>
            </a:br>
            <a:r>
              <a:rPr lang="fa-IR" dirty="0" smtClean="0"/>
              <a:t> و غنی کردن اندوخته ذهنی می شود و گنجینه واژگانی و افق درک مفاهیم به واسطه کتابخوانی در دانش آموز گسترش مییابد، زیرا شکل</a:t>
            </a:r>
            <a:br>
              <a:rPr lang="fa-IR" dirty="0" smtClean="0"/>
            </a:br>
            <a:r>
              <a:rPr lang="fa-IR" dirty="0" smtClean="0"/>
              <a:t>صحیح کلمات را بارها در کتاب، می بیند و در ذهنش نقش میبندد و به گونه ای آموزش املا نیز محقق میشود. </a:t>
            </a:r>
            <a:br>
              <a:rPr lang="fa-IR" dirty="0" smtClean="0"/>
            </a:b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fa-IR" b="1" dirty="0" smtClean="0"/>
              <a:t>بخوان‌و‌حفظ‌کن: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r"/>
            <a:r>
              <a:rPr lang="fa-IR" b="1" dirty="0" smtClean="0"/>
              <a:t>‌</a:t>
            </a:r>
            <a:r>
              <a:rPr lang="fa-IR" dirty="0" smtClean="0"/>
              <a:t>شعر و سرود، برای کودکان گذشته از ایجاد نشاط و شکفتگی روح، زمینه ای مناسب برای زبان آموزی،</a:t>
            </a:r>
            <a:br>
              <a:rPr lang="fa-IR" dirty="0" smtClean="0"/>
            </a:br>
            <a:r>
              <a:rPr lang="fa-IR" dirty="0" smtClean="0"/>
              <a:t>شناخت واژگان، آشنایی با مفاهیم و ارزشها و بایسته های اجتماعی، اخلاقی، علمی و فرهنگی است. سرودن برای کودکان از دیرباز</a:t>
            </a:r>
            <a:br>
              <a:rPr lang="fa-IR" dirty="0" smtClean="0"/>
            </a:br>
            <a:r>
              <a:rPr lang="fa-IR" dirty="0" smtClean="0"/>
              <a:t>در فرهنگ ما رایج بوده است. </a:t>
            </a:r>
            <a:br>
              <a:rPr lang="fa-IR" dirty="0" smtClean="0"/>
            </a:b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/>
              <a:t>ویژگیهای اشعار:     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0000" lnSpcReduction="20000"/>
          </a:bodyPr>
          <a:lstStyle/>
          <a:p>
            <a:pPr algn="r"/>
            <a:r>
              <a:rPr lang="fa-IR" dirty="0" smtClean="0"/>
              <a:t>1ــ هر سروده متناسب با موضوع فصل انتخاب شده است، بنابراین دروس قبل از هر شعر کاملاً با مضمون و محتوای شعر</a:t>
            </a:r>
            <a:br>
              <a:rPr lang="fa-IR" dirty="0" smtClean="0"/>
            </a:br>
            <a:r>
              <a:rPr lang="fa-IR" dirty="0" smtClean="0"/>
              <a:t>همخوانی دارند.</a:t>
            </a:r>
            <a:br>
              <a:rPr lang="fa-IR" dirty="0" smtClean="0"/>
            </a:br>
            <a:r>
              <a:rPr lang="fa-IR" dirty="0" smtClean="0"/>
              <a:t>2ــ آهنگ و موسیقی سروده ها متناسب با ذوق و عواطف کودک است.</a:t>
            </a:r>
            <a:br>
              <a:rPr lang="fa-IR" dirty="0" smtClean="0"/>
            </a:br>
            <a:r>
              <a:rPr lang="fa-IR" dirty="0" smtClean="0"/>
              <a:t>3ــ در کنار سروده های شاعران کودک و نوجوان، کوشش بر آن است تا در پایه های سوم، چهارم و پنجم، ششم آرام، آرام از شعر</a:t>
            </a:r>
            <a:br>
              <a:rPr lang="fa-IR" dirty="0" smtClean="0"/>
            </a:br>
            <a:r>
              <a:rPr lang="fa-IR" dirty="0" smtClean="0"/>
              <a:t>شاعران بزرگ نیز بهره گیری شود تا دانش آموز به تدریج با ادبیات گذشته و چهره های بزرگ آشنا شود و میراث ارزشمند فرهنگی خود</a:t>
            </a:r>
            <a:br>
              <a:rPr lang="fa-IR" dirty="0" smtClean="0"/>
            </a:br>
            <a:r>
              <a:rPr lang="fa-IR" dirty="0" smtClean="0"/>
              <a:t>را بشناسد. به همین دلیل از شعر شاعرانی چون سعدی، فردوسی، ناصر خسرو و ملکالشعرای بهاروایرج میرزا هم در کتاب «فارسی» و هم در</a:t>
            </a:r>
            <a:br>
              <a:rPr lang="fa-IR" dirty="0" smtClean="0"/>
            </a:br>
            <a:r>
              <a:rPr lang="fa-IR" dirty="0" smtClean="0"/>
              <a:t>کتاب «نگارش» (برای تمرین خط تحریری) استفاده شده است.</a:t>
            </a:r>
            <a:br>
              <a:rPr lang="fa-IR" dirty="0" smtClean="0"/>
            </a:br>
            <a:r>
              <a:rPr lang="fa-IR" dirty="0" smtClean="0"/>
              <a:t>4ــ به رغم تلاش در تنوع اوزان، به دلیل آنکه بیشتر سروده های شاعران کودک و نوجوان در قالب چهار پاره است، سهم این</a:t>
            </a:r>
            <a:br>
              <a:rPr lang="fa-IR" dirty="0" smtClean="0"/>
            </a:br>
            <a:r>
              <a:rPr lang="fa-IR" dirty="0" smtClean="0"/>
              <a:t>قالب شعری در کتابهای فارسی سالهای اول و دوم بیش از دیگر قالبهاست.</a:t>
            </a:r>
            <a:br>
              <a:rPr lang="fa-IR" dirty="0" smtClean="0"/>
            </a:br>
            <a:r>
              <a:rPr lang="fa-IR" dirty="0" smtClean="0"/>
              <a:t>5ــ برای کوتاه کردن سروده ها، گاه یک بند یا چند بیت از شعر اصلی حذف شده است. تلاش بر آن بوده است که این حذفها</a:t>
            </a:r>
            <a:br>
              <a:rPr lang="fa-IR" dirty="0" smtClean="0"/>
            </a:br>
            <a:r>
              <a:rPr lang="fa-IR" dirty="0" smtClean="0"/>
              <a:t> به چارچوب اصلی شعر لطمه وارد نکنند </a:t>
            </a:r>
            <a:br>
              <a:rPr lang="fa-IR" dirty="0" smtClean="0"/>
            </a:b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b="1" dirty="0" smtClean="0"/>
              <a:t>بخوان‌و‌بیندیش         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7500" lnSpcReduction="20000"/>
          </a:bodyPr>
          <a:lstStyle/>
          <a:p>
            <a:pPr algn="r"/>
            <a:r>
              <a:rPr lang="fa-IR" b="1" dirty="0" smtClean="0"/>
              <a:t>‌</a:t>
            </a:r>
            <a:br>
              <a:rPr lang="fa-IR" b="1" dirty="0" smtClean="0"/>
            </a:br>
            <a:r>
              <a:rPr lang="fa-IR" dirty="0" smtClean="0"/>
              <a:t>اهداف این بخش شامل:</a:t>
            </a:r>
            <a:br>
              <a:rPr lang="fa-IR" dirty="0" smtClean="0"/>
            </a:br>
            <a:r>
              <a:rPr lang="fa-IR" dirty="0" smtClean="0"/>
              <a:t> 1ــ توسعه توانایی در خواندن نمادهای نوشتاری و تصویری</a:t>
            </a:r>
            <a:br>
              <a:rPr lang="fa-IR" dirty="0" smtClean="0"/>
            </a:br>
            <a:r>
              <a:rPr lang="fa-IR" dirty="0" smtClean="0"/>
              <a:t>2ــ توانایی دریافت ارتباط معنایی در بخشهای یک متن ساده</a:t>
            </a:r>
            <a:br>
              <a:rPr lang="fa-IR" dirty="0" smtClean="0"/>
            </a:br>
            <a:r>
              <a:rPr lang="fa-IR" dirty="0" smtClean="0"/>
              <a:t>3ــ توانایی درک پیام اصلی یک متن ساده</a:t>
            </a:r>
            <a:br>
              <a:rPr lang="fa-IR" dirty="0" smtClean="0"/>
            </a:br>
            <a:r>
              <a:rPr lang="fa-IR" dirty="0" smtClean="0"/>
              <a:t>4ــ توانایی بلندخوانی و صامت خوانی</a:t>
            </a:r>
            <a:br>
              <a:rPr lang="fa-IR" dirty="0" smtClean="0"/>
            </a:br>
            <a:r>
              <a:rPr lang="fa-IR" dirty="0" smtClean="0"/>
              <a:t>5ــ توانایی بررسی محتوای یک متن ساده</a:t>
            </a:r>
            <a:br>
              <a:rPr lang="fa-IR" dirty="0" smtClean="0"/>
            </a:br>
            <a:r>
              <a:rPr lang="fa-IR" dirty="0" smtClean="0"/>
              <a:t>6ــ توانایی به کارگیری کارافزارهای مناسب در خواندن</a:t>
            </a:r>
            <a:br>
              <a:rPr lang="fa-IR" dirty="0" smtClean="0"/>
            </a:br>
            <a:r>
              <a:rPr lang="fa-IR" dirty="0" smtClean="0"/>
              <a:t>7ــ توسعه عادات و آداب مطلوب در خواندن</a:t>
            </a:r>
            <a:br>
              <a:rPr lang="fa-IR" dirty="0" smtClean="0"/>
            </a:br>
            <a:r>
              <a:rPr lang="fa-IR" dirty="0" smtClean="0"/>
              <a:t> 8ــ گسترش دایره دید در خواندن</a:t>
            </a:r>
            <a:br>
              <a:rPr lang="fa-IR" dirty="0" smtClean="0"/>
            </a:br>
            <a:r>
              <a:rPr lang="fa-IR" dirty="0" smtClean="0"/>
              <a:t>9ــ درک مفاهیم و مطالب خوانده شده از طریق پاسخگویی مناسب به سؤالات متن</a:t>
            </a:r>
            <a:br>
              <a:rPr lang="fa-IR" dirty="0" smtClean="0"/>
            </a:br>
            <a:r>
              <a:rPr lang="fa-IR" dirty="0" smtClean="0"/>
              <a:t>10ــ حرکت منظم چشم بر روی صفحات و هماهنگی ذهن با این حرکات</a:t>
            </a:r>
            <a:br>
              <a:rPr lang="fa-IR" dirty="0" smtClean="0"/>
            </a:br>
            <a:r>
              <a:rPr lang="fa-IR" dirty="0" smtClean="0"/>
              <a:t>11ــ افزایش تمرکز حواس از طریق هماهنگ سازی سرعت خواندن با سرعت فکر کردن </a:t>
            </a:r>
            <a:br>
              <a:rPr lang="fa-IR" dirty="0" smtClean="0"/>
            </a:b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fa-IR" b="1" dirty="0" smtClean="0"/>
              <a:t>ب) کتاب نگارش فارسی</a:t>
            </a:r>
            <a:r>
              <a:rPr lang="fa-IR" dirty="0" smtClean="0"/>
              <a:t> </a:t>
            </a:r>
            <a:br>
              <a:rPr lang="fa-IR" dirty="0" smtClean="0"/>
            </a:br>
            <a:r>
              <a:rPr lang="fa-IR" dirty="0" smtClean="0"/>
              <a:t> 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algn="r"/>
            <a:r>
              <a:rPr lang="fa-IR" dirty="0" smtClean="0"/>
              <a:t>این کتاب در کنار کتاب فارسی و به موازات آن در کلاس تمرین میشود. کتاب نگارش اهداف زیر را دنبال میکند:</a:t>
            </a:r>
            <a:br>
              <a:rPr lang="fa-IR" dirty="0" smtClean="0"/>
            </a:br>
            <a:r>
              <a:rPr lang="fa-IR" dirty="0" smtClean="0"/>
              <a:t>1ــ تمرین های دوره ای جهت یادآوری و تقویت مهارتهای نوشتاری و شناخت نشانه ها</a:t>
            </a:r>
            <a:br>
              <a:rPr lang="fa-IR" dirty="0" smtClean="0"/>
            </a:br>
            <a:r>
              <a:rPr lang="fa-IR" dirty="0" smtClean="0"/>
              <a:t>2ــ توانمندسازی دانش آموزان در به کارگیری خط</a:t>
            </a:r>
            <a:br>
              <a:rPr lang="fa-IR" dirty="0" smtClean="0"/>
            </a:br>
            <a:r>
              <a:rPr lang="fa-IR" dirty="0" smtClean="0"/>
              <a:t>3ــ تقویت درست نویسی کلمات و جملات شنیده شده</a:t>
            </a:r>
            <a:br>
              <a:rPr lang="fa-IR" dirty="0" smtClean="0"/>
            </a:br>
            <a:r>
              <a:rPr lang="fa-IR" dirty="0" smtClean="0"/>
              <a:t>ٔ 4ــ تقویت مهارت به کارگیری علائم سجاوندی در نوشتن، مانند استفاده درست از نقطه، ویرگول، دونقطه و...</a:t>
            </a:r>
            <a:br>
              <a:rPr lang="fa-IR" dirty="0" smtClean="0"/>
            </a:br>
            <a:r>
              <a:rPr lang="fa-IR" dirty="0" smtClean="0"/>
              <a:t>5ــ توانمندسازی دانش آموزان در اجرای برخی از پاره مهارتهای نگارشی </a:t>
            </a:r>
            <a:br>
              <a:rPr lang="fa-IR" dirty="0" smtClean="0"/>
            </a:b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a-IR" b="1" dirty="0" smtClean="0"/>
              <a:t>ویژگی‌‌کتاب‌‌نگارش</a:t>
            </a:r>
            <a:r>
              <a:rPr lang="en-US" b="1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pPr algn="r"/>
            <a:r>
              <a:rPr lang="fa-IR" sz="2000" b="1" dirty="0" smtClean="0"/>
              <a:t/>
            </a:r>
            <a:br>
              <a:rPr lang="fa-IR" sz="2000" b="1" dirty="0" smtClean="0"/>
            </a:br>
            <a:r>
              <a:rPr lang="fa-IR" sz="2000" dirty="0" smtClean="0"/>
              <a:t>1ــ تمامی فعالیتهای پراکندهٔ نوشتاری دانش آموزان در یک جا متمرکز و سازماندهی شد و با رعایت تمامی جوانب و اصول</a:t>
            </a:r>
            <a:br>
              <a:rPr lang="fa-IR" sz="2000" dirty="0" smtClean="0"/>
            </a:br>
            <a:r>
              <a:rPr lang="fa-IR" sz="2000" dirty="0" smtClean="0"/>
              <a:t>زبان آموزی تنظیم گردید تا این امکان برای خانواده ها، معلم و خود دانش آموز فراهم آید که سیر پیشرفت خود را در طی سال،</a:t>
            </a:r>
            <a:br>
              <a:rPr lang="fa-IR" sz="2000" dirty="0" smtClean="0"/>
            </a:br>
            <a:r>
              <a:rPr lang="fa-IR" sz="2000" dirty="0" smtClean="0"/>
              <a:t>روزبه روز و هفته به هفته پیش چشم داشته باشند..</a:t>
            </a:r>
            <a:br>
              <a:rPr lang="fa-IR" sz="2000" dirty="0" smtClean="0"/>
            </a:br>
            <a:r>
              <a:rPr lang="fa-IR" sz="2000" dirty="0" smtClean="0"/>
              <a:t>دانش آموزان نیز با نگاهی به سیر پیشرفت خود، شناخت روشنی از خود خواهند داشت.</a:t>
            </a:r>
            <a:br>
              <a:rPr lang="fa-IR" sz="2000" dirty="0" smtClean="0"/>
            </a:br>
            <a:r>
              <a:rPr lang="fa-IR" sz="2000" dirty="0" smtClean="0"/>
              <a:t>2ــ فعالیتها و تمرینها براساس درس تنظیم شده است.</a:t>
            </a:r>
            <a:br>
              <a:rPr lang="fa-IR" sz="2000" dirty="0" smtClean="0"/>
            </a:br>
            <a:r>
              <a:rPr lang="fa-IR" sz="2000" dirty="0" smtClean="0"/>
              <a:t>3ــ تمامی فعالیتها و تمرینهای کتاب نگارش هماهنگی مستقیم و هدفمند و منظم با محتوای کتاب فارسی دارد.</a:t>
            </a:r>
            <a:br>
              <a:rPr lang="fa-IR" sz="2000" dirty="0" smtClean="0"/>
            </a:br>
            <a:r>
              <a:rPr lang="fa-IR" sz="2000" dirty="0" smtClean="0"/>
              <a:t>از این رو، دو کتاب، هم زمان تدریس و تمرین میشوند.</a:t>
            </a:r>
            <a:br>
              <a:rPr lang="fa-IR" sz="2000" dirty="0" smtClean="0"/>
            </a:br>
            <a:endParaRPr lang="en-US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/>
              <a:t>ساختارکتاب (مهارت خوانداری)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r"/>
            <a:r>
              <a:rPr lang="fa-IR" dirty="0"/>
              <a:t>کتاب فارسی </a:t>
            </a:r>
            <a:r>
              <a:rPr lang="fa-IR" dirty="0" smtClean="0"/>
              <a:t>خوانداری از </a:t>
            </a:r>
            <a:r>
              <a:rPr lang="fa-IR" dirty="0"/>
              <a:t>یک سو بر قلمرو دریافتی یا ادراکی زبان تمرکز</a:t>
            </a:r>
            <a:br>
              <a:rPr lang="fa-IR" dirty="0"/>
            </a:br>
            <a:r>
              <a:rPr lang="fa-IR" dirty="0"/>
              <a:t>دارد؛ لذا درست دیدن، درک خوانداری و درک شنیداری را</a:t>
            </a:r>
            <a:br>
              <a:rPr lang="fa-IR" dirty="0"/>
            </a:br>
            <a:r>
              <a:rPr lang="fa-IR" dirty="0"/>
              <a:t>آموزش میدهد و از سوی دیگر با قلمرو تولیدی زبان پیوند مییابد</a:t>
            </a:r>
            <a:br>
              <a:rPr lang="fa-IR" dirty="0"/>
            </a:br>
            <a:r>
              <a:rPr lang="fa-IR" dirty="0"/>
              <a:t>و در فرایند یاددهی ــ یادگیری به ریزمهارتهای خوانداری مانند</a:t>
            </a:r>
            <a:br>
              <a:rPr lang="fa-IR" dirty="0"/>
            </a:br>
            <a:r>
              <a:rPr lang="fa-IR" dirty="0"/>
              <a:t>رعایت آهنگ، لحن کلام، تکیه، مکث و درنگ در خوانش متن و</a:t>
            </a:r>
            <a:br>
              <a:rPr lang="fa-IR" dirty="0"/>
            </a:br>
            <a:r>
              <a:rPr lang="fa-IR" dirty="0"/>
              <a:t>سخن گفتن انتقادی میپردازد</a:t>
            </a:r>
            <a:r>
              <a:rPr lang="fa-IR" dirty="0" smtClean="0"/>
              <a:t/>
            </a:r>
            <a:br>
              <a:rPr lang="fa-IR" dirty="0" smtClean="0"/>
            </a:br>
            <a:r>
              <a:rPr lang="fa-IR" dirty="0" smtClean="0"/>
              <a:t/>
            </a:r>
            <a:br>
              <a:rPr lang="fa-IR" dirty="0" smtClean="0"/>
            </a:b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/>
              <a:t>ادامه                  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20000"/>
          </a:bodyPr>
          <a:lstStyle/>
          <a:p>
            <a:pPr algn="r"/>
            <a:r>
              <a:rPr lang="fa-IR" sz="3200" dirty="0" smtClean="0"/>
              <a:t>4ـ تمرینهای هر صفحه با خود و با تمرینهای روزهای دیگر هفته، ارتباط منطقی دارند.</a:t>
            </a:r>
            <a:br>
              <a:rPr lang="fa-IR" sz="3200" dirty="0" smtClean="0"/>
            </a:br>
            <a:r>
              <a:rPr lang="fa-IR" sz="3200" dirty="0" smtClean="0"/>
              <a:t>5ــبرخی صفحه با جمله ای که بیانگر «سلام» باشد، آغاز میشود و با جملهای تحسین آمیز یا خداحافظی پایان مییابد که ٔ اغلب جنبه</a:t>
            </a:r>
            <a:br>
              <a:rPr lang="fa-IR" sz="3200" dirty="0" smtClean="0"/>
            </a:br>
            <a:r>
              <a:rPr lang="fa-IR" sz="3200" dirty="0" smtClean="0"/>
              <a:t>تشویقی دارند. مانند خسته نباشی، روز به خیر، چه روز خوبی و … </a:t>
            </a:r>
            <a:br>
              <a:rPr lang="fa-IR" sz="3200" dirty="0" smtClean="0"/>
            </a:br>
            <a:r>
              <a:rPr lang="fa-IR" sz="3200" dirty="0" smtClean="0"/>
              <a:t>6ــ با توجه به تمرینهای رونویسی و تمرینهای خط تحریری که با برنامه ای منسجم و منظم در طول سال تحصیلی ادامه مییابد</a:t>
            </a:r>
            <a:br>
              <a:rPr lang="fa-IR" sz="3200" dirty="0" smtClean="0"/>
            </a:br>
            <a:r>
              <a:rPr lang="fa-IR" sz="3200" dirty="0" smtClean="0"/>
              <a:t>و روندی ملایم، آرام و متناسب با توان دانش ٔ آموز دارد، دیگر نیازی به تهیه دفتر مشق و تعیین تکلیف اضافی نیست..</a:t>
            </a:r>
            <a:br>
              <a:rPr lang="fa-IR" sz="3200" dirty="0" smtClean="0"/>
            </a:br>
            <a:r>
              <a:rPr lang="fa-IR" sz="3200" dirty="0" smtClean="0"/>
              <a:t>7ــ در تمرینهای کتاب نگارش از دادن تمرینهای سلیقه ای و بدون هدف پیشگیری شود. </a:t>
            </a:r>
            <a:br>
              <a:rPr lang="fa-IR" sz="3200" dirty="0" smtClean="0"/>
            </a:br>
            <a:endParaRPr lang="en-US" sz="3200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/>
              <a:t>تمرینات               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pPr algn="r"/>
            <a:r>
              <a:rPr lang="fa-IR" dirty="0" smtClean="0"/>
              <a:t>الف) تمرینهای اول هر درس در هر 4صفحه، به رونویسی از بخشهای مختلف متن درس اختصاص دارد.</a:t>
            </a:r>
            <a:br>
              <a:rPr lang="fa-IR" dirty="0" smtClean="0"/>
            </a:br>
            <a:r>
              <a:rPr lang="fa-IR" dirty="0" smtClean="0"/>
              <a:t>ب) تمرینهای دوم به آموزش املا یاتقویت مهارت املانویسی پرداخته است.</a:t>
            </a:r>
            <a:br>
              <a:rPr lang="fa-IR" dirty="0" smtClean="0"/>
            </a:br>
            <a:r>
              <a:rPr lang="fa-IR" dirty="0" smtClean="0"/>
              <a:t>پ) در تمرینهای سوم به تقویت آموخته ٔ های کودک در زمینه «واژه سازی» و «بیاموز و بگو» توجه شده است.</a:t>
            </a:r>
            <a:br>
              <a:rPr lang="fa-IR" dirty="0" smtClean="0"/>
            </a:br>
            <a:r>
              <a:rPr lang="fa-IR" dirty="0" smtClean="0"/>
              <a:t>ت) تمرینهای چهارم هر صفحه مربوط به تقویت مهارت نگارش، جمله سازی و انشانویسی میباشد.</a:t>
            </a:r>
            <a:br>
              <a:rPr lang="fa-IR" dirty="0" smtClean="0"/>
            </a:br>
            <a:r>
              <a:rPr lang="fa-IR" dirty="0" smtClean="0"/>
              <a:t>ث) در صفحه پنجم، تمرین اول به تقویت خوشنویسی اختصاص یافته است.این تمرینها شامل دعاهای ساده برای برقراری</a:t>
            </a:r>
            <a:br>
              <a:rPr lang="fa-IR" dirty="0" smtClean="0"/>
            </a:br>
            <a:r>
              <a:rPr lang="fa-IR" dirty="0" smtClean="0"/>
              <a:t>ارتباط صمیمانه با خداوند است و تمرین دوم برای تقویت اطلاعات عمومی و سرگرمی طراحی شده است </a:t>
            </a:r>
            <a:br>
              <a:rPr lang="fa-IR" dirty="0" smtClean="0"/>
            </a:br>
            <a:endParaRPr lang="en-US" dirty="0"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/>
              <a:t>نکته                    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r"/>
            <a:r>
              <a:rPr lang="fa-IR" dirty="0" smtClean="0"/>
              <a:t>تمرینها و فعالیتهای کتاب نگارش طبق جدول زمانبندی ارائه شده، در ساعات کلاسی انجام میشود و معلم میتواند با</a:t>
            </a:r>
            <a:br>
              <a:rPr lang="fa-IR" dirty="0" smtClean="0"/>
            </a:br>
            <a:r>
              <a:rPr lang="fa-IR" dirty="0" smtClean="0"/>
              <a:t>نظارت بر انجام کار دانش آموزان، راهنماییهای لازم را ارائه نماید. همچنین معلم گرامی میتواند در صورت نیاز، انجام برخی تمرینها</a:t>
            </a:r>
            <a:br>
              <a:rPr lang="fa-IR" dirty="0" smtClean="0"/>
            </a:br>
            <a:r>
              <a:rPr lang="fa-IR" dirty="0" smtClean="0"/>
              <a:t>را برای کار در منزل تعیین نماید </a:t>
            </a:r>
            <a:br>
              <a:rPr lang="fa-IR" dirty="0" smtClean="0"/>
            </a:br>
            <a:endParaRPr lang="en-US" dirty="0"/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/>
              <a:t>ارزشیابی                   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r"/>
            <a:r>
              <a:rPr lang="fa-IR" dirty="0" smtClean="0"/>
              <a:t>ارزشیابی کیفی –توصیفی </a:t>
            </a:r>
          </a:p>
          <a:p>
            <a:pPr algn="r"/>
            <a:r>
              <a:rPr lang="fa-IR" dirty="0" smtClean="0"/>
              <a:t>اهمیت وهدف</a:t>
            </a:r>
          </a:p>
          <a:p>
            <a:pPr algn="r"/>
            <a:r>
              <a:rPr lang="fa-IR" dirty="0" smtClean="0"/>
              <a:t>ویژگیها </a:t>
            </a:r>
          </a:p>
          <a:p>
            <a:pPr algn="r"/>
            <a:r>
              <a:rPr lang="fa-IR" dirty="0" smtClean="0"/>
              <a:t>بازخورد</a:t>
            </a:r>
          </a:p>
          <a:p>
            <a:pPr algn="r"/>
            <a:r>
              <a:rPr lang="fa-IR" dirty="0" smtClean="0"/>
              <a:t>.....</a:t>
            </a:r>
          </a:p>
          <a:p>
            <a:pPr algn="r"/>
            <a:r>
              <a:rPr lang="fa-IR" dirty="0" smtClean="0"/>
              <a:t>....</a:t>
            </a:r>
          </a:p>
          <a:p>
            <a:pPr algn="r">
              <a:buNone/>
            </a:pPr>
            <a:r>
              <a:rPr lang="fa-IR" dirty="0" smtClean="0"/>
              <a:t>                   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/>
              <a:t>کتاب نگارش(مهارت نوشتاری)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7500" lnSpcReduction="20000"/>
          </a:bodyPr>
          <a:lstStyle/>
          <a:p>
            <a:pPr algn="r"/>
            <a:r>
              <a:rPr lang="fa-IR" dirty="0"/>
              <a:t>کتاب نگارش فارسی به قلمرو نمادهای خطی و نوشتاری زبان</a:t>
            </a:r>
            <a:br>
              <a:rPr lang="fa-IR" dirty="0"/>
            </a:br>
            <a:r>
              <a:rPr lang="fa-IR" dirty="0"/>
              <a:t>و به دیگر سخن، </a:t>
            </a:r>
            <a:r>
              <a:rPr lang="fa-IR" dirty="0" smtClean="0"/>
              <a:t>به </a:t>
            </a:r>
            <a:r>
              <a:rPr lang="fa-IR" dirty="0"/>
              <a:t>پهنه مهارتهای تولید مکتوب زبان میپردازد؛ یعنی</a:t>
            </a:r>
            <a:br>
              <a:rPr lang="fa-IR" dirty="0"/>
            </a:br>
            <a:r>
              <a:rPr lang="fa-IR" dirty="0"/>
              <a:t>درکتاب فارسی، </a:t>
            </a:r>
            <a:r>
              <a:rPr lang="fa-IR" dirty="0" smtClean="0"/>
              <a:t>زبان آموز</a:t>
            </a:r>
            <a:r>
              <a:rPr lang="fa-IR" dirty="0"/>
              <a:t>، اطّلاعات و معارف را از طریق متن درسها و</a:t>
            </a:r>
            <a:br>
              <a:rPr lang="fa-IR" dirty="0"/>
            </a:br>
            <a:r>
              <a:rPr lang="fa-IR" dirty="0" smtClean="0"/>
              <a:t>آموزه ها</a:t>
            </a:r>
            <a:r>
              <a:rPr lang="fa-IR" dirty="0"/>
              <a:t>، دریافت می ٔ کند و این کار، سبب پرورش ذهن و زبان، گسترش دامنه واژگان</a:t>
            </a:r>
            <a:br>
              <a:rPr lang="fa-IR" dirty="0"/>
            </a:br>
            <a:r>
              <a:rPr lang="fa-IR" dirty="0"/>
              <a:t>و تقویت توانایی تفکّر و تحلیل </a:t>
            </a:r>
            <a:r>
              <a:rPr lang="fa-IR" dirty="0" smtClean="0"/>
              <a:t>دانش آموز </a:t>
            </a:r>
            <a:r>
              <a:rPr lang="fa-IR" dirty="0"/>
              <a:t>میشود که در گفتار و بیان دیدگاهها </a:t>
            </a:r>
            <a:r>
              <a:rPr lang="fa-IR" dirty="0" smtClean="0"/>
              <a:t>و </a:t>
            </a:r>
            <a:r>
              <a:rPr lang="fa-IR" dirty="0"/>
              <a:t>حضور فعال</a:t>
            </a:r>
            <a:br>
              <a:rPr lang="fa-IR" dirty="0"/>
            </a:br>
            <a:r>
              <a:rPr lang="fa-IR" dirty="0"/>
              <a:t>در کارهای گروهی و نقد و تحلیل شفاهی، قابل مشاهده و ارزشیابی است؛ </a:t>
            </a:r>
            <a:r>
              <a:rPr lang="fa-IR" dirty="0" smtClean="0"/>
              <a:t>همچنین در </a:t>
            </a:r>
            <a:r>
              <a:rPr lang="fa-IR" dirty="0"/>
              <a:t>کتاب نگارش</a:t>
            </a:r>
            <a:br>
              <a:rPr lang="fa-IR" dirty="0"/>
            </a:br>
            <a:r>
              <a:rPr lang="fa-IR" dirty="0"/>
              <a:t>فارسی، آموخته </a:t>
            </a:r>
            <a:r>
              <a:rPr lang="fa-IR" dirty="0" smtClean="0"/>
              <a:t>ها </a:t>
            </a:r>
            <a:r>
              <a:rPr lang="fa-IR" dirty="0"/>
              <a:t>(مجموعه </a:t>
            </a:r>
            <a:r>
              <a:rPr lang="fa-IR" dirty="0" smtClean="0"/>
              <a:t>دیده ها</a:t>
            </a:r>
            <a:r>
              <a:rPr lang="fa-IR" dirty="0"/>
              <a:t>، </a:t>
            </a:r>
            <a:r>
              <a:rPr lang="fa-IR" dirty="0" smtClean="0"/>
              <a:t>شنیده ها</a:t>
            </a:r>
            <a:r>
              <a:rPr lang="fa-IR" dirty="0"/>
              <a:t>، </a:t>
            </a:r>
            <a:r>
              <a:rPr lang="fa-IR" dirty="0" smtClean="0"/>
              <a:t>خوانده ها </a:t>
            </a:r>
            <a:r>
              <a:rPr lang="fa-IR" dirty="0"/>
              <a:t>و </a:t>
            </a:r>
            <a:r>
              <a:rPr lang="fa-IR" dirty="0" smtClean="0"/>
              <a:t>اندیشیده ها</a:t>
            </a:r>
            <a:r>
              <a:rPr lang="fa-IR" dirty="0"/>
              <a:t>) در قالب نوشته، نمایان</a:t>
            </a:r>
            <a:br>
              <a:rPr lang="fa-IR" dirty="0"/>
            </a:br>
            <a:r>
              <a:rPr lang="fa-IR" dirty="0"/>
              <a:t>میشوند. افزون بر این، در تدوین کتاب نگارش، به موضوع نگارش با رعایت سیر تدریجی و</a:t>
            </a:r>
            <a:br>
              <a:rPr lang="fa-IR" dirty="0"/>
            </a:br>
            <a:r>
              <a:rPr lang="fa-IR" dirty="0"/>
              <a:t>مرحله </a:t>
            </a:r>
            <a:r>
              <a:rPr lang="fa-IR" dirty="0" smtClean="0"/>
              <a:t>ای</a:t>
            </a:r>
            <a:r>
              <a:rPr lang="fa-IR" dirty="0"/>
              <a:t>، توجه کافی شده است.</a:t>
            </a:r>
            <a:r>
              <a:rPr lang="fa-IR" dirty="0" smtClean="0"/>
              <a:t/>
            </a:r>
            <a:br>
              <a:rPr lang="fa-IR" dirty="0" smtClean="0"/>
            </a:br>
            <a:r>
              <a:rPr lang="fa-IR" dirty="0" smtClean="0"/>
              <a:t/>
            </a:r>
            <a:br>
              <a:rPr lang="fa-IR" dirty="0" smtClean="0"/>
            </a:b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r"/>
            <a:r>
              <a:rPr lang="fa-IR" sz="3600" b="1" dirty="0" smtClean="0"/>
              <a:t>رویکـــرد برنامۀ درسی حوزۀ</a:t>
            </a:r>
            <a:r>
              <a:rPr lang="fa-IR" b="1" dirty="0" smtClean="0"/>
              <a:t/>
            </a:r>
            <a:br>
              <a:rPr lang="fa-IR" b="1" dirty="0" smtClean="0"/>
            </a:br>
            <a:r>
              <a:rPr lang="fa-IR" sz="3600" b="1" dirty="0" smtClean="0"/>
              <a:t>تربیت و یادگیری فارســی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algn="r"/>
            <a:r>
              <a:rPr lang="fa-IR" b="1" dirty="0" smtClean="0"/>
              <a:t>الف)رویکرد عام</a:t>
            </a:r>
            <a:r>
              <a:rPr lang="fa-IR" b="1" dirty="0"/>
              <a:t/>
            </a:r>
            <a:br>
              <a:rPr lang="fa-IR" b="1" dirty="0"/>
            </a:br>
            <a:r>
              <a:rPr lang="fa-IR" dirty="0" smtClean="0"/>
              <a:t> </a:t>
            </a:r>
            <a:r>
              <a:rPr lang="fa-IR" dirty="0"/>
              <a:t>کتاب </a:t>
            </a:r>
            <a:r>
              <a:rPr lang="fa-IR" dirty="0" smtClean="0"/>
              <a:t>فارسی </a:t>
            </a:r>
            <a:r>
              <a:rPr lang="fa-IR" dirty="0"/>
              <a:t>بر بنیاد</a:t>
            </a:r>
            <a:br>
              <a:rPr lang="fa-IR" dirty="0"/>
            </a:br>
            <a:r>
              <a:rPr lang="fa-IR" dirty="0" smtClean="0"/>
              <a:t> </a:t>
            </a:r>
            <a:r>
              <a:rPr lang="fa-IR" dirty="0"/>
              <a:t>رویکرد عام «برنامه درسی ملّی جمهوری</a:t>
            </a:r>
            <a:br>
              <a:rPr lang="fa-IR" dirty="0"/>
            </a:br>
            <a:r>
              <a:rPr lang="fa-IR" dirty="0"/>
              <a:t>اسلامی ایران،» یعنی شکوفایی فطرت</a:t>
            </a:r>
            <a:br>
              <a:rPr lang="fa-IR" dirty="0"/>
            </a:br>
            <a:r>
              <a:rPr lang="fa-IR" dirty="0" smtClean="0"/>
              <a:t> </a:t>
            </a:r>
            <a:r>
              <a:rPr lang="fa-IR" dirty="0"/>
              <a:t>الهی، استوار است و با توجه به عناصر</a:t>
            </a:r>
            <a:br>
              <a:rPr lang="fa-IR" dirty="0"/>
            </a:br>
            <a:r>
              <a:rPr lang="fa-IR" dirty="0"/>
              <a:t>پنجگانه </a:t>
            </a:r>
            <a:r>
              <a:rPr lang="fa-IR" dirty="0" smtClean="0"/>
              <a:t>(علم</a:t>
            </a:r>
            <a:r>
              <a:rPr lang="fa-IR" dirty="0"/>
              <a:t>، تفکر، ایمان، اخلاق، عمل)</a:t>
            </a:r>
            <a:br>
              <a:rPr lang="fa-IR" dirty="0"/>
            </a:br>
            <a:r>
              <a:rPr lang="fa-IR" dirty="0"/>
              <a:t>و </a:t>
            </a:r>
            <a:r>
              <a:rPr lang="fa-IR" dirty="0" smtClean="0"/>
              <a:t>جلوه های </a:t>
            </a:r>
            <a:r>
              <a:rPr lang="fa-IR" dirty="0"/>
              <a:t>آن در چهار پهنه (خود، خلق،</a:t>
            </a:r>
            <a:br>
              <a:rPr lang="fa-IR" dirty="0"/>
            </a:br>
            <a:r>
              <a:rPr lang="fa-IR" dirty="0" smtClean="0"/>
              <a:t> </a:t>
            </a:r>
            <a:r>
              <a:rPr lang="fa-IR" dirty="0"/>
              <a:t>خلقت و خالق،) بر پایه ٔ چهارچوب «برنامه</a:t>
            </a:r>
            <a:br>
              <a:rPr lang="fa-IR" dirty="0"/>
            </a:br>
            <a:r>
              <a:rPr lang="fa-IR" dirty="0" smtClean="0"/>
              <a:t> </a:t>
            </a:r>
            <a:r>
              <a:rPr lang="fa-IR" dirty="0"/>
              <a:t>درسی حوزه </a:t>
            </a:r>
            <a:r>
              <a:rPr lang="fa-IR" dirty="0" smtClean="0"/>
              <a:t>تربیت </a:t>
            </a:r>
            <a:r>
              <a:rPr lang="fa-IR" dirty="0"/>
              <a:t>و یادگیری فارسی دوره</a:t>
            </a:r>
            <a:br>
              <a:rPr lang="fa-IR" dirty="0"/>
            </a:br>
            <a:r>
              <a:rPr lang="fa-IR" dirty="0" smtClean="0"/>
              <a:t>دبستان» </a:t>
            </a:r>
            <a:r>
              <a:rPr lang="fa-IR" dirty="0"/>
              <a:t>سازماندهی و تألیف شده است</a:t>
            </a:r>
            <a:r>
              <a:rPr lang="fa-IR" dirty="0" smtClean="0"/>
              <a:t> </a:t>
            </a:r>
            <a:br>
              <a:rPr lang="fa-IR" dirty="0" smtClean="0"/>
            </a:b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fa-IR" dirty="0" smtClean="0"/>
              <a:t>ب) رویکردخاص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r"/>
            <a:r>
              <a:rPr lang="fa-IR" dirty="0"/>
              <a:t>رویکرد </a:t>
            </a:r>
            <a:r>
              <a:rPr lang="fa-IR" dirty="0" smtClean="0"/>
              <a:t>خاص </a:t>
            </a:r>
            <a:r>
              <a:rPr lang="fa-IR" dirty="0"/>
              <a:t>برنامه </a:t>
            </a:r>
            <a:r>
              <a:rPr lang="fa-IR" dirty="0" smtClean="0"/>
              <a:t>زبان آموزی </a:t>
            </a:r>
            <a:r>
              <a:rPr lang="fa-IR" dirty="0"/>
              <a:t>بر آموزش مهارتهای</a:t>
            </a:r>
            <a:br>
              <a:rPr lang="fa-IR" dirty="0"/>
            </a:br>
            <a:r>
              <a:rPr lang="fa-IR" dirty="0"/>
              <a:t>زبانی و فرازبانی یا </a:t>
            </a:r>
            <a:r>
              <a:rPr lang="fa-IR" dirty="0" smtClean="0"/>
              <a:t>مهارت آموزی</a:t>
            </a:r>
            <a:r>
              <a:rPr lang="fa-IR" dirty="0"/>
              <a:t>، استوار است. به همین روی، همزمان به</a:t>
            </a:r>
            <a:br>
              <a:rPr lang="fa-IR" dirty="0"/>
            </a:br>
            <a:r>
              <a:rPr lang="fa-IR" dirty="0" smtClean="0"/>
              <a:t>دو </a:t>
            </a:r>
            <a:r>
              <a:rPr lang="fa-IR" dirty="0"/>
              <a:t>پهنه مهارتهای خوانداری و مهارتهای نوشتاری و نیز مهارتهای</a:t>
            </a:r>
            <a:br>
              <a:rPr lang="fa-IR" dirty="0"/>
            </a:br>
            <a:r>
              <a:rPr lang="fa-IR" dirty="0" smtClean="0"/>
              <a:t> </a:t>
            </a:r>
            <a:r>
              <a:rPr lang="fa-IR" dirty="0"/>
              <a:t>فرازبانی (تفکر، نقد و تحلیل) پرداخته شده است</a:t>
            </a:r>
            <a:r>
              <a:rPr lang="fa-IR" dirty="0" smtClean="0"/>
              <a:t> </a:t>
            </a:r>
            <a:br>
              <a:rPr lang="fa-IR" dirty="0" smtClean="0"/>
            </a:b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fa-IR" dirty="0" smtClean="0"/>
              <a:t>هدف اصلی 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r"/>
            <a:r>
              <a:rPr lang="fa-IR" dirty="0"/>
              <a:t>بر پایه </a:t>
            </a:r>
            <a:r>
              <a:rPr lang="fa-IR" dirty="0" smtClean="0"/>
              <a:t>برنامه </a:t>
            </a:r>
            <a:r>
              <a:rPr lang="fa-IR" dirty="0"/>
              <a:t>درسی فارسی، </a:t>
            </a:r>
            <a:r>
              <a:rPr lang="fa-IR" b="1" dirty="0">
                <a:solidFill>
                  <a:srgbClr val="FF0000"/>
                </a:solidFill>
              </a:rPr>
              <a:t>تقویت مهارتهای زبانی </a:t>
            </a:r>
            <a:r>
              <a:rPr lang="fa-IR" dirty="0"/>
              <a:t>هدف اصلی آموزش است</a:t>
            </a:r>
            <a:r>
              <a:rPr lang="fa-IR" dirty="0" smtClean="0"/>
              <a:t> </a:t>
            </a:r>
            <a:br>
              <a:rPr lang="fa-IR" dirty="0" smtClean="0"/>
            </a:b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fa-IR" dirty="0" smtClean="0"/>
              <a:t>مهارتهای زبانی؟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pPr algn="r"/>
            <a:r>
              <a:rPr lang="fa-IR" b="1" i="1" u="sng" dirty="0">
                <a:solidFill>
                  <a:srgbClr val="FF0000"/>
                </a:solidFill>
              </a:rPr>
              <a:t>گوش دادن</a:t>
            </a:r>
            <a:r>
              <a:rPr lang="fa-IR" b="1" dirty="0"/>
              <a:t/>
            </a:r>
            <a:br>
              <a:rPr lang="fa-IR" b="1" dirty="0"/>
            </a:br>
            <a:r>
              <a:rPr lang="fa-IR" dirty="0"/>
              <a:t>حساسیت شنیداری نسبت به </a:t>
            </a:r>
            <a:r>
              <a:rPr lang="fa-IR" dirty="0" smtClean="0"/>
              <a:t>پاره مهارتهای </a:t>
            </a:r>
            <a:r>
              <a:rPr lang="fa-IR" dirty="0"/>
              <a:t>آوایی زبان فارسی (تکیه، مکث، زیر و بمی،</a:t>
            </a:r>
            <a:br>
              <a:rPr lang="fa-IR" dirty="0"/>
            </a:br>
            <a:r>
              <a:rPr lang="fa-IR" dirty="0"/>
              <a:t>کشش آوایی)</a:t>
            </a:r>
            <a:br>
              <a:rPr lang="fa-IR" dirty="0"/>
            </a:br>
            <a:r>
              <a:rPr lang="fa-IR" dirty="0"/>
              <a:t>درک درست بافت هجایی واژگان زبان فارسی</a:t>
            </a:r>
            <a:br>
              <a:rPr lang="fa-IR" dirty="0"/>
            </a:br>
            <a:r>
              <a:rPr lang="fa-IR" dirty="0"/>
              <a:t>افزایش تمرکز شنیداری</a:t>
            </a:r>
            <a:br>
              <a:rPr lang="fa-IR" dirty="0"/>
            </a:br>
            <a:r>
              <a:rPr lang="fa-IR" dirty="0"/>
              <a:t>تسلّط در خوب شنیدن و به یاد سپردن رئوس مطالب</a:t>
            </a:r>
            <a:br>
              <a:rPr lang="fa-IR" dirty="0"/>
            </a:br>
            <a:r>
              <a:rPr lang="fa-IR" dirty="0"/>
              <a:t>اظهار شده</a:t>
            </a:r>
            <a:br>
              <a:rPr lang="fa-IR" dirty="0"/>
            </a:br>
            <a:r>
              <a:rPr lang="fa-IR" dirty="0"/>
              <a:t>درک پیام اصلی وفرعی متن شنیداری اعم از</a:t>
            </a:r>
            <a:br>
              <a:rPr lang="fa-IR" dirty="0"/>
            </a:br>
            <a:r>
              <a:rPr lang="fa-IR" dirty="0" smtClean="0"/>
              <a:t> </a:t>
            </a:r>
            <a:r>
              <a:rPr lang="fa-IR" dirty="0"/>
              <a:t>قصه، خاطره و مانند آن</a:t>
            </a:r>
            <a:br>
              <a:rPr lang="fa-IR" dirty="0"/>
            </a:br>
            <a:r>
              <a:rPr lang="fa-IR" dirty="0" smtClean="0"/>
              <a:t> </a:t>
            </a:r>
            <a:r>
              <a:rPr lang="fa-IR" dirty="0"/>
              <a:t>تمرکز بر </a:t>
            </a:r>
            <a:r>
              <a:rPr lang="fa-IR" dirty="0" smtClean="0"/>
              <a:t>قصه ها </a:t>
            </a:r>
            <a:r>
              <a:rPr lang="fa-IR" dirty="0"/>
              <a:t>و بازگویی آنها</a:t>
            </a:r>
            <a:r>
              <a:rPr lang="fa-IR" dirty="0" smtClean="0"/>
              <a:t> </a:t>
            </a:r>
            <a:br>
              <a:rPr lang="fa-IR" dirty="0" smtClean="0"/>
            </a:b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1102</TotalTime>
  <Words>703</Words>
  <Application>Microsoft Office PowerPoint</Application>
  <PresentationFormat>On-screen Show (4:3)</PresentationFormat>
  <Paragraphs>98</Paragraphs>
  <Slides>43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43</vt:i4>
      </vt:variant>
    </vt:vector>
  </HeadingPairs>
  <TitlesOfParts>
    <vt:vector size="44" baseType="lpstr">
      <vt:lpstr>Median</vt:lpstr>
      <vt:lpstr>Slide 1</vt:lpstr>
      <vt:lpstr>تحلیل محتوی  و</vt:lpstr>
      <vt:lpstr>مقدمه</vt:lpstr>
      <vt:lpstr>ساختارکتاب (مهارت خوانداری)</vt:lpstr>
      <vt:lpstr>کتاب نگارش(مهارت نوشتاری)</vt:lpstr>
      <vt:lpstr>رویکـــرد برنامۀ درسی حوزۀ تربیت و یادگیری فارســی</vt:lpstr>
      <vt:lpstr>ب) رویکردخاص</vt:lpstr>
      <vt:lpstr>هدف اصلی :</vt:lpstr>
      <vt:lpstr>مهارتهای زبانی؟</vt:lpstr>
      <vt:lpstr>(صحبت کردن )سخن گفتن</vt:lpstr>
      <vt:lpstr>خواندن</vt:lpstr>
      <vt:lpstr>نوشتن</vt:lpstr>
      <vt:lpstr>نگاهی به محتوی           </vt:lpstr>
      <vt:lpstr>محتوی                 </vt:lpstr>
      <vt:lpstr>نکته:                </vt:lpstr>
      <vt:lpstr>تبیین ساختار کلی دو کتاب و ویژگیهای هر یک  </vt:lpstr>
      <vt:lpstr>‌گوش‌کن‌و‌بگو:</vt:lpstr>
      <vt:lpstr>توصیه‌ها:</vt:lpstr>
      <vt:lpstr>نگاه‌کن‌و‌بگو:</vt:lpstr>
      <vt:lpstr>توصیه ها                   </vt:lpstr>
      <vt:lpstr>پیدا‌کن‌و‌بگو               </vt:lpstr>
      <vt:lpstr>توصیه ها                </vt:lpstr>
      <vt:lpstr>فکر‌کن‌و‌بگو:            </vt:lpstr>
      <vt:lpstr>توصیه میشود:             </vt:lpstr>
      <vt:lpstr>واژه‌سازی:           </vt:lpstr>
      <vt:lpstr>راه های واژه آموزی            </vt:lpstr>
      <vt:lpstr>2-هم‌معنایی:</vt:lpstr>
      <vt:lpstr>3-تضاد معنایی:            </vt:lpstr>
      <vt:lpstr>کلمات متشابه:            </vt:lpstr>
      <vt:lpstr>درست یا نادرست:          </vt:lpstr>
      <vt:lpstr>توصیه:                 </vt:lpstr>
      <vt:lpstr>بیاموز‌و‌بگو:</vt:lpstr>
      <vt:lpstr>نمایش:                            </vt:lpstr>
      <vt:lpstr>کتاب‌خوانی:</vt:lpstr>
      <vt:lpstr>بخوان‌و‌حفظ‌کن:</vt:lpstr>
      <vt:lpstr>ویژگیهای اشعار:      </vt:lpstr>
      <vt:lpstr>بخوان‌و‌بیندیش          </vt:lpstr>
      <vt:lpstr>ب) کتاب نگارش فارسی    </vt:lpstr>
      <vt:lpstr>ویژگی‌‌کتاب‌‌نگارش </vt:lpstr>
      <vt:lpstr>ادامه                   </vt:lpstr>
      <vt:lpstr>تمرینات                </vt:lpstr>
      <vt:lpstr>نکته                     </vt:lpstr>
      <vt:lpstr>ارزشیابی                   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Asre Novin</dc:creator>
  <cp:lastModifiedBy>Asre Novin</cp:lastModifiedBy>
  <cp:revision>60</cp:revision>
  <dcterms:created xsi:type="dcterms:W3CDTF">2018-02-17T05:32:13Z</dcterms:created>
  <dcterms:modified xsi:type="dcterms:W3CDTF">2018-11-25T07:40:49Z</dcterms:modified>
</cp:coreProperties>
</file>