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60" autoAdjust="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60A92628-93B6-480D-A61B-0BD933D4E32F}" type="datetimeFigureOut">
              <a:rPr lang="en-US" smtClean="0"/>
              <a:pPr/>
              <a:t>5/30/2018</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1ECA9630-D084-45C5-AD02-7749DED2AE0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0A92628-93B6-480D-A61B-0BD933D4E32F}" type="datetimeFigureOut">
              <a:rPr lang="en-US" smtClean="0"/>
              <a:pPr/>
              <a:t>5/30/2018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ECA9630-D084-45C5-AD02-7749DED2AE0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60A92628-93B6-480D-A61B-0BD933D4E32F}" type="datetimeFigureOut">
              <a:rPr lang="en-US" smtClean="0"/>
              <a:pPr/>
              <a:t>5/30/2018</a:t>
            </a:fld>
            <a:endParaRPr lang="en-US"/>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1ECA9630-D084-45C5-AD02-7749DED2AE0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0A92628-93B6-480D-A61B-0BD933D4E32F}" type="datetimeFigureOut">
              <a:rPr lang="en-US" smtClean="0"/>
              <a:pPr/>
              <a:t>5/30/2018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ECA9630-D084-45C5-AD02-7749DED2AE0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60A92628-93B6-480D-A61B-0BD933D4E32F}" type="datetimeFigureOut">
              <a:rPr lang="en-US" smtClean="0"/>
              <a:pPr/>
              <a:t>5/30/2018</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extLst/>
          </a:lstStyle>
          <a:p>
            <a:fld id="{1ECA9630-D084-45C5-AD02-7749DED2AE0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0A92628-93B6-480D-A61B-0BD933D4E32F}" type="datetimeFigureOut">
              <a:rPr lang="en-US" smtClean="0"/>
              <a:pPr/>
              <a:t>5/30/2018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1ECA9630-D084-45C5-AD02-7749DED2AE0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60A92628-93B6-480D-A61B-0BD933D4E32F}" type="datetimeFigureOut">
              <a:rPr lang="en-US" smtClean="0"/>
              <a:pPr/>
              <a:t>5/30/2018</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1ECA9630-D084-45C5-AD02-7749DED2AE0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60A92628-93B6-480D-A61B-0BD933D4E32F}" type="datetimeFigureOut">
              <a:rPr lang="en-US" smtClean="0"/>
              <a:pPr/>
              <a:t>5/30/2018</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1ECA9630-D084-45C5-AD02-7749DED2AE0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60A92628-93B6-480D-A61B-0BD933D4E32F}" type="datetimeFigureOut">
              <a:rPr lang="en-US" smtClean="0"/>
              <a:pPr/>
              <a:t>5/30/2018</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extLst/>
          </a:lstStyle>
          <a:p>
            <a:fld id="{1ECA9630-D084-45C5-AD02-7749DED2AE0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0A92628-93B6-480D-A61B-0BD933D4E32F}" type="datetimeFigureOut">
              <a:rPr lang="en-US" smtClean="0"/>
              <a:pPr/>
              <a:t>5/30/2018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1ECA9630-D084-45C5-AD02-7749DED2AE0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60A92628-93B6-480D-A61B-0BD933D4E32F}" type="datetimeFigureOut">
              <a:rPr lang="en-US" smtClean="0"/>
              <a:pPr/>
              <a:t>5/30/2018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1ECA9630-D084-45C5-AD02-7749DED2AE04}" type="slidenum">
              <a:rPr lang="en-US" smtClean="0"/>
              <a:pPr/>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60A92628-93B6-480D-A61B-0BD933D4E32F}" type="datetimeFigureOut">
              <a:rPr lang="en-US" smtClean="0"/>
              <a:pPr/>
              <a:t>5/30/2018</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1ECA9630-D084-45C5-AD02-7749DED2AE0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rezaaftab.blogfa.com/" TargetMode="External"/><Relationship Id="rId2" Type="http://schemas.openxmlformats.org/officeDocument/2006/relationships/hyperlink" Target="mailto:rezaaftabsavar@yahoo.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amoozgar2.blogfa.com/post-29.aspx"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47800"/>
            <a:ext cx="7772400" cy="1470025"/>
          </a:xfrm>
        </p:spPr>
        <p:txBody>
          <a:bodyPr>
            <a:normAutofit/>
          </a:bodyPr>
          <a:lstStyle/>
          <a:p>
            <a:r>
              <a:rPr lang="fa-IR" b="1" dirty="0" smtClean="0"/>
              <a:t>روش های تدریس آموزش املا</a:t>
            </a:r>
            <a:br>
              <a:rPr lang="fa-IR" b="1" dirty="0" smtClean="0"/>
            </a:br>
            <a:endParaRPr lang="en-US" dirty="0"/>
          </a:p>
        </p:txBody>
      </p:sp>
      <p:sp>
        <p:nvSpPr>
          <p:cNvPr id="3" name="Subtitle 2"/>
          <p:cNvSpPr>
            <a:spLocks noGrp="1"/>
          </p:cNvSpPr>
          <p:nvPr>
            <p:ph type="subTitle" idx="1"/>
          </p:nvPr>
        </p:nvSpPr>
        <p:spPr>
          <a:xfrm>
            <a:off x="1371600" y="2667000"/>
            <a:ext cx="6400800" cy="2971800"/>
          </a:xfrm>
        </p:spPr>
        <p:style>
          <a:lnRef idx="2">
            <a:schemeClr val="accent6">
              <a:shade val="50000"/>
            </a:schemeClr>
          </a:lnRef>
          <a:fillRef idx="1">
            <a:schemeClr val="accent6"/>
          </a:fillRef>
          <a:effectRef idx="0">
            <a:schemeClr val="accent6"/>
          </a:effectRef>
          <a:fontRef idx="minor">
            <a:schemeClr val="lt1"/>
          </a:fontRef>
        </p:style>
        <p:txBody>
          <a:bodyPr>
            <a:normAutofit fontScale="25000" lnSpcReduction="20000"/>
          </a:bodyPr>
          <a:lstStyle/>
          <a:p>
            <a:r>
              <a:rPr lang="fa-IR" sz="14400" dirty="0" smtClean="0"/>
              <a:t>تهیه کننده:</a:t>
            </a:r>
          </a:p>
          <a:p>
            <a:r>
              <a:rPr lang="fa-IR" sz="14400" dirty="0" smtClean="0"/>
              <a:t>غلامرضا آفتاب سوار</a:t>
            </a:r>
          </a:p>
          <a:p>
            <a:r>
              <a:rPr lang="fa-IR" sz="14400" dirty="0" smtClean="0"/>
              <a:t>مدرس دانشگاه آزاد اسلامی تربت حیدریه</a:t>
            </a:r>
            <a:endParaRPr lang="en-US" sz="14400" dirty="0"/>
          </a:p>
          <a:p>
            <a:r>
              <a:rPr lang="en-US" sz="14400" dirty="0" smtClean="0">
                <a:hlinkClick r:id="rId2"/>
              </a:rPr>
              <a:t>rezaaftabsavar@yahoo.com</a:t>
            </a:r>
            <a:endParaRPr lang="en-US" sz="14400" dirty="0" smtClean="0"/>
          </a:p>
          <a:p>
            <a:r>
              <a:rPr lang="en-US" sz="8000" dirty="0" smtClean="0">
                <a:hlinkClick r:id="rId3"/>
              </a:rPr>
              <a:t>www.rezaaftab.blogfa.com</a:t>
            </a:r>
            <a:endParaRPr lang="en-US" sz="8000" dirty="0" smtClean="0"/>
          </a:p>
          <a:p>
            <a:endParaRPr lang="en-US" sz="8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b="1" dirty="0" smtClean="0"/>
              <a:t>5- روش چند حسی:</a:t>
            </a:r>
            <a:br>
              <a:rPr lang="fa-IR" b="1" dirty="0" smtClean="0"/>
            </a:br>
            <a:endParaRPr lang="en-US" dirty="0"/>
          </a:p>
        </p:txBody>
      </p:sp>
      <p:sp>
        <p:nvSpPr>
          <p:cNvPr id="3" name="Content Placeholder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lstStyle/>
          <a:p>
            <a:pPr algn="r"/>
            <a:r>
              <a:rPr lang="fa-IR" dirty="0" smtClean="0"/>
              <a:t>در این روش چند حس بینایی - شنوایی- لامسه به کمک یادگیری املا کلمه مورد نظر می آیند.  این روش بیشتر قبل از دیکته به منظور تمرین کلمات مشکل درس به کار گرفته می شود.</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style>
          <a:lnRef idx="2">
            <a:schemeClr val="accent2">
              <a:shade val="50000"/>
            </a:schemeClr>
          </a:lnRef>
          <a:fillRef idx="1">
            <a:schemeClr val="accent2"/>
          </a:fillRef>
          <a:effectRef idx="0">
            <a:schemeClr val="accent2"/>
          </a:effectRef>
          <a:fontRef idx="minor">
            <a:schemeClr val="lt1"/>
          </a:fontRef>
        </p:style>
        <p:txBody>
          <a:bodyPr>
            <a:normAutofit/>
          </a:bodyPr>
          <a:lstStyle/>
          <a:p>
            <a:pPr algn="r"/>
            <a:endParaRPr lang="fa-IR" dirty="0" smtClean="0"/>
          </a:p>
          <a:p>
            <a:pPr algn="r"/>
            <a:r>
              <a:rPr lang="fa-IR" b="1" dirty="0" smtClean="0"/>
              <a:t>الف) از دانش آموز خواسته می شود با دقت به کلمه ی مورد نظر ( این کلمه از متن دیکته ای که بعداً گفته خواهد شد انتخاب می شود) که پای تابلو نوشته شده نگاه کند.</a:t>
            </a:r>
            <a:endParaRPr lang="fa-IR" dirty="0" smtClean="0"/>
          </a:p>
          <a:p>
            <a:pPr algn="r"/>
            <a:r>
              <a:rPr lang="fa-IR" b="1" dirty="0" smtClean="0"/>
              <a:t>ب) آن را بخوانند و کلمه مورد نظر را در هوا به صورت ذهنی و با استفاده از انگشت خود بنویسد.</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92500" lnSpcReduction="10000"/>
          </a:bodyPr>
          <a:lstStyle/>
          <a:p>
            <a:pPr algn="r"/>
            <a:endParaRPr lang="fa-IR" dirty="0" smtClean="0"/>
          </a:p>
          <a:p>
            <a:pPr algn="r"/>
            <a:r>
              <a:rPr lang="fa-IR" b="1" dirty="0" smtClean="0"/>
              <a:t>ج) سپس آن را در جمله ای مناسب به کار برد . از این طریق معنای کلمه را بهتر درک می کند.</a:t>
            </a:r>
            <a:endParaRPr lang="fa-IR" dirty="0" smtClean="0"/>
          </a:p>
          <a:p>
            <a:pPr algn="r"/>
            <a:r>
              <a:rPr lang="fa-IR" b="1" dirty="0" smtClean="0"/>
              <a:t>و) کلمه را از پای تابلو پاک کرده و به آن ها فرصت می دهیم تا کلمه را بدون خطا از روی حافظه بنویسند.</a:t>
            </a:r>
            <a:endParaRPr lang="fa-IR" dirty="0" smtClean="0"/>
          </a:p>
          <a:p>
            <a:pPr algn="r"/>
            <a:r>
              <a:rPr lang="fa-IR" b="1" dirty="0" smtClean="0"/>
              <a:t>د) کلمه را روی تابلو نوشته تا دانش آموزان آن ها را با هم مطابقت دهد و به درستی یا نادرستی نوشته خود پی ببرد.</a:t>
            </a:r>
            <a:endParaRPr lang="fa-IR" dirty="0" smtClean="0"/>
          </a:p>
          <a:p>
            <a:pPr algn="r"/>
            <a:r>
              <a:rPr lang="fa-IR" dirty="0" smtClean="0"/>
              <a:t>حرفی از کلمه را که از ارزش املای برخوردار است قرمز نوشته و پای تابلو می نوسیم مانند (ص) در تصمیم. از این روش به عنوان یک تمرین و تکلیف هم جهت تقویت حافظه دیداری دانش آموزان می توان استفاده نمود.</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b="1" dirty="0" smtClean="0"/>
              <a:t>6- کاربرد جمله سازی در زنگ املا: </a:t>
            </a:r>
            <a:br>
              <a:rPr lang="fa-IR" b="1" dirty="0" smtClean="0"/>
            </a:br>
            <a:endParaRPr lang="en-US" dirty="0"/>
          </a:p>
        </p:txBody>
      </p:sp>
      <p:sp>
        <p:nvSpPr>
          <p:cNvPr id="3" name="Content Placeholder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lstStyle/>
          <a:p>
            <a:pPr algn="r"/>
            <a:r>
              <a:rPr lang="fa-IR" dirty="0" smtClean="0"/>
              <a:t>آموزگار 20 جمله از 5 درس را که دارای اهمیت هستند انتخاب کرده و در هر جمله جای یک کلمه با ارزش املایی بالا را خالی می گذارد تا دانش آموزان به تکمیل آن بپردازند.</a:t>
            </a:r>
          </a:p>
          <a:p>
            <a:pPr algn="r"/>
            <a:r>
              <a:rPr lang="fa-IR" dirty="0" smtClean="0"/>
              <a:t>1- خورشید به قله ی .............................. نزدیک می شد.</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b="1" dirty="0" smtClean="0"/>
              <a:t>7-آشنا کردن دانش آموزان با متن املا:</a:t>
            </a:r>
            <a:br>
              <a:rPr lang="fa-IR" b="1" dirty="0" smtClean="0"/>
            </a:br>
            <a:endParaRPr lang="en-US" dirty="0"/>
          </a:p>
        </p:txBody>
      </p:sp>
      <p:sp>
        <p:nvSpPr>
          <p:cNvPr id="3" name="Content Placeholder 2"/>
          <p:cNvSpPr>
            <a:spLocks noGrp="1"/>
          </p:cNvSpPr>
          <p:nvPr>
            <p:ph idx="1"/>
          </p:nvPr>
        </p:nvSpPr>
        <p:spPr/>
        <p:style>
          <a:lnRef idx="2">
            <a:schemeClr val="accent4">
              <a:shade val="50000"/>
            </a:schemeClr>
          </a:lnRef>
          <a:fillRef idx="1">
            <a:schemeClr val="accent4"/>
          </a:fillRef>
          <a:effectRef idx="0">
            <a:schemeClr val="accent4"/>
          </a:effectRef>
          <a:fontRef idx="minor">
            <a:schemeClr val="lt1"/>
          </a:fontRef>
        </p:style>
        <p:txBody>
          <a:bodyPr>
            <a:normAutofit/>
          </a:bodyPr>
          <a:lstStyle/>
          <a:p>
            <a:pPr algn="r"/>
            <a:r>
              <a:rPr lang="fa-IR" dirty="0" smtClean="0"/>
              <a:t>به منظور یاد آوری شکل کلمه های خوانده شده لازم است قبل از نوشتن املا آموزگار یک بار آن متن را از اول تا آخر بخواند و شاگردان به این امر عادت داده شوند که شکل کلی کلمه های خوانده شده را در ذهن خود مجسم کنند و آن ها را به یاد آورند و گاهی هنگام خواندن متن املا آموزگار به شاگردان اجازه دهد که بگویند نوشتن چه کلمه ای را نمی توانند و معلم راجع به آن کلمه توضیح آموزشی بدهد تا دانش آموزان شکل نوشتاری کلمه ی مورد نظر را یاد بگیرند، از این طریق، شکل کلمه در ذهن شاگرد بیشتر تثبیت می گردد و یادگیری عمیق تر می شود.  </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dirty="0" smtClean="0"/>
              <a:t/>
            </a:r>
            <a:br>
              <a:rPr lang="fa-IR" dirty="0" smtClean="0"/>
            </a:br>
            <a:r>
              <a:rPr lang="fa-IR" b="1" dirty="0" smtClean="0"/>
              <a:t>٨- نحوه قرائت املا در کلاس</a:t>
            </a:r>
            <a:endParaRPr lang="en-US" dirty="0"/>
          </a:p>
        </p:txBody>
      </p:sp>
      <p:sp>
        <p:nvSpPr>
          <p:cNvPr id="3" name="Content Placeholder 2"/>
          <p:cNvSpPr>
            <a:spLocks noGrp="1"/>
          </p:cNvSpPr>
          <p:nvPr>
            <p:ph idx="1"/>
          </p:nvPr>
        </p:nvSpPr>
        <p:spPr/>
        <p:style>
          <a:lnRef idx="3">
            <a:schemeClr val="lt1"/>
          </a:lnRef>
          <a:fillRef idx="1">
            <a:schemeClr val="accent6"/>
          </a:fillRef>
          <a:effectRef idx="1">
            <a:schemeClr val="accent6"/>
          </a:effectRef>
          <a:fontRef idx="minor">
            <a:schemeClr val="lt1"/>
          </a:fontRef>
        </p:style>
        <p:txBody>
          <a:bodyPr>
            <a:normAutofit fontScale="85000" lnSpcReduction="20000"/>
          </a:bodyPr>
          <a:lstStyle/>
          <a:p>
            <a:pPr algn="r"/>
            <a:r>
              <a:rPr lang="fa-IR" b="1" dirty="0" smtClean="0"/>
              <a:t>:</a:t>
            </a:r>
          </a:p>
          <a:p>
            <a:pPr algn="r"/>
            <a:r>
              <a:rPr lang="fa-IR" dirty="0" smtClean="0"/>
              <a:t>هنگام قرائت املا باید به نکات زیر توجه شود.</a:t>
            </a:r>
          </a:p>
          <a:p>
            <a:pPr algn="r"/>
            <a:r>
              <a:rPr lang="fa-IR" dirty="0" smtClean="0"/>
              <a:t>1- از تمام درس های کتاب فارسی، اعم از شعر و غیر شعر باید املا گفته شود ولی مقدار و زمان آن نباید از حد معینی تجاوز کند.</a:t>
            </a:r>
          </a:p>
          <a:p>
            <a:pPr algn="r"/>
            <a:r>
              <a:rPr lang="fa-IR" dirty="0" smtClean="0"/>
              <a:t>2- آموزگار باید با توجه به هدف هایی که برای گفتن هر متن املا دارد، متن و مقدار آن را از قبل مشخص کند.</a:t>
            </a:r>
          </a:p>
          <a:p>
            <a:pPr algn="r"/>
            <a:r>
              <a:rPr lang="fa-IR" dirty="0" smtClean="0"/>
              <a:t>3- هر کلمه یا عبارت فقط یک یا دو بار گفته شود و دانش آموزان باید عادت کنند با گوش دادن به صدای آموزگار  مشکل کلی نوشتن کلمه را در ذهن خود پیدا و آن را زیر لب زمزمه کنند و بنویسند.</a:t>
            </a:r>
          </a:p>
          <a:p>
            <a:pPr algn="r"/>
            <a:r>
              <a:rPr lang="fa-IR" dirty="0" smtClean="0"/>
              <a:t>4- سرعت گفتن املای کلمه با توان نوشتن دانش آموزان متناسب باشد.</a:t>
            </a:r>
          </a:p>
          <a:p>
            <a:pPr algn="r"/>
            <a:r>
              <a:rPr lang="fa-IR" dirty="0" smtClean="0"/>
              <a:t>5- حرکت کردن آموزگار در هنگام گفتن املا نباید باعث حواس پرتی  (دانش آموزان شود(پس بهتراست دریک جاثابت باشد).</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dirty="0" smtClean="0">
                <a:hlinkClick r:id="rId2"/>
              </a:rPr>
              <a:t>اختلالات املایی و راهکار ها</a:t>
            </a:r>
            <a:r>
              <a:rPr lang="fa-IR" dirty="0" smtClean="0"/>
              <a:t>.</a:t>
            </a:r>
            <a:r>
              <a:rPr lang="en-US" dirty="0" smtClean="0"/>
              <a:t/>
            </a:r>
            <a:br>
              <a:rPr lang="en-US" dirty="0" smtClean="0"/>
            </a:br>
            <a:endParaRPr lang="en-US" dirty="0"/>
          </a:p>
        </p:txBody>
      </p:sp>
      <p:sp>
        <p:nvSpPr>
          <p:cNvPr id="3" name="Content Placeholder 2"/>
          <p:cNvSpPr>
            <a:spLocks noGrp="1"/>
          </p:cNvSpPr>
          <p:nvPr>
            <p:ph idx="1"/>
          </p:nvPr>
        </p:nvSpPr>
        <p:spPr/>
        <p:style>
          <a:lnRef idx="2">
            <a:schemeClr val="accent6">
              <a:shade val="50000"/>
            </a:schemeClr>
          </a:lnRef>
          <a:fillRef idx="1">
            <a:schemeClr val="accent6"/>
          </a:fillRef>
          <a:effectRef idx="0">
            <a:schemeClr val="accent6"/>
          </a:effectRef>
          <a:fontRef idx="minor">
            <a:schemeClr val="lt1"/>
          </a:fontRef>
        </p:style>
        <p:txBody>
          <a:bodyPr/>
          <a:lstStyle/>
          <a:p>
            <a:pPr algn="r"/>
            <a:r>
              <a:rPr lang="ar-SA" b="1" dirty="0" smtClean="0"/>
              <a:t>برای </a:t>
            </a:r>
            <a:r>
              <a:rPr lang="ar-SA" b="1" dirty="0"/>
              <a:t>درمان نارسا نویسی می توان از اقدامات زیر کمک گرفت</a:t>
            </a:r>
            <a:r>
              <a:rPr lang="en-US" b="1" dirty="0"/>
              <a:t>: </a:t>
            </a:r>
            <a:endParaRPr lang="en-US" dirty="0"/>
          </a:p>
          <a:p>
            <a:pPr algn="r" rtl="1"/>
            <a:r>
              <a:rPr lang="ar-SA" b="1" dirty="0"/>
              <a:t>1. مدادی در اختیار دانش آموز قرار داده  تا خطوطی به دلخواه رسم کند.</a:t>
            </a:r>
            <a:endParaRPr lang="en-US" dirty="0"/>
          </a:p>
          <a:p>
            <a:pPr algn="r" rtl="1"/>
            <a:r>
              <a:rPr lang="ar-SA" b="1" dirty="0"/>
              <a:t>2. به دلخواه نقاشی کرده و آن را  رنگ بزند.</a:t>
            </a:r>
            <a:endParaRPr lang="en-US" dirty="0"/>
          </a:p>
          <a:p>
            <a:pPr algn="r" rtl="1"/>
            <a:r>
              <a:rPr lang="ar-SA" b="1" dirty="0"/>
              <a:t>3. با استفاده از گچ نرم روی تخته خط بکشد و نقاشی کند.</a:t>
            </a:r>
            <a:endParaRPr lang="en-US" dirty="0"/>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درمان</a:t>
            </a:r>
            <a:endParaRPr lang="en-US" dirty="0"/>
          </a:p>
        </p:txBody>
      </p:sp>
      <p:sp>
        <p:nvSpPr>
          <p:cNvPr id="3" name="Content Placeholder 2"/>
          <p:cNvSpPr>
            <a:spLocks noGrp="1"/>
          </p:cNvSpPr>
          <p:nvPr>
            <p:ph idx="1"/>
          </p:nvPr>
        </p:nvSpPr>
        <p:spPr/>
        <p:style>
          <a:lnRef idx="3">
            <a:schemeClr val="lt1"/>
          </a:lnRef>
          <a:fillRef idx="1">
            <a:schemeClr val="accent3"/>
          </a:fillRef>
          <a:effectRef idx="1">
            <a:schemeClr val="accent3"/>
          </a:effectRef>
          <a:fontRef idx="minor">
            <a:schemeClr val="lt1"/>
          </a:fontRef>
        </p:style>
        <p:txBody>
          <a:bodyPr>
            <a:normAutofit lnSpcReduction="10000"/>
          </a:bodyPr>
          <a:lstStyle/>
          <a:p>
            <a:pPr algn="r" rtl="1"/>
            <a:r>
              <a:rPr lang="ar-SA" b="1" dirty="0"/>
              <a:t>4. به وضعیت نشستن کودک توجه نموده و آن را اصلاح کنید. او باید کاملاَ راحت روی صندلی بنشیند.</a:t>
            </a:r>
            <a:endParaRPr lang="en-US" dirty="0"/>
          </a:p>
          <a:p>
            <a:pPr algn="r" rtl="1"/>
            <a:r>
              <a:rPr lang="ar-SA" b="1" dirty="0"/>
              <a:t>5. کاغذ یا دفتری که در آن می نویسد، راست باشد . لبه کاغذ با لبه میز بیش از 15 درجه انحنا نداشته باشد.</a:t>
            </a:r>
            <a:endParaRPr lang="en-US" dirty="0"/>
          </a:p>
          <a:p>
            <a:pPr algn="r" rtl="1"/>
            <a:r>
              <a:rPr lang="ar-SA" b="1" dirty="0"/>
              <a:t>6. نحوه مداد گرفتن دانش آموز را کنترل نموده و شیوه درست گرفتن مداد را به او آموزش دهید.</a:t>
            </a:r>
            <a:endParaRPr lang="en-US" dirty="0"/>
          </a:p>
          <a:p>
            <a:pPr algn="r" rtl="1"/>
            <a:r>
              <a:rPr lang="ar-SA" b="1" dirty="0"/>
              <a:t>7. اگر انگشتان و عضلات کوچک و بزرگ دست او ضعیف هستند از مدادهای باریک تر و با قطر کمتر استفاده کنید. </a:t>
            </a:r>
            <a:endParaRPr lang="en-US" dirty="0"/>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219200"/>
          </a:xfrm>
        </p:spPr>
        <p:txBody>
          <a:bodyPr>
            <a:normAutofit fontScale="90000"/>
          </a:bodyPr>
          <a:lstStyle/>
          <a:p>
            <a:r>
              <a:rPr lang="ar-SA" b="1" dirty="0" smtClean="0"/>
              <a:t>برای تقویت عضلات دست از فعالیت های زیر می توانید استفاده کنید:</a:t>
            </a:r>
            <a:r>
              <a:rPr lang="en-US" dirty="0" smtClean="0"/>
              <a:t/>
            </a:r>
            <a:br>
              <a:rPr lang="en-US" dirty="0" smtClean="0"/>
            </a:br>
            <a:endParaRPr lang="en-US" dirty="0"/>
          </a:p>
        </p:txBody>
      </p:sp>
      <p:sp>
        <p:nvSpPr>
          <p:cNvPr id="3" name="Content Placeholder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pPr algn="r" rtl="1"/>
            <a:r>
              <a:rPr lang="ar-SA" b="1" dirty="0"/>
              <a:t>    -بازی با خمیر بازی یا موم   - مچاله کردن کاغذ باطله  - بریدن اشکال مختلف با استفاده از قیچی - بستن بند کفش ، زیپ لباس و دکمه  - حرکت انگشتان دست با استفاده از فرمان معلم- باز و بسته نمودن پیچ و مهره - رسم دو خط موازی و از او بخواهیم در بین خطوط بنویسد. </a:t>
            </a:r>
            <a:endParaRPr lang="en-US" dirty="0"/>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تمیزدیداری</a:t>
            </a:r>
            <a:endParaRPr lang="en-US" dirty="0"/>
          </a:p>
        </p:txBody>
      </p:sp>
      <p:sp>
        <p:nvSpPr>
          <p:cNvPr id="3" name="Content Placeholder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a:bodyPr>
          <a:lstStyle/>
          <a:p>
            <a:pPr algn="r" rtl="1"/>
            <a:r>
              <a:rPr lang="ar-SA" b="1" dirty="0"/>
              <a:t>    دانش آموزانی که در تمیز دیداری دچار مشکل هستند معمولاً کلمات را اینگونه می نویسند:</a:t>
            </a:r>
            <a:endParaRPr lang="en-US" dirty="0"/>
          </a:p>
          <a:p>
            <a:pPr algn="r" rtl="1"/>
            <a:r>
              <a:rPr lang="ar-SA" b="1" dirty="0"/>
              <a:t> </a:t>
            </a:r>
            <a:endParaRPr lang="en-US" dirty="0"/>
          </a:p>
          <a:p>
            <a:pPr algn="r" rtl="1"/>
            <a:endParaRPr lang="en-US" dirty="0" smtClean="0"/>
          </a:p>
          <a:p>
            <a:pPr algn="r" rtl="1"/>
            <a:r>
              <a:rPr lang="ar-SA" b="1" dirty="0" smtClean="0"/>
              <a:t>شکل درست کلمات</a:t>
            </a:r>
            <a:endParaRPr lang="en-US" dirty="0" smtClean="0"/>
          </a:p>
          <a:p>
            <a:pPr algn="r" rtl="1"/>
            <a:r>
              <a:rPr lang="fa-IR" b="1" dirty="0" smtClean="0"/>
              <a:t>                        </a:t>
            </a:r>
            <a:r>
              <a:rPr lang="ar-SA" b="1" dirty="0" smtClean="0"/>
              <a:t>زود </a:t>
            </a:r>
            <a:r>
              <a:rPr lang="ar-SA" b="1" dirty="0"/>
              <a:t>– خانه – روز – دوش – تبر </a:t>
            </a:r>
            <a:endParaRPr lang="en-US" dirty="0"/>
          </a:p>
          <a:p>
            <a:pPr algn="r" rtl="1"/>
            <a:r>
              <a:rPr lang="ar-SA" b="1" dirty="0" smtClean="0"/>
              <a:t>شکل نادرست کلمات دوز </a:t>
            </a:r>
            <a:r>
              <a:rPr lang="en-US" b="1" dirty="0"/>
              <a:t>–</a:t>
            </a:r>
            <a:r>
              <a:rPr lang="ar-SA" b="1" dirty="0"/>
              <a:t> جانه </a:t>
            </a:r>
            <a:r>
              <a:rPr lang="en-US" b="1" dirty="0"/>
              <a:t>–</a:t>
            </a:r>
            <a:r>
              <a:rPr lang="ar-SA" b="1" dirty="0"/>
              <a:t> زور </a:t>
            </a:r>
            <a:r>
              <a:rPr lang="en-US" b="1" dirty="0"/>
              <a:t>–</a:t>
            </a:r>
            <a:r>
              <a:rPr lang="ar-SA" b="1" dirty="0"/>
              <a:t> دوس </a:t>
            </a:r>
            <a:r>
              <a:rPr lang="en-US" b="1" dirty="0"/>
              <a:t>–</a:t>
            </a:r>
            <a:r>
              <a:rPr lang="ar-SA" b="1" dirty="0"/>
              <a:t> بتر</a:t>
            </a:r>
            <a:endParaRPr lang="en-US" dirty="0"/>
          </a:p>
          <a:p>
            <a:pPr rtl="1"/>
            <a:r>
              <a:rPr lang="ar-SA" b="1" dirty="0"/>
              <a:t>  </a:t>
            </a:r>
            <a:endParaRPr lang="en-US" dirty="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b="1" dirty="0" smtClean="0"/>
              <a:t>علل ضعف دانش آموزان در درس دیکته:</a:t>
            </a:r>
            <a:br>
              <a:rPr lang="fa-IR" b="1" dirty="0" smtClean="0"/>
            </a:br>
            <a:endParaRPr lang="en-US" dirty="0"/>
          </a:p>
        </p:txBody>
      </p:sp>
      <p:sp>
        <p:nvSpPr>
          <p:cNvPr id="3" name="Content Placeholder 2"/>
          <p:cNvSpPr>
            <a:spLocks noGrp="1"/>
          </p:cNvSpPr>
          <p:nvPr>
            <p:ph idx="1"/>
          </p:nvPr>
        </p:nvSpPr>
        <p:spPr/>
        <p:style>
          <a:lnRef idx="1">
            <a:schemeClr val="accent1"/>
          </a:lnRef>
          <a:fillRef idx="3">
            <a:schemeClr val="accent1"/>
          </a:fillRef>
          <a:effectRef idx="2">
            <a:schemeClr val="accent1"/>
          </a:effectRef>
          <a:fontRef idx="minor">
            <a:schemeClr val="lt1"/>
          </a:fontRef>
        </p:style>
        <p:txBody>
          <a:bodyPr/>
          <a:lstStyle/>
          <a:p>
            <a:pPr algn="r"/>
            <a:r>
              <a:rPr lang="fa-IR" dirty="0" smtClean="0"/>
              <a:t>١- مفهوم کلمه را نمی فهند یا قبلاً نفهمیده اند. </a:t>
            </a:r>
          </a:p>
          <a:p>
            <a:pPr algn="r"/>
            <a:r>
              <a:rPr lang="fa-IR" dirty="0" smtClean="0"/>
              <a:t>2 – کلمات از جانب معلم درست تلفظ نمی شود(آموزشی)</a:t>
            </a:r>
          </a:p>
          <a:p>
            <a:pPr algn="r"/>
            <a:r>
              <a:rPr lang="fa-IR" dirty="0" smtClean="0"/>
              <a:t>3 – دانش آموزان هنگام نوشتن دیکته کلمات را تکرار و هجی میکنند(دقت)</a:t>
            </a:r>
          </a:p>
          <a:p>
            <a:pPr algn="r"/>
            <a:r>
              <a:rPr lang="fa-IR" dirty="0" smtClean="0"/>
              <a:t>4 – وجود نقص شنوایی در برخی از دانش آموزان در هنگام نوشتن املا و بی خبری معلم از وجود این نقص باعث می شود بعضی از کلمات را جا می اندازد یا از کلاس عقب می افتند(حافظه شنوا یی –حساسیت شنوایی)</a:t>
            </a:r>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smtClean="0"/>
              <a:t>  روش های درمان</a:t>
            </a:r>
            <a:endParaRPr lang="en-US" dirty="0"/>
          </a:p>
        </p:txBody>
      </p:sp>
      <p:sp>
        <p:nvSpPr>
          <p:cNvPr id="3" name="Content Placeholder 2"/>
          <p:cNvSpPr>
            <a:spLocks noGrp="1"/>
          </p:cNvSpPr>
          <p:nvPr>
            <p:ph idx="1"/>
          </p:nvPr>
        </p:nvSpPr>
        <p:spPr/>
        <p:style>
          <a:lnRef idx="2">
            <a:schemeClr val="accent6">
              <a:shade val="50000"/>
            </a:schemeClr>
          </a:lnRef>
          <a:fillRef idx="1">
            <a:schemeClr val="accent6"/>
          </a:fillRef>
          <a:effectRef idx="0">
            <a:schemeClr val="accent6"/>
          </a:effectRef>
          <a:fontRef idx="minor">
            <a:schemeClr val="lt1"/>
          </a:fontRef>
        </p:style>
        <p:txBody>
          <a:bodyPr/>
          <a:lstStyle/>
          <a:p>
            <a:pPr rtl="1"/>
            <a:r>
              <a:rPr lang="ar-SA" b="1" dirty="0"/>
              <a:t> </a:t>
            </a:r>
            <a:r>
              <a:rPr lang="ar-SA" b="1" dirty="0" smtClean="0"/>
              <a:t>:</a:t>
            </a:r>
            <a:endParaRPr lang="en-US" dirty="0"/>
          </a:p>
          <a:p>
            <a:pPr algn="r" rtl="1"/>
            <a:r>
              <a:rPr lang="ar-SA" b="1" dirty="0"/>
              <a:t>    ممکن است این مشکل مربوط به توانایی تشخیص باشد. مثلاً دانش آموز س را از ش – ر را از ز – ف را از ق – ح را از خ – د را   ز ذ </a:t>
            </a:r>
            <a:r>
              <a:rPr lang="en-US" b="1" dirty="0"/>
              <a:t>–</a:t>
            </a:r>
            <a:r>
              <a:rPr lang="ar-SA" b="1" dirty="0"/>
              <a:t> ع را از غ </a:t>
            </a:r>
            <a:r>
              <a:rPr lang="en-US" b="1" dirty="0"/>
              <a:t>–</a:t>
            </a:r>
            <a:r>
              <a:rPr lang="ar-SA" b="1" dirty="0"/>
              <a:t> و</a:t>
            </a:r>
            <a:r>
              <a:rPr lang="en-US" b="1" dirty="0"/>
              <a:t>…</a:t>
            </a:r>
            <a:r>
              <a:rPr lang="ar-SA" b="1" dirty="0"/>
              <a:t> تشخیص ندهد.   </a:t>
            </a:r>
            <a:endParaRPr lang="en-US" dirty="0"/>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b="1" dirty="0" smtClean="0"/>
              <a:t>برای تقویت در تمیز دیدار می توان از شیوه های زیر کمک گرفت: </a:t>
            </a:r>
            <a:r>
              <a:rPr lang="en-US" dirty="0" smtClean="0"/>
              <a:t/>
            </a:r>
            <a:br>
              <a:rPr lang="en-US" dirty="0" smtClean="0"/>
            </a:br>
            <a:endParaRPr lang="en-US" dirty="0"/>
          </a:p>
        </p:txBody>
      </p:sp>
      <p:sp>
        <p:nvSpPr>
          <p:cNvPr id="3" name="Content Placeholder 2"/>
          <p:cNvSpPr>
            <a:spLocks noGrp="1"/>
          </p:cNvSpPr>
          <p:nvPr>
            <p:ph idx="1"/>
          </p:nvPr>
        </p:nvSpPr>
        <p:spPr/>
        <p:style>
          <a:lnRef idx="1">
            <a:schemeClr val="accent3"/>
          </a:lnRef>
          <a:fillRef idx="3">
            <a:schemeClr val="accent3"/>
          </a:fillRef>
          <a:effectRef idx="2">
            <a:schemeClr val="accent3"/>
          </a:effectRef>
          <a:fontRef idx="minor">
            <a:schemeClr val="lt1"/>
          </a:fontRef>
        </p:style>
        <p:txBody>
          <a:bodyPr>
            <a:normAutofit/>
          </a:bodyPr>
          <a:lstStyle/>
          <a:p>
            <a:pPr algn="r" rtl="1"/>
            <a:r>
              <a:rPr lang="ar-SA" b="1" dirty="0"/>
              <a:t>    کارت هایی مانند نمونه زیر تهیه می کنیم </a:t>
            </a:r>
            <a:endParaRPr lang="en-US" b="1" dirty="0" smtClean="0"/>
          </a:p>
          <a:p>
            <a:pPr algn="r" rtl="1"/>
            <a:r>
              <a:rPr lang="ar-SA" b="1" dirty="0" smtClean="0"/>
              <a:t>حرف</a:t>
            </a:r>
            <a:endParaRPr lang="en-US" dirty="0"/>
          </a:p>
          <a:p>
            <a:pPr algn="r" rtl="1"/>
            <a:r>
              <a:rPr lang="ar-SA" b="1" dirty="0"/>
              <a:t>نمونه حروف سمت راست را در بین حروف دیگر پیدا کن</a:t>
            </a:r>
            <a:endParaRPr lang="en-US" dirty="0"/>
          </a:p>
          <a:p>
            <a:pPr algn="r" rtl="1"/>
            <a:r>
              <a:rPr lang="fa-IR" b="1" dirty="0" smtClean="0"/>
              <a:t>ج)   </a:t>
            </a:r>
            <a:r>
              <a:rPr lang="ar-SA" b="1" dirty="0" smtClean="0"/>
              <a:t>چ</a:t>
            </a:r>
            <a:r>
              <a:rPr lang="ar-SA" b="1" dirty="0"/>
              <a:t>   ی   ص   ج    ح    خ     ع    ک    ح      خ      </a:t>
            </a:r>
            <a:endParaRPr lang="en-US" dirty="0"/>
          </a:p>
          <a:p>
            <a:pPr algn="r" rtl="1"/>
            <a:r>
              <a:rPr lang="fa-IR" b="1" dirty="0" smtClean="0"/>
              <a:t>د)</a:t>
            </a:r>
            <a:r>
              <a:rPr lang="ar-SA" b="1" dirty="0" smtClean="0"/>
              <a:t>ر</a:t>
            </a:r>
            <a:r>
              <a:rPr lang="ar-SA" b="1" dirty="0"/>
              <a:t>   ز   ژ    و      د      ذ      م      ص   ث     ق     غ     </a:t>
            </a:r>
            <a:endParaRPr lang="en-US" dirty="0"/>
          </a:p>
          <a:p>
            <a:pPr algn="r" rtl="1"/>
            <a:r>
              <a:rPr lang="fa-IR" b="1" dirty="0" smtClean="0"/>
              <a:t>ل)</a:t>
            </a:r>
            <a:r>
              <a:rPr lang="ar-SA" b="1" dirty="0" smtClean="0"/>
              <a:t>ک</a:t>
            </a:r>
            <a:r>
              <a:rPr lang="ar-SA" b="1" dirty="0"/>
              <a:t>      ن      م      ل     گ     س      ب     ق      ل         </a:t>
            </a:r>
            <a:endParaRPr lang="en-US" dirty="0"/>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b="1" dirty="0" smtClean="0"/>
              <a:t> همین کار را با کلمات نیز می توانیم انجام دهیم</a:t>
            </a:r>
            <a:endParaRPr lang="en-US" dirty="0"/>
          </a:p>
        </p:txBody>
      </p:sp>
      <p:sp>
        <p:nvSpPr>
          <p:cNvPr id="3" name="Content Placeholder 2"/>
          <p:cNvSpPr>
            <a:spLocks noGrp="1"/>
          </p:cNvSpPr>
          <p:nvPr>
            <p:ph idx="1"/>
          </p:nvPr>
        </p:nvSpPr>
        <p:spPr/>
        <p:style>
          <a:lnRef idx="2">
            <a:schemeClr val="accent3">
              <a:shade val="50000"/>
            </a:schemeClr>
          </a:lnRef>
          <a:fillRef idx="1">
            <a:schemeClr val="accent3"/>
          </a:fillRef>
          <a:effectRef idx="0">
            <a:schemeClr val="accent3"/>
          </a:effectRef>
          <a:fontRef idx="minor">
            <a:schemeClr val="lt1"/>
          </a:fontRef>
        </p:style>
        <p:txBody>
          <a:bodyPr>
            <a:normAutofit/>
          </a:bodyPr>
          <a:lstStyle/>
          <a:p>
            <a:pPr rtl="1"/>
            <a:r>
              <a:rPr lang="ar-SA" b="1" dirty="0"/>
              <a:t>                  </a:t>
            </a:r>
            <a:endParaRPr lang="en-US" dirty="0"/>
          </a:p>
          <a:p>
            <a:pPr algn="r" rtl="1"/>
            <a:r>
              <a:rPr lang="ar-SA" b="1" dirty="0"/>
              <a:t>کلمه</a:t>
            </a:r>
            <a:endParaRPr lang="en-US" dirty="0"/>
          </a:p>
          <a:p>
            <a:pPr algn="r" rtl="1"/>
            <a:r>
              <a:rPr lang="ar-SA" b="1" dirty="0"/>
              <a:t>نمونه  کلمه سمت راست را در بین کلمات دیگر پیدا کن</a:t>
            </a:r>
            <a:endParaRPr lang="en-US" dirty="0"/>
          </a:p>
          <a:p>
            <a:pPr algn="r" rtl="1"/>
            <a:r>
              <a:rPr lang="fa-IR" b="1" dirty="0" smtClean="0"/>
              <a:t>دانش ) </a:t>
            </a:r>
            <a:r>
              <a:rPr lang="ar-SA" b="1" dirty="0" smtClean="0"/>
              <a:t>رانش</a:t>
            </a:r>
            <a:r>
              <a:rPr lang="ar-SA" b="1" dirty="0"/>
              <a:t>      داش       دانش      روش      دانشور </a:t>
            </a:r>
            <a:endParaRPr lang="en-US" dirty="0"/>
          </a:p>
          <a:p>
            <a:pPr algn="r" rtl="1"/>
            <a:r>
              <a:rPr lang="fa-IR" b="1" dirty="0" smtClean="0"/>
              <a:t>حاتم)     </a:t>
            </a:r>
            <a:r>
              <a:rPr lang="ar-SA" b="1" dirty="0" smtClean="0"/>
              <a:t>خانم</a:t>
            </a:r>
            <a:r>
              <a:rPr lang="ar-SA" b="1" dirty="0"/>
              <a:t>    خاتم      حاتم     دائم       جائم        </a:t>
            </a:r>
            <a:endParaRPr lang="en-US" dirty="0"/>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b="1" dirty="0" smtClean="0"/>
              <a:t> حرف یا صدای مورد نظر را در کلمات مشخص زیر را پر رنگ نمایید </a:t>
            </a:r>
            <a:endParaRPr lang="en-US" dirty="0"/>
          </a:p>
        </p:txBody>
      </p:sp>
      <p:sp>
        <p:nvSpPr>
          <p:cNvPr id="3" name="Content Placeholder 2"/>
          <p:cNvSpPr>
            <a:spLocks noGrp="1"/>
          </p:cNvSpPr>
          <p:nvPr>
            <p:ph idx="1"/>
          </p:nvPr>
        </p:nvSpPr>
        <p:spPr/>
        <p:style>
          <a:lnRef idx="2">
            <a:schemeClr val="accent5">
              <a:shade val="50000"/>
            </a:schemeClr>
          </a:lnRef>
          <a:fillRef idx="1">
            <a:schemeClr val="accent5"/>
          </a:fillRef>
          <a:effectRef idx="0">
            <a:schemeClr val="accent5"/>
          </a:effectRef>
          <a:fontRef idx="minor">
            <a:schemeClr val="lt1"/>
          </a:fontRef>
        </p:style>
        <p:txBody>
          <a:bodyPr>
            <a:normAutofit fontScale="92500" lnSpcReduction="20000"/>
          </a:bodyPr>
          <a:lstStyle/>
          <a:p>
            <a:pPr algn="r" rtl="1"/>
            <a:r>
              <a:rPr lang="ar-SA" b="1" dirty="0"/>
              <a:t>        </a:t>
            </a:r>
            <a:endParaRPr lang="en-US" dirty="0"/>
          </a:p>
          <a:p>
            <a:pPr algn="r" rtl="1"/>
            <a:r>
              <a:rPr lang="ar-SA" b="1" dirty="0"/>
              <a:t>      </a:t>
            </a:r>
            <a:r>
              <a:rPr lang="ar-SA" sz="5600" b="1" dirty="0" smtClean="0"/>
              <a:t>س-</a:t>
            </a:r>
            <a:r>
              <a:rPr lang="ar-SA" b="1" dirty="0"/>
              <a:t>   خروس       شستشو      مسائل      سطل       سماور   هسته       لباس </a:t>
            </a:r>
            <a:endParaRPr lang="en-US" dirty="0"/>
          </a:p>
          <a:p>
            <a:pPr algn="r" rtl="1"/>
            <a:r>
              <a:rPr lang="ar-SA" b="1" dirty="0"/>
              <a:t>*کارت هایی تهیه نموده حروف الفبا را در جهات مختلف روی آن نوشته و از دانش آموز می خواهیم با چرخاندن کارت حروفی که درست در مقابل او قرار می گیرند را بخواند.</a:t>
            </a:r>
            <a:endParaRPr lang="en-US" dirty="0"/>
          </a:p>
          <a:p>
            <a:pPr algn="r" rtl="1"/>
            <a:r>
              <a:rPr lang="ar-SA" b="1" dirty="0"/>
              <a:t>* حروف یا کلماتی را به صورت ناقص نوشته از او می خواهیم و آن را تکمیل کند.</a:t>
            </a:r>
            <a:endParaRPr lang="en-US" dirty="0"/>
          </a:p>
          <a:p>
            <a:pPr algn="r" rtl="1"/>
            <a:r>
              <a:rPr lang="ar-SA" b="1" dirty="0"/>
              <a:t>* تصاویر نقطه چین را پر رنگ کند.</a:t>
            </a:r>
            <a:endParaRPr lang="en-US" dirty="0"/>
          </a:p>
          <a:p>
            <a:pPr algn="r" rtl="1"/>
            <a:r>
              <a:rPr lang="ar-SA" b="1" dirty="0"/>
              <a:t>* تصاویر ساده هندسی را کپی کند. </a:t>
            </a:r>
            <a:endParaRPr lang="en-US" dirty="0"/>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i="1" dirty="0" smtClean="0"/>
              <a:t>حافظه توالی دیداری</a:t>
            </a:r>
            <a:endParaRPr lang="en-US" dirty="0"/>
          </a:p>
        </p:txBody>
      </p:sp>
      <p:sp>
        <p:nvSpPr>
          <p:cNvPr id="3" name="Content Placeholder 2"/>
          <p:cNvSpPr>
            <a:spLocks noGrp="1"/>
          </p:cNvSpPr>
          <p:nvPr>
            <p:ph idx="1"/>
          </p:nvPr>
        </p:nvSpPr>
        <p:spPr>
          <a:solidFill>
            <a:schemeClr val="accent2"/>
          </a:solidFill>
        </p:spPr>
        <p:txBody>
          <a:bodyPr/>
          <a:lstStyle/>
          <a:p>
            <a:pPr rtl="1"/>
            <a:r>
              <a:rPr lang="ar-SA" b="1" i="1" dirty="0" smtClean="0"/>
              <a:t>:</a:t>
            </a:r>
            <a:endParaRPr lang="en-US" dirty="0" smtClean="0"/>
          </a:p>
          <a:p>
            <a:pPr algn="r" rtl="1"/>
            <a:r>
              <a:rPr lang="ar-SA" b="1" dirty="0" smtClean="0"/>
              <a:t> این مهارت به توانایی یاد آوری آنچه دیده ایم به همان ترتیبی که بوده مربوط می شود</a:t>
            </a:r>
            <a:endParaRPr lang="en-US" dirty="0" smtClean="0"/>
          </a:p>
          <a:p>
            <a:pPr algn="r" rtl="1"/>
            <a:r>
              <a:rPr lang="ar-SA" b="1" dirty="0" smtClean="0"/>
              <a:t>دانش آموزانی که از این مهارت به اندازه کافی برخوردار نیستند در تجسم و ترتیب و توالی حروف دچار مشکل می شوند. به عنوان مثال مادر را مارد می نویسند. </a:t>
            </a:r>
            <a:endParaRPr lang="en-US" dirty="0" smtClean="0"/>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b="1" dirty="0" smtClean="0"/>
              <a:t>برای تقویت حافظه دیداری می توان این فعالیت ها را انجام داد</a:t>
            </a:r>
            <a:endParaRPr lang="en-US" dirty="0"/>
          </a:p>
        </p:txBody>
      </p:sp>
      <p:sp>
        <p:nvSpPr>
          <p:cNvPr id="3" name="Content Placeholder 2"/>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normAutofit/>
          </a:bodyPr>
          <a:lstStyle/>
          <a:p>
            <a:pPr rtl="1"/>
            <a:r>
              <a:rPr lang="fa-IR" dirty="0" smtClean="0"/>
              <a:t> </a:t>
            </a:r>
            <a:endParaRPr lang="en-US" dirty="0" smtClean="0"/>
          </a:p>
          <a:p>
            <a:pPr rtl="1"/>
            <a:r>
              <a:rPr lang="ar-SA" b="1" dirty="0" smtClean="0"/>
              <a:t>.</a:t>
            </a:r>
            <a:endParaRPr lang="en-US" dirty="0" smtClean="0"/>
          </a:p>
          <a:p>
            <a:pPr rtl="1"/>
            <a:r>
              <a:rPr lang="ar-SA" b="1" dirty="0" smtClean="0"/>
              <a:t>*یک کارت مقوایی که روی آن </a:t>
            </a:r>
            <a:r>
              <a:rPr lang="fa-IR" b="1" dirty="0" smtClean="0"/>
              <a:t>چهار</a:t>
            </a:r>
            <a:r>
              <a:rPr lang="ar-SA" b="1" dirty="0" smtClean="0"/>
              <a:t> کلمه</a:t>
            </a:r>
            <a:endParaRPr lang="en-US" b="1" dirty="0" smtClean="0"/>
          </a:p>
          <a:p>
            <a:pPr rtl="1"/>
            <a:r>
              <a:rPr lang="ar-SA" b="1" dirty="0" smtClean="0"/>
              <a:t>شقایق  - گل – لاله – بهار</a:t>
            </a:r>
            <a:r>
              <a:rPr lang="en-US" b="1" dirty="0" smtClean="0"/>
              <a:t>(</a:t>
            </a:r>
            <a:endParaRPr lang="en-US" dirty="0" smtClean="0"/>
          </a:p>
          <a:p>
            <a:pPr rtl="1"/>
            <a:r>
              <a:rPr lang="en-US" b="1" dirty="0" smtClean="0"/>
              <a:t>)</a:t>
            </a:r>
            <a:r>
              <a:rPr lang="ar-SA" b="1" dirty="0" smtClean="0"/>
              <a:t> نوشته شده است به دانش آموزان نشان می دهیم سپس آن را مخفی کرده و از وی می خواهیم آن کلمات را به ترتیب باز گو کند . پس از انجام موفقیت آمیز این تمرین کارت هایی با تعدا د بیشتری از کلمات را به وی نشان داده همان تمرین را دنبال می کنیم . </a:t>
            </a:r>
            <a:endParaRPr lang="en-US" dirty="0" smtClean="0"/>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b="1" i="1" dirty="0" smtClean="0"/>
              <a:t>ی</a:t>
            </a:r>
            <a:r>
              <a:rPr lang="ar-SA" b="1" dirty="0" smtClean="0"/>
              <a:t>)حساسیت شنوایی :</a:t>
            </a:r>
            <a:r>
              <a:rPr lang="en-US" dirty="0" smtClean="0"/>
              <a:t/>
            </a:r>
            <a:br>
              <a:rPr lang="en-US" dirty="0" smtClean="0"/>
            </a:br>
            <a:endParaRPr lang="en-US" dirty="0"/>
          </a:p>
        </p:txBody>
      </p:sp>
      <p:sp>
        <p:nvSpPr>
          <p:cNvPr id="3" name="Content Placeholder 2"/>
          <p:cNvSpPr>
            <a:spLocks noGrp="1"/>
          </p:cNvSpPr>
          <p:nvPr>
            <p:ph idx="1"/>
          </p:nvPr>
        </p:nvSpPr>
        <p:spPr/>
        <p:style>
          <a:lnRef idx="1">
            <a:schemeClr val="accent3"/>
          </a:lnRef>
          <a:fillRef idx="3">
            <a:schemeClr val="accent3"/>
          </a:fillRef>
          <a:effectRef idx="2">
            <a:schemeClr val="accent3"/>
          </a:effectRef>
          <a:fontRef idx="minor">
            <a:schemeClr val="lt1"/>
          </a:fontRef>
        </p:style>
        <p:txBody>
          <a:bodyPr>
            <a:normAutofit/>
          </a:bodyPr>
          <a:lstStyle/>
          <a:p>
            <a:pPr algn="r" rtl="1"/>
            <a:r>
              <a:rPr lang="ar-SA" b="1" dirty="0" smtClean="0"/>
              <a:t>برای ترمیم حساسیت شنوایی می توان این فعالیت ها را انجام داد . مربی می تواند چند وسیله صدا دار را بسازد تا دانش آموزان از آنها استفاده کند و با انواع صدا آشنا شود</a:t>
            </a:r>
            <a:endParaRPr lang="en-US" dirty="0" smtClean="0"/>
          </a:p>
          <a:p>
            <a:pPr algn="r" rtl="1"/>
            <a:r>
              <a:rPr lang="ar-SA" b="1" dirty="0" smtClean="0"/>
              <a:t>*صدا های مختلف مثل گریه ،خنده ،سرفه ،چک چک آب ، باران ، ضربه انگشت به در ، ضربه انگشت به شیشه ، برخورد توپ با زمین و امثال آن را در نوار کاست ضبط کرده و از دانش آموزان می خواهیم به آنها گوش داده و صدای هر کدام را تشخیص دهد و بیان نماید . </a:t>
            </a:r>
            <a:endParaRPr lang="en-US" dirty="0" smtClean="0"/>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مثال</a:t>
            </a:r>
            <a:endParaRPr lang="en-US" dirty="0"/>
          </a:p>
        </p:txBody>
      </p:sp>
      <p:sp>
        <p:nvSpPr>
          <p:cNvPr id="3" name="Content Placeholder 2"/>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lstStyle/>
          <a:p>
            <a:pPr algn="r"/>
            <a:r>
              <a:rPr lang="ar-SA" b="1" dirty="0" smtClean="0"/>
              <a:t>چشمان دانش آموز را با دستمال می بندیم و از همکلاسی هایش می خواهیم تا نام او را بگوید . و او تشخیص دهد که چه کسی صدایش کرده است این کار یعنی گفتن نام او توسط دانش آموز نباید به همان ترتیبی باشد که درکلاس نشسته اند زیرا دراین صورت ممکن است به جای استفاده از حساسیت شنوایی صدا یشان را از ترتیب نشستن آنان تشخیص دهد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b="1" dirty="0" smtClean="0"/>
              <a:t>علل ضعف دانش آموزان در درس دیکته:</a:t>
            </a:r>
            <a:br>
              <a:rPr lang="fa-IR" b="1" dirty="0" smtClean="0"/>
            </a:br>
            <a:endParaRPr lang="en-US" dirty="0"/>
          </a:p>
        </p:txBody>
      </p:sp>
      <p:sp>
        <p:nvSpPr>
          <p:cNvPr id="3" name="Content Placeholder 2"/>
          <p:cNvSpPr>
            <a:spLocks noGrp="1"/>
          </p:cNvSpPr>
          <p:nvPr>
            <p:ph idx="1"/>
          </p:nvPr>
        </p:nvSpPr>
        <p:spPr/>
        <p:style>
          <a:lnRef idx="2">
            <a:schemeClr val="accent2">
              <a:shade val="50000"/>
            </a:schemeClr>
          </a:lnRef>
          <a:fillRef idx="1">
            <a:schemeClr val="accent2"/>
          </a:fillRef>
          <a:effectRef idx="0">
            <a:schemeClr val="accent2"/>
          </a:effectRef>
          <a:fontRef idx="minor">
            <a:schemeClr val="lt1"/>
          </a:fontRef>
        </p:style>
        <p:txBody>
          <a:bodyPr/>
          <a:lstStyle/>
          <a:p>
            <a:pPr algn="r"/>
            <a:r>
              <a:rPr lang="fa-IR" dirty="0" smtClean="0"/>
              <a:t>5 – به علت کمبود فضای آموزشی و کمبود میز و نیمکت دانش آموزان در اثر خستگی و درست نشنیدن، کلمات را غلط می نویسید. (آموزشی)</a:t>
            </a:r>
          </a:p>
          <a:p>
            <a:pPr algn="r"/>
            <a:r>
              <a:rPr lang="fa-IR" dirty="0" smtClean="0"/>
              <a:t>6 – متناسب نبودن متن دیکته از نظر(کمیت و مقدار) با سن پا یه تحصیلی آنان باعث می شود دانش آموزان بعد از نوشتن مقداری از آن خسته شوند و غلط نویسی آغاز می گردد.(آموزشی)</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b="1" dirty="0" smtClean="0"/>
              <a:t>علل ضعف دانش آموزان در درس دیکته:</a:t>
            </a:r>
            <a:br>
              <a:rPr lang="fa-IR" b="1" dirty="0" smtClean="0"/>
            </a:br>
            <a:endParaRPr lang="en-US" dirty="0"/>
          </a:p>
        </p:txBody>
      </p:sp>
      <p:sp>
        <p:nvSpPr>
          <p:cNvPr id="3" name="Content Placeholder 2"/>
          <p:cNvSpPr>
            <a:spLocks noGrp="1"/>
          </p:cNvSpPr>
          <p:nvPr>
            <p:ph idx="1"/>
          </p:nvPr>
        </p:nvSpPr>
        <p:spPr/>
        <p:style>
          <a:lnRef idx="2">
            <a:schemeClr val="accent3">
              <a:shade val="50000"/>
            </a:schemeClr>
          </a:lnRef>
          <a:fillRef idx="1">
            <a:schemeClr val="accent3"/>
          </a:fillRef>
          <a:effectRef idx="0">
            <a:schemeClr val="accent3"/>
          </a:effectRef>
          <a:fontRef idx="minor">
            <a:schemeClr val="lt1"/>
          </a:fontRef>
        </p:style>
        <p:txBody>
          <a:bodyPr>
            <a:normAutofit fontScale="92500"/>
          </a:bodyPr>
          <a:lstStyle/>
          <a:p>
            <a:r>
              <a:rPr lang="fa-IR" dirty="0" smtClean="0"/>
              <a:t>8  - وجود حروف هم صدا در ادبیات فارسی مانند (ص-ث-س)</a:t>
            </a:r>
          </a:p>
          <a:p>
            <a:r>
              <a:rPr lang="fa-IR" dirty="0" smtClean="0"/>
              <a:t>9 – تند گفته شدن دیکته از سوی معلم باعث خستگی وکم شدن دقت در دانش آموزان می گردد.</a:t>
            </a:r>
          </a:p>
          <a:p>
            <a:r>
              <a:rPr lang="fa-IR" dirty="0" smtClean="0"/>
              <a:t>10 – ضعف درمهارت های حرکتی (نارسا نویسی) – بیقراری و تند خویی – خطا در ادراک بصری حروف (حافظه دیداری )- فقر آموزش و عدم تسلط معلم به شیوه های آموزشی مطلوب در هنگام تعلیم نوشتن نشناختن حروف و قوائد نوشتن توسط دانش آموزان.</a:t>
            </a:r>
          </a:p>
          <a:p>
            <a:r>
              <a:rPr lang="fa-IR" dirty="0" smtClean="0"/>
              <a:t>نداشتن تمرین لازم و کافی برای نوشتن املا، خود می تواند موجب ضعف و نارسایی فراگیر در کسب مهارت نوشتن می شود .</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7239000" cy="1066800"/>
          </a:xfrm>
        </p:spPr>
        <p:txBody>
          <a:bodyPr>
            <a:normAutofit fontScale="90000"/>
          </a:bodyPr>
          <a:lstStyle/>
          <a:p>
            <a:r>
              <a:rPr lang="fa-IR" sz="2200" dirty="0" smtClean="0"/>
              <a:t/>
            </a:r>
            <a:br>
              <a:rPr lang="fa-IR" sz="2200" dirty="0" smtClean="0"/>
            </a:br>
            <a:r>
              <a:rPr lang="fa-IR" sz="2200" dirty="0" smtClean="0"/>
              <a:t>انواع اشکالات موجود در دیکته دانش آموزان را پس از تجربه و تحلیل می توان به دو گرو طبقه بندی کرد:</a:t>
            </a:r>
            <a:r>
              <a:rPr lang="fa-IR" dirty="0" smtClean="0"/>
              <a:t/>
            </a:r>
            <a:br>
              <a:rPr lang="fa-IR" dirty="0" smtClean="0"/>
            </a:br>
            <a:endParaRPr lang="en-US" dirty="0"/>
          </a:p>
        </p:txBody>
      </p:sp>
      <p:sp>
        <p:nvSpPr>
          <p:cNvPr id="3" name="Content Placeholder 2"/>
          <p:cNvSpPr>
            <a:spLocks noGrp="1"/>
          </p:cNvSpPr>
          <p:nvPr>
            <p:ph idx="1"/>
          </p:nvPr>
        </p:nvSpPr>
        <p:spPr>
          <a:xfrm>
            <a:off x="457200" y="1676400"/>
            <a:ext cx="7239000" cy="4846320"/>
          </a:xfrm>
        </p:spPr>
        <p:style>
          <a:lnRef idx="1">
            <a:schemeClr val="accent4"/>
          </a:lnRef>
          <a:fillRef idx="2">
            <a:schemeClr val="accent4"/>
          </a:fillRef>
          <a:effectRef idx="1">
            <a:schemeClr val="accent4"/>
          </a:effectRef>
          <a:fontRef idx="minor">
            <a:schemeClr val="dk1"/>
          </a:fontRef>
        </p:style>
        <p:txBody>
          <a:bodyPr/>
          <a:lstStyle/>
          <a:p>
            <a:pPr algn="r"/>
            <a:endParaRPr lang="fa-IR" dirty="0" smtClean="0"/>
          </a:p>
          <a:p>
            <a:pPr algn="r"/>
            <a:r>
              <a:rPr lang="fa-IR" dirty="0" smtClean="0"/>
              <a:t>١: گروه از اشکالات به مشکلات آموزشی مربوط هستند و از طریق روش تدریس می توان حل کرد.</a:t>
            </a:r>
          </a:p>
          <a:p>
            <a:pPr algn="r"/>
            <a:r>
              <a:rPr lang="fa-IR" dirty="0" smtClean="0"/>
              <a:t>٢: گروه دیگر را از طریق تمرین های خاصی که می توان به جای رو نویسی های معمول در مدارس در نظر گرفت تا ضمن جلوگیری از هدر رفتن وقت و استعداد دانش آموزان در برطرف کردن اشکالات دیکته بسیار مۆثر باشند.</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b="1" dirty="0" smtClean="0"/>
              <a:t>1- روش آزمون – مطالعه – آزمون</a:t>
            </a:r>
            <a:br>
              <a:rPr lang="fa-IR" b="1" dirty="0" smtClean="0"/>
            </a:br>
            <a:endParaRPr lang="en-US" dirty="0"/>
          </a:p>
        </p:txBody>
      </p:sp>
      <p:sp>
        <p:nvSpPr>
          <p:cNvPr id="3" name="Content Placeholder 2"/>
          <p:cNvSpPr>
            <a:spLocks noGrp="1"/>
          </p:cNvSpPr>
          <p:nvPr>
            <p:ph idx="1"/>
          </p:nvPr>
        </p:nvSpPr>
        <p:spPr/>
        <p:style>
          <a:lnRef idx="1">
            <a:schemeClr val="accent2"/>
          </a:lnRef>
          <a:fillRef idx="3">
            <a:schemeClr val="accent2"/>
          </a:fillRef>
          <a:effectRef idx="2">
            <a:schemeClr val="accent2"/>
          </a:effectRef>
          <a:fontRef idx="minor">
            <a:schemeClr val="lt1"/>
          </a:fontRef>
        </p:style>
        <p:txBody>
          <a:bodyPr>
            <a:normAutofit fontScale="92500" lnSpcReduction="20000"/>
          </a:bodyPr>
          <a:lstStyle/>
          <a:p>
            <a:pPr algn="r"/>
            <a:endParaRPr lang="fa-IR" b="1" dirty="0" smtClean="0"/>
          </a:p>
          <a:p>
            <a:pPr algn="r"/>
            <a:r>
              <a:rPr lang="fa-IR" dirty="0" smtClean="0"/>
              <a:t>در این روش در ابتدا یک متن را به عنوان دیکته برای دانش آموزان می خوانیم و بعد از تصحیح، آن را به دانش آموزان باز می گردانیم بعد دانش آموزان تا جلسه بعدی املا صحیح کلمات غلط موجود در املا خود را تمرین می کنند. در جلسه بعد از آن متن دوباره دیکته کفته می شود که معمولا بدون غلط و یا با غلط های محدودی همراه است.</a:t>
            </a:r>
          </a:p>
          <a:p>
            <a:pPr algn="r"/>
            <a:r>
              <a:rPr lang="fa-IR" dirty="0" smtClean="0"/>
              <a:t> </a:t>
            </a:r>
          </a:p>
          <a:p>
            <a:pPr algn="r"/>
            <a:r>
              <a:rPr lang="fa-IR" dirty="0" smtClean="0"/>
              <a:t>البته باید توجه داشت که متن دوم را با کمک کلماتی از متن اول که از ارزش املایی بر خوردارند( اما در قالب جملات جدید) می توان تهیه نمود تا میزان پیشرفت دانش آموزان در زمینه حافظه دیداری هم سنجیده شود.</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b="1" dirty="0" smtClean="0"/>
              <a:t>2- روش مطالعه و آزمون</a:t>
            </a:r>
            <a:br>
              <a:rPr lang="fa-IR" b="1" dirty="0" smtClean="0"/>
            </a:br>
            <a:endParaRPr lang="en-US" dirty="0"/>
          </a:p>
        </p:txBody>
      </p:sp>
      <p:sp>
        <p:nvSpPr>
          <p:cNvPr id="3" name="Content Placeholder 2"/>
          <p:cNvSpPr>
            <a:spLocks noGrp="1"/>
          </p:cNvSpPr>
          <p:nvPr>
            <p:ph idx="1"/>
          </p:nvPr>
        </p:nvSpPr>
        <p:spPr/>
        <p:style>
          <a:lnRef idx="2">
            <a:schemeClr val="accent4">
              <a:shade val="50000"/>
            </a:schemeClr>
          </a:lnRef>
          <a:fillRef idx="1">
            <a:schemeClr val="accent4"/>
          </a:fillRef>
          <a:effectRef idx="0">
            <a:schemeClr val="accent4"/>
          </a:effectRef>
          <a:fontRef idx="minor">
            <a:schemeClr val="lt1"/>
          </a:fontRef>
        </p:style>
        <p:txBody>
          <a:bodyPr/>
          <a:lstStyle/>
          <a:p>
            <a:pPr algn="r"/>
            <a:r>
              <a:rPr lang="fa-IR" dirty="0" smtClean="0"/>
              <a:t>ابتدا درس یا درس هایی توسط شما جهت گفتن دیکته انتخاب می شود و دانش آموزان روی لغات مشکل آن به صورت دیکته پای تخته و تکالیفی نظیر نوشتن کلمات با حروف رنگی و ............... تمرین می کنند سپس از آن درس یا درس ها دیکته گفته می شود که البته بهتر است متن دقیقاً مانند کتاب نباشد.</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b="1" dirty="0" smtClean="0"/>
              <a:t>3- روش نمایش:</a:t>
            </a:r>
            <a:br>
              <a:rPr lang="fa-IR" b="1" dirty="0" smtClean="0"/>
            </a:br>
            <a:endParaRPr lang="en-US" dirty="0"/>
          </a:p>
        </p:txBody>
      </p:sp>
      <p:sp>
        <p:nvSpPr>
          <p:cNvPr id="3" name="Content Placeholder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a:bodyPr>
          <a:lstStyle/>
          <a:p>
            <a:pPr algn="r"/>
            <a:endParaRPr lang="fa-IR" dirty="0" smtClean="0"/>
          </a:p>
          <a:p>
            <a:pPr algn="r"/>
            <a:r>
              <a:rPr lang="fa-IR" dirty="0" smtClean="0"/>
              <a:t>به منظور تقویت بیشتر حافظه دیداری در رابطه با آموزش حروف هم صدا مانند(ص- ث- س ) ابتدا لغات مورد نظر را روی طلق های شفاف می نویسیم سپس آن ها را با استفاده از اورهد روی پرده نمایش می دهیم مثلاً کلمه(( صابون)) سپس روی حرف (ص) را می پوشانیم و از دانش آموزان می خواهیم یکی از سه حرف (س، ث، ص) را انتخاب کرده و کلمه را کامل کنند. </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style>
          <a:lnRef idx="0">
            <a:schemeClr val="accent5"/>
          </a:lnRef>
          <a:fillRef idx="3">
            <a:schemeClr val="accent5"/>
          </a:fillRef>
          <a:effectRef idx="3">
            <a:schemeClr val="accent5"/>
          </a:effectRef>
          <a:fontRef idx="minor">
            <a:schemeClr val="lt1"/>
          </a:fontRef>
        </p:style>
        <p:txBody>
          <a:bodyPr/>
          <a:lstStyle/>
          <a:p>
            <a:pPr algn="r"/>
            <a:r>
              <a:rPr lang="fa-IR" dirty="0" smtClean="0"/>
              <a:t> </a:t>
            </a:r>
          </a:p>
          <a:p>
            <a:pPr algn="r"/>
            <a:r>
              <a:rPr lang="fa-IR" dirty="0" smtClean="0"/>
              <a:t>سپس کلمه را کامل نشان می دهیم تا اگر غلط حدس زده بودند آن را اصلاح کنند و درستش را کنارش بنویسید. از این روش به هنگام دیکته پای تخته ای هم می توان استفاده کرد وجود دستگاه اورهد الزامی نیست.</a:t>
            </a:r>
          </a:p>
          <a:p>
            <a:pPr algn="r"/>
            <a:r>
              <a:rPr lang="fa-IR" dirty="0" smtClean="0"/>
              <a:t>از دانش آموزان بخواهید ابتدا کلمه را در دفتر خود بنویسند بعد به تخته نگاه کنند و در صورت اشتباه درست آن را بالای کلمه بنویسند.</a:t>
            </a:r>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605</TotalTime>
  <Words>1238</Words>
  <Application>Microsoft Office PowerPoint</Application>
  <PresentationFormat>On-screen Show (4:3)</PresentationFormat>
  <Paragraphs>117</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Opulent</vt:lpstr>
      <vt:lpstr>روش های تدریس آموزش املا </vt:lpstr>
      <vt:lpstr>علل ضعف دانش آموزان در درس دیکته: </vt:lpstr>
      <vt:lpstr>علل ضعف دانش آموزان در درس دیکته: </vt:lpstr>
      <vt:lpstr>علل ضعف دانش آموزان در درس دیکته: </vt:lpstr>
      <vt:lpstr> انواع اشکالات موجود در دیکته دانش آموزان را پس از تجربه و تحلیل می توان به دو گرو طبقه بندی کرد: </vt:lpstr>
      <vt:lpstr>1- روش آزمون – مطالعه – آزمون </vt:lpstr>
      <vt:lpstr>2- روش مطالعه و آزمون </vt:lpstr>
      <vt:lpstr>3- روش نمایش: </vt:lpstr>
      <vt:lpstr>Slide 9</vt:lpstr>
      <vt:lpstr>5- روش چند حسی: </vt:lpstr>
      <vt:lpstr>Slide 11</vt:lpstr>
      <vt:lpstr>Slide 12</vt:lpstr>
      <vt:lpstr>6- کاربرد جمله سازی در زنگ املا:  </vt:lpstr>
      <vt:lpstr>7-آشنا کردن دانش آموزان با متن املا: </vt:lpstr>
      <vt:lpstr> ٨- نحوه قرائت املا در کلاس</vt:lpstr>
      <vt:lpstr>اختلالات املایی و راهکار ها. </vt:lpstr>
      <vt:lpstr>درمان</vt:lpstr>
      <vt:lpstr>برای تقویت عضلات دست از فعالیت های زیر می توانید استفاده کنید: </vt:lpstr>
      <vt:lpstr>تمیزدیداری</vt:lpstr>
      <vt:lpstr>  روش های درمان</vt:lpstr>
      <vt:lpstr>برای تقویت در تمیز دیدار می توان از شیوه های زیر کمک گرفت:  </vt:lpstr>
      <vt:lpstr> همین کار را با کلمات نیز می توانیم انجام دهیم</vt:lpstr>
      <vt:lpstr> حرف یا صدای مورد نظر را در کلمات مشخص زیر را پر رنگ نمایید </vt:lpstr>
      <vt:lpstr>حافظه توالی دیداری</vt:lpstr>
      <vt:lpstr>برای تقویت حافظه دیداری می توان این فعالیت ها را انجام داد</vt:lpstr>
      <vt:lpstr>ی)حساسیت شنوایی : </vt:lpstr>
      <vt:lpstr>مثال</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روش های تدریس آموزش املا</dc:title>
  <dc:creator>Aftab</dc:creator>
  <cp:lastModifiedBy>Asre Novin</cp:lastModifiedBy>
  <cp:revision>24</cp:revision>
  <dcterms:created xsi:type="dcterms:W3CDTF">2014-09-07T13:20:43Z</dcterms:created>
  <dcterms:modified xsi:type="dcterms:W3CDTF">2018-05-30T11:50:05Z</dcterms:modified>
</cp:coreProperties>
</file>