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15ACAB4-013E-4581-86D7-415BBF91CBA6}" type="datetimeFigureOut">
              <a:rPr lang="fa-IR" smtClean="0"/>
              <a:t>1441/08/16</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BFBA6DD-EDBD-4E2F-8F10-6B1427E2DAC1}" type="slidenum">
              <a:rPr lang="fa-IR" smtClean="0"/>
              <a:t>‹#›</a:t>
            </a:fld>
            <a:endParaRPr lang="fa-IR"/>
          </a:p>
        </p:txBody>
      </p:sp>
    </p:spTree>
    <p:extLst>
      <p:ext uri="{BB962C8B-B14F-4D97-AF65-F5344CB8AC3E}">
        <p14:creationId xmlns:p14="http://schemas.microsoft.com/office/powerpoint/2010/main" val="21488822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FBFBA6DD-EDBD-4E2F-8F10-6B1427E2DAC1}" type="slidenum">
              <a:rPr lang="fa-IR" smtClean="0"/>
              <a:t>37</a:t>
            </a:fld>
            <a:endParaRPr lang="fa-IR"/>
          </a:p>
        </p:txBody>
      </p:sp>
    </p:spTree>
    <p:extLst>
      <p:ext uri="{BB962C8B-B14F-4D97-AF65-F5344CB8AC3E}">
        <p14:creationId xmlns:p14="http://schemas.microsoft.com/office/powerpoint/2010/main" val="855380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61462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13325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005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59975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295F9-074E-4DAF-8A00-7583FACB33A3}"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057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F0295F9-074E-4DAF-8A00-7583FACB33A3}"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638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F0295F9-074E-4DAF-8A00-7583FACB33A3}" type="datetimeFigureOut">
              <a:rPr lang="fa-IR" smtClean="0"/>
              <a:t>1441/08/16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950337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F0295F9-074E-4DAF-8A00-7583FACB33A3}" type="datetimeFigureOut">
              <a:rPr lang="fa-IR" smtClean="0"/>
              <a:t>1441/08/16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39263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295F9-074E-4DAF-8A00-7583FACB33A3}" type="datetimeFigureOut">
              <a:rPr lang="fa-IR" smtClean="0"/>
              <a:t>1441/08/16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174348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5053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9191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0295F9-074E-4DAF-8A00-7583FACB33A3}" type="datetimeFigureOut">
              <a:rPr lang="fa-IR" smtClean="0"/>
              <a:t>1441/08/16</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3FEFA30-B69E-47AA-A626-8FDBA25586B6}" type="slidenum">
              <a:rPr lang="fa-IR" smtClean="0"/>
              <a:t>‹#›</a:t>
            </a:fld>
            <a:endParaRPr lang="fa-IR"/>
          </a:p>
        </p:txBody>
      </p:sp>
    </p:spTree>
    <p:extLst>
      <p:ext uri="{BB962C8B-B14F-4D97-AF65-F5344CB8AC3E}">
        <p14:creationId xmlns:p14="http://schemas.microsoft.com/office/powerpoint/2010/main" val="3793924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260648"/>
            <a:ext cx="2781300" cy="1080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2286000" y="2060849"/>
            <a:ext cx="5742384" cy="3139321"/>
          </a:xfrm>
          <a:prstGeom prst="rect">
            <a:avLst/>
          </a:prstGeom>
        </p:spPr>
        <p:txBody>
          <a:bodyPr wrap="square">
            <a:spAutoFit/>
          </a:bodyPr>
          <a:lstStyle/>
          <a:p>
            <a:r>
              <a:rPr lang="fa-IR" dirty="0"/>
              <a:t> باسلام و آرزوی سلامتی و تندرستی برای شما </a:t>
            </a:r>
            <a:r>
              <a:rPr lang="fa-IR" dirty="0" smtClean="0"/>
              <a:t>عزیزان</a:t>
            </a:r>
            <a:endParaRPr lang="fa-IR" dirty="0"/>
          </a:p>
          <a:p>
            <a:r>
              <a:rPr lang="fa-IR" dirty="0"/>
              <a:t>فصل سوم به صورت خلاصه ارائه شده است دوستان برای درک بهتر مطالب می توانند به کتاب مراجعه کنند .و یا در صورت داشتن مشکل به </a:t>
            </a:r>
            <a:r>
              <a:rPr lang="en-US" dirty="0" err="1"/>
              <a:t>pv</a:t>
            </a:r>
            <a:r>
              <a:rPr lang="en-US" dirty="0"/>
              <a:t>  </a:t>
            </a:r>
            <a:r>
              <a:rPr lang="fa-IR" dirty="0"/>
              <a:t>بنده با شماره </a:t>
            </a:r>
            <a:r>
              <a:rPr lang="fa-IR" dirty="0" smtClean="0"/>
              <a:t>09153317684 مراجعه ومطرح کنید.</a:t>
            </a:r>
          </a:p>
          <a:p>
            <a:r>
              <a:rPr lang="fa-IR" dirty="0" smtClean="0"/>
              <a:t> فصل سوم  به صورت خود خوان  می باشد . اگر در پایان ترم نمره به صورت میان ترم و پایان ترم باشد .ازفصل سوم بعنوان بخشی از نمره میان ترم امتحان بعمل خواهد امد .اگر فقط امتحان پایان ترم باشدفصل 3 نیز جزء مطالب  پایان ترم خواهد </a:t>
            </a:r>
            <a:r>
              <a:rPr lang="fa-IR" dirty="0" smtClean="0"/>
              <a:t>بود.در ضمن بجز فصل 1وقسمتی از فصل 2 که در کلاس تدریس شده و سوالات امتحان از متن کتاب خواهد بود . بقیه سوالات امتحان از مطالب خلاصه ای خواهد بود که به تدریج ارائه خواهد شد.</a:t>
            </a:r>
            <a:endParaRPr lang="fa-IR" dirty="0"/>
          </a:p>
        </p:txBody>
      </p:sp>
    </p:spTree>
    <p:extLst>
      <p:ext uri="{BB962C8B-B14F-4D97-AF65-F5344CB8AC3E}">
        <p14:creationId xmlns:p14="http://schemas.microsoft.com/office/powerpoint/2010/main" val="3784658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43608" y="620689"/>
            <a:ext cx="7416824" cy="3416320"/>
          </a:xfrm>
          <a:prstGeom prst="rect">
            <a:avLst/>
          </a:prstGeom>
        </p:spPr>
        <p:txBody>
          <a:bodyPr wrap="square">
            <a:spAutoFit/>
          </a:bodyPr>
          <a:lstStyle/>
          <a:p>
            <a:r>
              <a:rPr lang="fa-IR" dirty="0" smtClean="0">
                <a:cs typeface="B Titr" panose="00000700000000000000" pitchFamily="2" charset="-78"/>
              </a:rPr>
              <a:t>ناسازگاری </a:t>
            </a:r>
            <a:r>
              <a:rPr lang="en-US" dirty="0" smtClean="0">
                <a:cs typeface="B Titr" panose="00000700000000000000" pitchFamily="2" charset="-78"/>
              </a:rPr>
              <a:t>RH</a:t>
            </a:r>
            <a:endParaRPr lang="fa-IR" dirty="0" smtClean="0">
              <a:cs typeface="B Titr" panose="00000700000000000000" pitchFamily="2" charset="-78"/>
            </a:endParaRPr>
          </a:p>
          <a:p>
            <a:endParaRPr lang="en-US" dirty="0" smtClean="0">
              <a:cs typeface="B Titr" panose="00000700000000000000" pitchFamily="2" charset="-78"/>
            </a:endParaRPr>
          </a:p>
          <a:p>
            <a:r>
              <a:rPr lang="fa-IR" sz="2000" dirty="0" smtClean="0">
                <a:cs typeface="B Zar" panose="00000400000000000000" pitchFamily="2" charset="-78"/>
              </a:rPr>
              <a:t>عامل  </a:t>
            </a:r>
            <a:r>
              <a:rPr lang="en-US" sz="2000" dirty="0" smtClean="0">
                <a:cs typeface="B Zar" panose="00000400000000000000" pitchFamily="2" charset="-78"/>
              </a:rPr>
              <a:t>RH </a:t>
            </a:r>
            <a:r>
              <a:rPr lang="fa-IR" sz="2000" dirty="0" smtClean="0">
                <a:cs typeface="B Zar" panose="00000400000000000000" pitchFamily="2" charset="-78"/>
              </a:rPr>
              <a:t>پروتئینی  که در خون یافت می شود . کسانی که این پروتئین را در خون خود دارند اصطلاحا </a:t>
            </a:r>
            <a:r>
              <a:rPr lang="en-US" sz="2000" dirty="0" smtClean="0">
                <a:cs typeface="B Zar" panose="00000400000000000000" pitchFamily="2" charset="-78"/>
              </a:rPr>
              <a:t>RH  </a:t>
            </a:r>
            <a:r>
              <a:rPr lang="fa-IR" sz="2000" dirty="0" smtClean="0">
                <a:cs typeface="B Zar" panose="00000400000000000000" pitchFamily="2" charset="-78"/>
              </a:rPr>
              <a:t>مثبت و کسانی که فاقد آن می باشند </a:t>
            </a:r>
            <a:r>
              <a:rPr lang="en-US" sz="2000" dirty="0" smtClean="0">
                <a:cs typeface="B Zar" panose="00000400000000000000" pitchFamily="2" charset="-78"/>
              </a:rPr>
              <a:t>RH  </a:t>
            </a:r>
            <a:r>
              <a:rPr lang="fa-IR" sz="2000" dirty="0" smtClean="0">
                <a:cs typeface="B Zar" panose="00000400000000000000" pitchFamily="2" charset="-78"/>
              </a:rPr>
              <a:t>منفی</a:t>
            </a:r>
          </a:p>
          <a:p>
            <a:r>
              <a:rPr lang="fa-IR" sz="2000" dirty="0" smtClean="0">
                <a:cs typeface="B Zar" panose="00000400000000000000" pitchFamily="2" charset="-78"/>
              </a:rPr>
              <a:t>در ناسازگاری  </a:t>
            </a:r>
            <a:r>
              <a:rPr lang="en-US" sz="2000" dirty="0" smtClean="0">
                <a:cs typeface="B Zar" panose="00000400000000000000" pitchFamily="2" charset="-78"/>
              </a:rPr>
              <a:t>RH </a:t>
            </a:r>
            <a:r>
              <a:rPr lang="fa-IR" sz="2000" dirty="0" smtClean="0">
                <a:cs typeface="B Zar" panose="00000400000000000000" pitchFamily="2" charset="-78"/>
              </a:rPr>
              <a:t>مادری که </a:t>
            </a:r>
            <a:r>
              <a:rPr lang="en-US" sz="2000" dirty="0" smtClean="0">
                <a:cs typeface="B Zar" panose="00000400000000000000" pitchFamily="2" charset="-78"/>
              </a:rPr>
              <a:t>RH  </a:t>
            </a:r>
            <a:r>
              <a:rPr lang="fa-IR" sz="2000" dirty="0" smtClean="0">
                <a:cs typeface="B Zar" panose="00000400000000000000" pitchFamily="2" charset="-78"/>
              </a:rPr>
              <a:t>منفی  دارد باردار جنینی است که </a:t>
            </a:r>
            <a:r>
              <a:rPr lang="en-US" sz="2000" dirty="0" smtClean="0">
                <a:cs typeface="B Zar" panose="00000400000000000000" pitchFamily="2" charset="-78"/>
              </a:rPr>
              <a:t>RH  </a:t>
            </a:r>
            <a:r>
              <a:rPr lang="fa-IR" sz="2000" dirty="0" smtClean="0">
                <a:cs typeface="B Zar" panose="00000400000000000000" pitchFamily="2" charset="-78"/>
              </a:rPr>
              <a:t>او مثبت است از آنجا که بعضی از سلول های خونی جنین در طی بارداری و وضع حمل از جفت رد می شود . مادر </a:t>
            </a:r>
            <a:r>
              <a:rPr lang="en-US" sz="2000" dirty="0" smtClean="0">
                <a:cs typeface="B Zar" panose="00000400000000000000" pitchFamily="2" charset="-78"/>
              </a:rPr>
              <a:t>RH  </a:t>
            </a:r>
            <a:r>
              <a:rPr lang="fa-IR" sz="2000" dirty="0" smtClean="0">
                <a:cs typeface="B Zar" panose="00000400000000000000" pitchFamily="2" charset="-78"/>
              </a:rPr>
              <a:t>منفی بر علیه سلول های خونی کودک  </a:t>
            </a:r>
            <a:r>
              <a:rPr lang="en-US" sz="2000" dirty="0" smtClean="0">
                <a:cs typeface="B Zar" panose="00000400000000000000" pitchFamily="2" charset="-78"/>
              </a:rPr>
              <a:t>RH  </a:t>
            </a:r>
            <a:r>
              <a:rPr lang="fa-IR" sz="2000" dirty="0" smtClean="0">
                <a:cs typeface="B Zar" panose="00000400000000000000" pitchFamily="2" charset="-78"/>
              </a:rPr>
              <a:t>مثبت پادتن می سازد که در زایمان های بعدی برای کودک دارای </a:t>
            </a:r>
            <a:r>
              <a:rPr lang="en-US" sz="2000" dirty="0" smtClean="0">
                <a:cs typeface="B Zar" panose="00000400000000000000" pitchFamily="2" charset="-78"/>
              </a:rPr>
              <a:t>RH   </a:t>
            </a:r>
            <a:r>
              <a:rPr lang="fa-IR" sz="2000" dirty="0" smtClean="0">
                <a:cs typeface="B Zar" panose="00000400000000000000" pitchFamily="2" charset="-78"/>
              </a:rPr>
              <a:t>مثبت خطر ناک است  چون پاتن های خون مادر از جفت عبور  می کنند و گلبول های قرمز خون جنین را تخریب می کنند و احتمال کم خونی ، یرقان ، عقب ماندگی ذهنی و حتی مرگ را باعث می شود. با استفاده از سرمی به نام گلبولین ضد </a:t>
            </a:r>
            <a:r>
              <a:rPr lang="en-US" sz="2000" dirty="0" smtClean="0">
                <a:cs typeface="B Zar" panose="00000400000000000000" pitchFamily="2" charset="-78"/>
              </a:rPr>
              <a:t>RH  </a:t>
            </a:r>
            <a:r>
              <a:rPr lang="fa-IR" sz="2000" dirty="0" smtClean="0">
                <a:cs typeface="B Zar" panose="00000400000000000000" pitchFamily="2" charset="-78"/>
              </a:rPr>
              <a:t>که چند ساعت قبل از وضع حمل به مادر باردار با </a:t>
            </a:r>
            <a:r>
              <a:rPr lang="en-US" sz="2000" dirty="0" smtClean="0">
                <a:cs typeface="B Zar" panose="00000400000000000000" pitchFamily="2" charset="-78"/>
              </a:rPr>
              <a:t>RH </a:t>
            </a:r>
            <a:r>
              <a:rPr lang="fa-IR" sz="2000" dirty="0" smtClean="0">
                <a:cs typeface="B Zar" panose="00000400000000000000" pitchFamily="2" charset="-78"/>
              </a:rPr>
              <a:t>منفی تزریق می شود از عوارض آن جلوگیری می شود. </a:t>
            </a:r>
            <a:endParaRPr lang="fa-IR" sz="2000" dirty="0">
              <a:cs typeface="B Zar" panose="00000400000000000000" pitchFamily="2" charset="-78"/>
            </a:endParaRPr>
          </a:p>
        </p:txBody>
      </p:sp>
    </p:spTree>
    <p:extLst>
      <p:ext uri="{BB962C8B-B14F-4D97-AF65-F5344CB8AC3E}">
        <p14:creationId xmlns:p14="http://schemas.microsoft.com/office/powerpoint/2010/main" val="3930964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836712"/>
            <a:ext cx="6840760" cy="3631763"/>
          </a:xfrm>
          <a:prstGeom prst="rect">
            <a:avLst/>
          </a:prstGeom>
        </p:spPr>
        <p:txBody>
          <a:bodyPr wrap="square">
            <a:spAutoFit/>
          </a:bodyPr>
          <a:lstStyle/>
          <a:p>
            <a:r>
              <a:rPr lang="fa-IR" dirty="0" smtClean="0">
                <a:cs typeface="B Titr" panose="00000700000000000000" pitchFamily="2" charset="-78"/>
              </a:rPr>
              <a:t>ناباروری</a:t>
            </a:r>
            <a:r>
              <a:rPr lang="fa-IR" dirty="0" smtClean="0"/>
              <a:t> </a:t>
            </a:r>
          </a:p>
          <a:p>
            <a:endParaRPr lang="fa-IR" dirty="0" smtClean="0"/>
          </a:p>
          <a:p>
            <a:r>
              <a:rPr lang="fa-IR" sz="2000" dirty="0" smtClean="0">
                <a:cs typeface="B Zar" panose="00000400000000000000" pitchFamily="2" charset="-78"/>
              </a:rPr>
              <a:t>ناتوان از باردار شدن یا باردار کردن که حدود 20 درصد مشکل به هر دو طرف مربوط   می شود.در40 درصد موارد ناباروری مشکل به زن مربوط می شود وتقریبا به همان اندازه مرد مشکل دارد. عوامل دیگری مانند ناهنجاری های رحم و  سن مادر نیز در ناباروری موثرمی باشد </a:t>
            </a:r>
          </a:p>
          <a:p>
            <a:endParaRPr lang="fa-IR" dirty="0" smtClean="0"/>
          </a:p>
          <a:p>
            <a:r>
              <a:rPr lang="fa-IR" dirty="0" smtClean="0">
                <a:cs typeface="B Titr" panose="00000700000000000000" pitchFamily="2" charset="-78"/>
              </a:rPr>
              <a:t>تاثیرات روان شناختی ناباروری</a:t>
            </a:r>
          </a:p>
          <a:p>
            <a:r>
              <a:rPr lang="fa-IR" sz="2000" dirty="0" smtClean="0">
                <a:cs typeface="B Zar" panose="00000400000000000000" pitchFamily="2" charset="-78"/>
              </a:rPr>
              <a:t>فقدان اعتماد به نفس</a:t>
            </a:r>
          </a:p>
          <a:p>
            <a:r>
              <a:rPr lang="fa-IR" sz="2000" dirty="0" smtClean="0">
                <a:cs typeface="B Zar" panose="00000400000000000000" pitchFamily="2" charset="-78"/>
              </a:rPr>
              <a:t>از دست دادن کنترل درونی بر زندگی شخصی</a:t>
            </a:r>
          </a:p>
          <a:p>
            <a:r>
              <a:rPr lang="fa-IR" sz="2000" dirty="0" smtClean="0">
                <a:cs typeface="B Zar" panose="00000400000000000000" pitchFamily="2" charset="-78"/>
              </a:rPr>
              <a:t>افسردگی</a:t>
            </a:r>
          </a:p>
          <a:p>
            <a:endParaRPr lang="fa-IR" dirty="0"/>
          </a:p>
        </p:txBody>
      </p:sp>
    </p:spTree>
    <p:extLst>
      <p:ext uri="{BB962C8B-B14F-4D97-AF65-F5344CB8AC3E}">
        <p14:creationId xmlns:p14="http://schemas.microsoft.com/office/powerpoint/2010/main" val="8265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268760"/>
            <a:ext cx="6030416" cy="2185214"/>
          </a:xfrm>
          <a:prstGeom prst="rect">
            <a:avLst/>
          </a:prstGeom>
        </p:spPr>
        <p:txBody>
          <a:bodyPr wrap="square">
            <a:spAutoFit/>
          </a:bodyPr>
          <a:lstStyle/>
          <a:p>
            <a:r>
              <a:rPr lang="fa-IR" dirty="0" smtClean="0">
                <a:cs typeface="B Titr" panose="00000700000000000000" pitchFamily="2" charset="-78"/>
              </a:rPr>
              <a:t>روش های باروری جایگزین</a:t>
            </a:r>
          </a:p>
          <a:p>
            <a:endParaRPr lang="fa-IR" dirty="0" smtClean="0">
              <a:cs typeface="B Titr" panose="00000700000000000000" pitchFamily="2" charset="-78"/>
            </a:endParaRPr>
          </a:p>
          <a:p>
            <a:r>
              <a:rPr lang="fa-IR" sz="1200" dirty="0" smtClean="0">
                <a:cs typeface="B Titr" panose="00000700000000000000" pitchFamily="2" charset="-78"/>
              </a:rPr>
              <a:t>تلقیح مصنوعی- </a:t>
            </a:r>
            <a:r>
              <a:rPr lang="fa-IR" sz="2000" dirty="0" smtClean="0">
                <a:cs typeface="B Zar" panose="00000400000000000000" pitchFamily="2" charset="-78"/>
              </a:rPr>
              <a:t>تزریق سلول های اسپرم به درون واژن یا رحم به منظور حاملگی</a:t>
            </a:r>
          </a:p>
          <a:p>
            <a:endParaRPr lang="fa-IR" sz="2000" dirty="0" smtClean="0">
              <a:cs typeface="B Zar" panose="00000400000000000000" pitchFamily="2" charset="-78"/>
            </a:endParaRPr>
          </a:p>
          <a:p>
            <a:r>
              <a:rPr lang="fa-IR" sz="1200" dirty="0" smtClean="0">
                <a:cs typeface="B Titr" panose="00000700000000000000" pitchFamily="2" charset="-78"/>
              </a:rPr>
              <a:t>تلقیح همگن </a:t>
            </a:r>
            <a:r>
              <a:rPr lang="fa-IR" dirty="0" smtClean="0"/>
              <a:t>(</a:t>
            </a:r>
            <a:r>
              <a:rPr lang="en-US" dirty="0" smtClean="0"/>
              <a:t>AIH) </a:t>
            </a:r>
            <a:r>
              <a:rPr lang="fa-IR" dirty="0" smtClean="0"/>
              <a:t>- </a:t>
            </a:r>
            <a:r>
              <a:rPr lang="fa-IR" sz="2000" dirty="0" smtClean="0">
                <a:cs typeface="B Zar" panose="00000400000000000000" pitchFamily="2" charset="-78"/>
              </a:rPr>
              <a:t>تلقیح مصنوعی با اسپرم شوهر</a:t>
            </a:r>
          </a:p>
          <a:p>
            <a:endParaRPr lang="fa-IR" sz="2000" dirty="0" smtClean="0">
              <a:cs typeface="B Zar" panose="00000400000000000000" pitchFamily="2" charset="-78"/>
            </a:endParaRPr>
          </a:p>
          <a:p>
            <a:r>
              <a:rPr lang="fa-IR" sz="1200" dirty="0" smtClean="0">
                <a:cs typeface="B Titr" panose="00000700000000000000" pitchFamily="2" charset="-78"/>
              </a:rPr>
              <a:t>تلقیح نا همگن </a:t>
            </a:r>
            <a:r>
              <a:rPr lang="fa-IR" dirty="0" smtClean="0"/>
              <a:t>(</a:t>
            </a:r>
            <a:r>
              <a:rPr lang="en-US" dirty="0" smtClean="0"/>
              <a:t>AID </a:t>
            </a:r>
            <a:r>
              <a:rPr lang="fa-IR" dirty="0" smtClean="0"/>
              <a:t>- </a:t>
            </a:r>
            <a:r>
              <a:rPr lang="fa-IR" sz="2000" dirty="0" smtClean="0">
                <a:cs typeface="B Zar" panose="00000400000000000000" pitchFamily="2" charset="-78"/>
              </a:rPr>
              <a:t>تلقیح مصنوعی با استفاده از اسپرم اهدا کننده</a:t>
            </a:r>
            <a:endParaRPr lang="fa-IR" sz="2000" dirty="0">
              <a:cs typeface="B Zar" panose="00000400000000000000" pitchFamily="2" charset="-78"/>
            </a:endParaRPr>
          </a:p>
        </p:txBody>
      </p:sp>
    </p:spTree>
    <p:extLst>
      <p:ext uri="{BB962C8B-B14F-4D97-AF65-F5344CB8AC3E}">
        <p14:creationId xmlns:p14="http://schemas.microsoft.com/office/powerpoint/2010/main" val="3766977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764704"/>
            <a:ext cx="6768752" cy="2492990"/>
          </a:xfrm>
          <a:prstGeom prst="rect">
            <a:avLst/>
          </a:prstGeom>
        </p:spPr>
        <p:txBody>
          <a:bodyPr wrap="square">
            <a:spAutoFit/>
          </a:bodyPr>
          <a:lstStyle/>
          <a:p>
            <a:r>
              <a:rPr lang="fa-IR" dirty="0" smtClean="0">
                <a:cs typeface="B Titr" panose="00000700000000000000" pitchFamily="2" charset="-78"/>
              </a:rPr>
              <a:t>باور سازی آزمایشگاهی </a:t>
            </a:r>
            <a:r>
              <a:rPr lang="fa-IR" dirty="0" smtClean="0"/>
              <a:t>– </a:t>
            </a:r>
            <a:r>
              <a:rPr lang="fa-IR" sz="2000" dirty="0" smtClean="0">
                <a:cs typeface="B Zar" panose="00000400000000000000" pitchFamily="2" charset="-78"/>
              </a:rPr>
              <a:t>گرفتن تخمک از مادر ، بارور کردن آن در آزمایشگاه و سپس کاشتن تخم بارور شده در دیواره رحم</a:t>
            </a:r>
          </a:p>
          <a:p>
            <a:endParaRPr lang="fa-IR" dirty="0" smtClean="0"/>
          </a:p>
          <a:p>
            <a:r>
              <a:rPr lang="fa-IR" dirty="0" smtClean="0">
                <a:cs typeface="B Titr" panose="00000700000000000000" pitchFamily="2" charset="-78"/>
              </a:rPr>
              <a:t>انتقال درون فالوپی گامت </a:t>
            </a:r>
            <a:r>
              <a:rPr lang="fa-IR" dirty="0" smtClean="0"/>
              <a:t>– </a:t>
            </a:r>
            <a:r>
              <a:rPr lang="fa-IR" sz="2000" dirty="0" smtClean="0">
                <a:cs typeface="B Zar" panose="00000400000000000000" pitchFamily="2" charset="-78"/>
              </a:rPr>
              <a:t>وارد کردن سلول های اسپرم و یک سلول تخم در لوله فالوپ</a:t>
            </a:r>
          </a:p>
          <a:p>
            <a:endParaRPr lang="fa-IR" dirty="0" smtClean="0"/>
          </a:p>
          <a:p>
            <a:r>
              <a:rPr lang="fa-IR" dirty="0" smtClean="0">
                <a:cs typeface="B Titr" panose="00000700000000000000" pitchFamily="2" charset="-78"/>
              </a:rPr>
              <a:t>پیوند رویان </a:t>
            </a:r>
            <a:r>
              <a:rPr lang="fa-IR" dirty="0" smtClean="0"/>
              <a:t>– </a:t>
            </a:r>
            <a:r>
              <a:rPr lang="fa-IR" sz="2000" dirty="0" smtClean="0">
                <a:cs typeface="B Zar" panose="00000400000000000000" pitchFamily="2" charset="-78"/>
              </a:rPr>
              <a:t>لقاح مصنوعی زنی دوطلب با اسپرم های گرفته شده از شریک زندگی زنی نا زا ، تخم حاصل حدود پنج روز بعد به رحم مادر آینده منتقل می شود.</a:t>
            </a:r>
            <a:endParaRPr lang="fa-IR" sz="2000" dirty="0">
              <a:cs typeface="B Zar" panose="00000400000000000000" pitchFamily="2" charset="-78"/>
            </a:endParaRPr>
          </a:p>
        </p:txBody>
      </p:sp>
    </p:spTree>
    <p:extLst>
      <p:ext uri="{BB962C8B-B14F-4D97-AF65-F5344CB8AC3E}">
        <p14:creationId xmlns:p14="http://schemas.microsoft.com/office/powerpoint/2010/main" val="10128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836713"/>
            <a:ext cx="7128792" cy="4062651"/>
          </a:xfrm>
          <a:prstGeom prst="rect">
            <a:avLst/>
          </a:prstGeom>
        </p:spPr>
        <p:txBody>
          <a:bodyPr wrap="square">
            <a:spAutoFit/>
          </a:bodyPr>
          <a:lstStyle/>
          <a:p>
            <a:r>
              <a:rPr lang="fa-IR" dirty="0" smtClean="0">
                <a:cs typeface="B Titr" panose="00000700000000000000" pitchFamily="2" charset="-78"/>
              </a:rPr>
              <a:t>وراثت</a:t>
            </a:r>
          </a:p>
          <a:p>
            <a:r>
              <a:rPr lang="fa-IR" sz="1200" dirty="0" smtClean="0">
                <a:cs typeface="B Titr" panose="00000700000000000000" pitchFamily="2" charset="-78"/>
              </a:rPr>
              <a:t>کروموزم ها ، ژن ها و </a:t>
            </a:r>
            <a:r>
              <a:rPr lang="en-US" sz="1200" dirty="0" smtClean="0">
                <a:cs typeface="B Titr" panose="00000700000000000000" pitchFamily="2" charset="-78"/>
              </a:rPr>
              <a:t>DNA</a:t>
            </a:r>
            <a:endParaRPr lang="fa-IR" sz="1200" dirty="0" smtClean="0">
              <a:cs typeface="B Titr" panose="00000700000000000000" pitchFamily="2" charset="-78"/>
            </a:endParaRPr>
          </a:p>
          <a:p>
            <a:endParaRPr lang="en-US" sz="1200" dirty="0" smtClean="0">
              <a:cs typeface="B Titr" panose="00000700000000000000" pitchFamily="2" charset="-78"/>
            </a:endParaRPr>
          </a:p>
          <a:p>
            <a:r>
              <a:rPr lang="fa-IR" sz="1200" dirty="0" smtClean="0">
                <a:cs typeface="B Titr" panose="00000700000000000000" pitchFamily="2" charset="-78"/>
              </a:rPr>
              <a:t>کروموزم</a:t>
            </a:r>
            <a:r>
              <a:rPr lang="fa-IR" dirty="0" smtClean="0"/>
              <a:t> – </a:t>
            </a:r>
            <a:r>
              <a:rPr lang="fa-IR" sz="2000" dirty="0" smtClean="0">
                <a:cs typeface="B Zar" panose="00000400000000000000" pitchFamily="2" charset="-78"/>
              </a:rPr>
              <a:t>ساختار های استونه ای شکل در کلیه سلول ها که جفت جفت و حامل ماده ارثی اند. تمام سلول ها به استثنای سلول های جنسی یا گامت ها شامل 23 جفت کروموزوم هستند. هنگامی که اسپرم و تخمک یکی می شوند 23 کروموزوم منفرد موجود در هسته هر یک از گامت ها با کروموزم های گامت دیگر دو به دو جفت می شوند تا 46 کروموزوم سلول تخم حاصل  را تولید کنند.</a:t>
            </a:r>
          </a:p>
          <a:p>
            <a:endParaRPr lang="fa-IR" dirty="0" smtClean="0"/>
          </a:p>
          <a:p>
            <a:r>
              <a:rPr lang="fa-IR" sz="1200" dirty="0" smtClean="0">
                <a:cs typeface="B Titr" panose="00000700000000000000" pitchFamily="2" charset="-78"/>
              </a:rPr>
              <a:t>ژن</a:t>
            </a:r>
            <a:r>
              <a:rPr lang="fa-IR" dirty="0" smtClean="0"/>
              <a:t> – </a:t>
            </a:r>
            <a:r>
              <a:rPr lang="fa-IR" sz="2000" dirty="0" smtClean="0">
                <a:cs typeface="B Zar" panose="00000400000000000000" pitchFamily="2" charset="-78"/>
              </a:rPr>
              <a:t>ماده ارثی کروموزم ها </a:t>
            </a:r>
          </a:p>
          <a:p>
            <a:endParaRPr lang="fa-IR" sz="2000" dirty="0" smtClean="0">
              <a:cs typeface="B Zar" panose="00000400000000000000" pitchFamily="2" charset="-78"/>
            </a:endParaRPr>
          </a:p>
          <a:p>
            <a:r>
              <a:rPr lang="en-US" dirty="0" smtClean="0">
                <a:cs typeface="B Titr" panose="00000700000000000000" pitchFamily="2" charset="-78"/>
              </a:rPr>
              <a:t>DNA </a:t>
            </a:r>
            <a:r>
              <a:rPr lang="fa-IR" dirty="0" smtClean="0">
                <a:cs typeface="B Titr" panose="00000700000000000000" pitchFamily="2" charset="-78"/>
              </a:rPr>
              <a:t>-</a:t>
            </a:r>
            <a:r>
              <a:rPr lang="fa-IR" sz="2000" dirty="0" smtClean="0">
                <a:cs typeface="B Zar" panose="00000400000000000000" pitchFamily="2" charset="-78"/>
              </a:rPr>
              <a:t>ملکول های پیچیده  موجود در ژن ها که اساس ساختار ژنتیک ، دزکسی ریبونوکلئیک را تشکیل می دهند. </a:t>
            </a:r>
          </a:p>
          <a:p>
            <a:endParaRPr lang="fa-IR" dirty="0"/>
          </a:p>
        </p:txBody>
      </p:sp>
    </p:spTree>
    <p:extLst>
      <p:ext uri="{BB962C8B-B14F-4D97-AF65-F5344CB8AC3E}">
        <p14:creationId xmlns:p14="http://schemas.microsoft.com/office/powerpoint/2010/main" val="3883909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980728"/>
            <a:ext cx="6696744" cy="1877437"/>
          </a:xfrm>
          <a:prstGeom prst="rect">
            <a:avLst/>
          </a:prstGeom>
        </p:spPr>
        <p:txBody>
          <a:bodyPr wrap="square">
            <a:spAutoFit/>
          </a:bodyPr>
          <a:lstStyle/>
          <a:p>
            <a:r>
              <a:rPr lang="fa-IR" dirty="0" smtClean="0">
                <a:cs typeface="B Titr" panose="00000700000000000000" pitchFamily="2" charset="-78"/>
              </a:rPr>
              <a:t>جفت بیست و سوم و تعیین جنسیت</a:t>
            </a:r>
          </a:p>
          <a:p>
            <a:endParaRPr lang="fa-IR" dirty="0" smtClean="0">
              <a:cs typeface="B Titr" panose="00000700000000000000" pitchFamily="2" charset="-78"/>
            </a:endParaRPr>
          </a:p>
          <a:p>
            <a:r>
              <a:rPr lang="fa-IR" sz="2000" dirty="0" smtClean="0">
                <a:cs typeface="B Zar" panose="00000400000000000000" pitchFamily="2" charset="-78"/>
              </a:rPr>
              <a:t>در سلول تخم ، بیست و دو کروموزم  از هر سلول جنسی ( گامت ) به نام کروموزوم های اتوزوم ( غیر جنسی )شناخته می شوند. جفت بیست و سوم کروموزم های جنسی نام دارند که جنسیت ( مرد یا زن بودن ) نسل بعد را تعیین می کنند. ترکیب کروموزمی </a:t>
            </a:r>
            <a:r>
              <a:rPr lang="en-US" sz="2000" dirty="0" err="1" smtClean="0">
                <a:cs typeface="B Zar" panose="00000400000000000000" pitchFamily="2" charset="-78"/>
              </a:rPr>
              <a:t>xy</a:t>
            </a:r>
            <a:r>
              <a:rPr lang="en-US" sz="2000" dirty="0" smtClean="0">
                <a:cs typeface="B Zar" panose="00000400000000000000" pitchFamily="2" charset="-78"/>
              </a:rPr>
              <a:t> </a:t>
            </a:r>
            <a:r>
              <a:rPr lang="fa-IR" sz="2000" dirty="0" smtClean="0">
                <a:cs typeface="B Zar" panose="00000400000000000000" pitchFamily="2" charset="-78"/>
              </a:rPr>
              <a:t>فرزند مذکر، و ترکیب کرموزمی </a:t>
            </a:r>
            <a:r>
              <a:rPr lang="en-US" sz="2000" dirty="0" smtClean="0">
                <a:cs typeface="B Zar" panose="00000400000000000000" pitchFamily="2" charset="-78"/>
              </a:rPr>
              <a:t>xx </a:t>
            </a:r>
            <a:r>
              <a:rPr lang="fa-IR" sz="2000" dirty="0" smtClean="0">
                <a:cs typeface="B Zar" panose="00000400000000000000" pitchFamily="2" charset="-78"/>
              </a:rPr>
              <a:t> فرزند مونث به وجود می آورد.</a:t>
            </a:r>
            <a:endParaRPr lang="fa-IR" sz="2000" dirty="0">
              <a:cs typeface="B Zar" panose="00000400000000000000" pitchFamily="2" charset="-78"/>
            </a:endParaRPr>
          </a:p>
        </p:txBody>
      </p:sp>
    </p:spTree>
    <p:extLst>
      <p:ext uri="{BB962C8B-B14F-4D97-AF65-F5344CB8AC3E}">
        <p14:creationId xmlns:p14="http://schemas.microsoft.com/office/powerpoint/2010/main" val="3471109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764704"/>
            <a:ext cx="6840760" cy="2462213"/>
          </a:xfrm>
          <a:prstGeom prst="rect">
            <a:avLst/>
          </a:prstGeom>
        </p:spPr>
        <p:txBody>
          <a:bodyPr wrap="square">
            <a:spAutoFit/>
          </a:bodyPr>
          <a:lstStyle/>
          <a:p>
            <a:r>
              <a:rPr lang="fa-IR" dirty="0" smtClean="0">
                <a:cs typeface="B Titr" panose="00000700000000000000" pitchFamily="2" charset="-78"/>
              </a:rPr>
              <a:t>چند قلو زایی </a:t>
            </a:r>
          </a:p>
          <a:p>
            <a:endParaRPr lang="fa-IR" dirty="0" smtClean="0">
              <a:cs typeface="B Titr" panose="00000700000000000000" pitchFamily="2" charset="-78"/>
            </a:endParaRPr>
          </a:p>
          <a:p>
            <a:r>
              <a:rPr lang="fa-IR" sz="1200" dirty="0" smtClean="0">
                <a:cs typeface="B Titr" panose="00000700000000000000" pitchFamily="2" charset="-78"/>
              </a:rPr>
              <a:t>دو قلوهای یک تخمکی </a:t>
            </a:r>
            <a:r>
              <a:rPr lang="fa-IR" dirty="0" smtClean="0">
                <a:cs typeface="B Zar" panose="00000400000000000000" pitchFamily="2" charset="-78"/>
              </a:rPr>
              <a:t>( همسان ) – </a:t>
            </a:r>
            <a:r>
              <a:rPr lang="fa-IR" sz="2000" dirty="0" smtClean="0">
                <a:cs typeface="B Zar" panose="00000400000000000000" pitchFamily="2" charset="-78"/>
              </a:rPr>
              <a:t>دوقلوهای بوجود آمده از سلول تخم واحد</a:t>
            </a:r>
          </a:p>
          <a:p>
            <a:endParaRPr lang="fa-IR" sz="2000" dirty="0" smtClean="0">
              <a:cs typeface="B Zar" panose="00000400000000000000" pitchFamily="2" charset="-78"/>
            </a:endParaRPr>
          </a:p>
          <a:p>
            <a:r>
              <a:rPr lang="fa-IR" sz="1200" dirty="0" smtClean="0">
                <a:cs typeface="B Titr" panose="00000700000000000000" pitchFamily="2" charset="-78"/>
              </a:rPr>
              <a:t>دو قلو های دو تخمکی </a:t>
            </a:r>
            <a:r>
              <a:rPr lang="fa-IR" dirty="0" smtClean="0">
                <a:cs typeface="B Zar" panose="00000400000000000000" pitchFamily="2" charset="-78"/>
              </a:rPr>
              <a:t>(ناهمسان ) – </a:t>
            </a:r>
            <a:r>
              <a:rPr lang="fa-IR" sz="2000" dirty="0" smtClean="0">
                <a:cs typeface="B Zar" panose="00000400000000000000" pitchFamily="2" charset="-78"/>
              </a:rPr>
              <a:t>دو قلوهای به وجود آمده ازدوسلول تخم ناهمسان</a:t>
            </a:r>
          </a:p>
          <a:p>
            <a:endParaRPr lang="fa-IR" sz="2000" dirty="0" smtClean="0"/>
          </a:p>
          <a:p>
            <a:r>
              <a:rPr lang="fa-IR" sz="1200" dirty="0" smtClean="0">
                <a:cs typeface="B Titr" panose="00000700000000000000" pitchFamily="2" charset="-78"/>
              </a:rPr>
              <a:t>دو قلو های سیامی- </a:t>
            </a:r>
            <a:r>
              <a:rPr lang="fa-IR" sz="2000" dirty="0" smtClean="0">
                <a:cs typeface="B Zar" panose="00000400000000000000" pitchFamily="2" charset="-78"/>
              </a:rPr>
              <a:t>دو قلوهای یک تخمکی که در طی رشد به طور کامل از هم جدا نشده اند.</a:t>
            </a:r>
          </a:p>
          <a:p>
            <a:endParaRPr lang="fa-IR" dirty="0">
              <a:cs typeface="B Zar" panose="00000400000000000000" pitchFamily="2" charset="-78"/>
            </a:endParaRPr>
          </a:p>
        </p:txBody>
      </p:sp>
    </p:spTree>
    <p:extLst>
      <p:ext uri="{BB962C8B-B14F-4D97-AF65-F5344CB8AC3E}">
        <p14:creationId xmlns:p14="http://schemas.microsoft.com/office/powerpoint/2010/main" val="2850443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836712"/>
            <a:ext cx="7704856" cy="3631763"/>
          </a:xfrm>
          <a:prstGeom prst="rect">
            <a:avLst/>
          </a:prstGeom>
        </p:spPr>
        <p:txBody>
          <a:bodyPr wrap="square">
            <a:spAutoFit/>
          </a:bodyPr>
          <a:lstStyle/>
          <a:p>
            <a:r>
              <a:rPr lang="fa-IR" dirty="0">
                <a:cs typeface="2  Titr" panose="00000700000000000000" pitchFamily="2" charset="-78"/>
              </a:rPr>
              <a:t>وراثت ساده و وراثت غالب – </a:t>
            </a:r>
            <a:r>
              <a:rPr lang="fa-IR" dirty="0" smtClean="0">
                <a:cs typeface="2  Titr" panose="00000700000000000000" pitchFamily="2" charset="-78"/>
              </a:rPr>
              <a:t>مغلوب</a:t>
            </a:r>
          </a:p>
          <a:p>
            <a:endParaRPr lang="fa-IR" dirty="0">
              <a:cs typeface="2  Titr" panose="00000700000000000000" pitchFamily="2" charset="-78"/>
            </a:endParaRPr>
          </a:p>
          <a:p>
            <a:r>
              <a:rPr lang="fa-IR" sz="2000" dirty="0">
                <a:cs typeface="B Zar" panose="00000400000000000000" pitchFamily="2" charset="-78"/>
              </a:rPr>
              <a:t>مندل قانون وراثت غالب را صورت بندی کرد که می گوید وقتی موجودی صفات رقیبی را به ارث می برد، صفتی تظاهر می کند که بر دیگری ، یعنی صفت مغلوب ، غالب است . موجود زنده ممکن است برای صفتی خاص همانند یا نا همانند باشد</a:t>
            </a:r>
            <a:r>
              <a:rPr lang="fa-IR" sz="2000" dirty="0" smtClean="0">
                <a:cs typeface="B Zar" panose="00000400000000000000" pitchFamily="2" charset="-78"/>
              </a:rPr>
              <a:t>.</a:t>
            </a:r>
          </a:p>
          <a:p>
            <a:endParaRPr lang="fa-IR" dirty="0">
              <a:cs typeface="B Zar" panose="00000400000000000000" pitchFamily="2" charset="-78"/>
            </a:endParaRPr>
          </a:p>
          <a:p>
            <a:r>
              <a:rPr lang="fa-IR" dirty="0">
                <a:cs typeface="2  Titr" panose="00000700000000000000" pitchFamily="2" charset="-78"/>
              </a:rPr>
              <a:t>ژن های غالب و مغلوب چگونه عمل می کنند</a:t>
            </a:r>
            <a:r>
              <a:rPr lang="fa-IR" dirty="0" smtClean="0">
                <a:cs typeface="2  Titr" panose="00000700000000000000" pitchFamily="2" charset="-78"/>
              </a:rPr>
              <a:t>؟</a:t>
            </a:r>
          </a:p>
          <a:p>
            <a:endParaRPr lang="fa-IR" dirty="0">
              <a:cs typeface="2  Titr" panose="00000700000000000000" pitchFamily="2" charset="-78"/>
            </a:endParaRPr>
          </a:p>
          <a:p>
            <a:r>
              <a:rPr lang="fa-IR" sz="2000" dirty="0">
                <a:cs typeface="B Zar" panose="00000400000000000000" pitchFamily="2" charset="-78"/>
              </a:rPr>
              <a:t>ژن هایی که تظاهرات جایگزین ویژگی های خاص ( نظیر رنگ پوست ) را تعیین می کنند الل خوانده می شوند . هر ویژگی معین یک جفت الل، یکی از هر یک از والدین دریافت می کند .وقتی هر دو الل مشابه باشند موجود زنده برای آن صفت خاص همسان خوانده می شود. وقتی الل ها با هم فرق دارند </a:t>
            </a:r>
            <a:r>
              <a:rPr lang="fa-IR" sz="2000" dirty="0" smtClean="0">
                <a:cs typeface="B Zar" panose="00000400000000000000" pitchFamily="2" charset="-78"/>
              </a:rPr>
              <a:t>موجود </a:t>
            </a:r>
            <a:r>
              <a:rPr lang="fa-IR" sz="2000" dirty="0">
                <a:cs typeface="B Zar" panose="00000400000000000000" pitchFamily="2" charset="-78"/>
              </a:rPr>
              <a:t>زنده برای آن صفت غیر همسان خوانده می شود. </a:t>
            </a:r>
          </a:p>
        </p:txBody>
      </p:sp>
    </p:spTree>
    <p:extLst>
      <p:ext uri="{BB962C8B-B14F-4D97-AF65-F5344CB8AC3E}">
        <p14:creationId xmlns:p14="http://schemas.microsoft.com/office/powerpoint/2010/main" val="3923331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836713"/>
            <a:ext cx="6408712" cy="2462213"/>
          </a:xfrm>
          <a:prstGeom prst="rect">
            <a:avLst/>
          </a:prstGeom>
        </p:spPr>
        <p:txBody>
          <a:bodyPr wrap="square">
            <a:spAutoFit/>
          </a:bodyPr>
          <a:lstStyle/>
          <a:p>
            <a:r>
              <a:rPr lang="fa-IR" dirty="0">
                <a:cs typeface="2  Titr" panose="00000700000000000000" pitchFamily="2" charset="-78"/>
              </a:rPr>
              <a:t>فنوتیپ ، ژنوتیپ</a:t>
            </a:r>
          </a:p>
          <a:p>
            <a:r>
              <a:rPr lang="fa-IR" sz="2000" dirty="0">
                <a:cs typeface="B Zar" panose="00000400000000000000" pitchFamily="2" charset="-78"/>
              </a:rPr>
              <a:t>صفت قابل مشاهده در در موجود زنده را فنوتیپ ، و و الگوی ژنتیک زمینه ساز آن را ژنوتیپ می خوانند.</a:t>
            </a:r>
          </a:p>
          <a:p>
            <a:r>
              <a:rPr lang="fa-IR" sz="2000" dirty="0">
                <a:cs typeface="B Zar" panose="00000400000000000000" pitchFamily="2" charset="-78"/>
              </a:rPr>
              <a:t>موجودات زنده ممکن است فنوتیپ همسان ولی ژنوتیپ متفاوت داشته باشند</a:t>
            </a:r>
            <a:r>
              <a:rPr lang="fa-IR" sz="2000" dirty="0" smtClean="0">
                <a:cs typeface="B Zar" panose="00000400000000000000" pitchFamily="2" charset="-78"/>
              </a:rPr>
              <a:t>.</a:t>
            </a:r>
          </a:p>
          <a:p>
            <a:endParaRPr lang="fa-IR" dirty="0">
              <a:cs typeface="B Zar" panose="00000400000000000000" pitchFamily="2" charset="-78"/>
            </a:endParaRPr>
          </a:p>
          <a:p>
            <a:r>
              <a:rPr lang="fa-IR" dirty="0">
                <a:cs typeface="2  Titr" panose="00000700000000000000" pitchFamily="2" charset="-78"/>
              </a:rPr>
              <a:t>نفوذ نا کامل</a:t>
            </a:r>
          </a:p>
          <a:p>
            <a:r>
              <a:rPr lang="fa-IR" sz="2000" dirty="0">
                <a:cs typeface="B Zar" panose="00000400000000000000" pitchFamily="2" charset="-78"/>
              </a:rPr>
              <a:t>گاهی یک الل غلبه کامل بر دیگری ندارد. این پدیده را نفوذ نا کامل نامیده اند . کم خونی داسی شکل نمونه ای از نفوذ نا کامل است</a:t>
            </a:r>
          </a:p>
        </p:txBody>
      </p:sp>
    </p:spTree>
    <p:extLst>
      <p:ext uri="{BB962C8B-B14F-4D97-AF65-F5344CB8AC3E}">
        <p14:creationId xmlns:p14="http://schemas.microsoft.com/office/powerpoint/2010/main" val="2306719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908721"/>
            <a:ext cx="6696744" cy="4278094"/>
          </a:xfrm>
          <a:prstGeom prst="rect">
            <a:avLst/>
          </a:prstGeom>
        </p:spPr>
        <p:txBody>
          <a:bodyPr wrap="square">
            <a:spAutoFit/>
          </a:bodyPr>
          <a:lstStyle/>
          <a:p>
            <a:r>
              <a:rPr lang="fa-IR" dirty="0">
                <a:cs typeface="2  Titr" panose="00000700000000000000" pitchFamily="2" charset="-78"/>
              </a:rPr>
              <a:t>وراثت چند </a:t>
            </a:r>
            <a:r>
              <a:rPr lang="fa-IR" dirty="0" smtClean="0">
                <a:cs typeface="2  Titr" panose="00000700000000000000" pitchFamily="2" charset="-78"/>
              </a:rPr>
              <a:t>ژنی</a:t>
            </a:r>
          </a:p>
          <a:p>
            <a:endParaRPr lang="fa-IR" dirty="0">
              <a:cs typeface="2  Titr" panose="00000700000000000000" pitchFamily="2" charset="-78"/>
            </a:endParaRPr>
          </a:p>
          <a:p>
            <a:r>
              <a:rPr lang="fa-IR" sz="2000" dirty="0">
                <a:cs typeface="B Zar" panose="00000400000000000000" pitchFamily="2" charset="-78"/>
              </a:rPr>
              <a:t>به مواردی گفته می شود که بروز صفتی خاص نتیجه تعامل ژن های متعدد باشد.برای مثال تعداد زیادی ژن یا جفت های ژنی در تعیین قد، وزن و شکل بدن دخالت دارند</a:t>
            </a:r>
            <a:r>
              <a:rPr lang="fa-IR" sz="2000" dirty="0" smtClean="0">
                <a:cs typeface="B Zar" panose="00000400000000000000" pitchFamily="2" charset="-78"/>
              </a:rPr>
              <a:t>.</a:t>
            </a:r>
          </a:p>
          <a:p>
            <a:endParaRPr lang="fa-IR" sz="2000" dirty="0" smtClean="0">
              <a:cs typeface="B Zar" panose="00000400000000000000" pitchFamily="2" charset="-78"/>
            </a:endParaRPr>
          </a:p>
          <a:p>
            <a:r>
              <a:rPr lang="fa-IR" sz="2000" dirty="0" smtClean="0">
                <a:cs typeface="2  Titr" panose="00000700000000000000" pitchFamily="2" charset="-78"/>
              </a:rPr>
              <a:t>گستره واکنش</a:t>
            </a:r>
          </a:p>
          <a:p>
            <a:r>
              <a:rPr lang="fa-IR" sz="2000" dirty="0" smtClean="0">
                <a:cs typeface="B Zar" panose="00000400000000000000" pitchFamily="2" charset="-78"/>
              </a:rPr>
              <a:t>برای بسیاری از صفات ، گسترهای از احتمالات مختلف را که به آن گستره واکنش می گویند و عبارت است از گستره فنوتیپ برای هر ژنوتیپ را به ارث می بریم</a:t>
            </a:r>
          </a:p>
          <a:p>
            <a:endParaRPr lang="fa-IR" dirty="0">
              <a:cs typeface="B Zar" panose="00000400000000000000" pitchFamily="2" charset="-78"/>
            </a:endParaRPr>
          </a:p>
          <a:p>
            <a:r>
              <a:rPr lang="fa-IR" dirty="0">
                <a:cs typeface="2  Titr" panose="00000700000000000000" pitchFamily="2" charset="-78"/>
              </a:rPr>
              <a:t>ره </a:t>
            </a:r>
            <a:r>
              <a:rPr lang="fa-IR" dirty="0" smtClean="0">
                <a:cs typeface="2  Titr" panose="00000700000000000000" pitchFamily="2" charset="-78"/>
              </a:rPr>
              <a:t>گزینی</a:t>
            </a:r>
          </a:p>
          <a:p>
            <a:endParaRPr lang="fa-IR" sz="2000" dirty="0">
              <a:cs typeface="2  Titr" panose="00000700000000000000" pitchFamily="2" charset="-78"/>
            </a:endParaRPr>
          </a:p>
          <a:p>
            <a:r>
              <a:rPr lang="fa-IR" sz="2000" dirty="0">
                <a:cs typeface="B Zar" panose="00000400000000000000" pitchFamily="2" charset="-78"/>
              </a:rPr>
              <a:t>گرایش صفات ارثی به باقی ماندن در مسیری خاص به رغم شرایط محیطی. برای مثال کودکی که زمینه داشتن هوش برتر را دارد ممکن است این ویژگی را به رغم شرایط نامطلوب محیطی حفظ کند.</a:t>
            </a:r>
          </a:p>
        </p:txBody>
      </p:sp>
    </p:spTree>
    <p:extLst>
      <p:ext uri="{BB962C8B-B14F-4D97-AF65-F5344CB8AC3E}">
        <p14:creationId xmlns:p14="http://schemas.microsoft.com/office/powerpoint/2010/main" val="339924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91544" y="1268759"/>
            <a:ext cx="4878288" cy="1323439"/>
          </a:xfrm>
          <a:prstGeom prst="rect">
            <a:avLst/>
          </a:prstGeom>
        </p:spPr>
        <p:txBody>
          <a:bodyPr wrap="square">
            <a:spAutoFit/>
          </a:bodyPr>
          <a:lstStyle/>
          <a:p>
            <a:r>
              <a:rPr lang="fa-IR" sz="2000" dirty="0" smtClean="0">
                <a:cs typeface="B Titr" panose="00000700000000000000" pitchFamily="2" charset="-78"/>
              </a:rPr>
              <a:t>روان شناسی رشد </a:t>
            </a:r>
          </a:p>
          <a:p>
            <a:r>
              <a:rPr lang="fa-IR" sz="2000" dirty="0" smtClean="0">
                <a:cs typeface="B Titr" panose="00000700000000000000" pitchFamily="2" charset="-78"/>
              </a:rPr>
              <a:t>فصل 3</a:t>
            </a:r>
          </a:p>
          <a:p>
            <a:r>
              <a:rPr lang="fa-IR" sz="2000" dirty="0" smtClean="0">
                <a:cs typeface="B Titr" panose="00000700000000000000" pitchFamily="2" charset="-78"/>
              </a:rPr>
              <a:t>ارث،عوامل موثر محیطی </a:t>
            </a:r>
          </a:p>
          <a:p>
            <a:r>
              <a:rPr lang="fa-IR" sz="2000" dirty="0" smtClean="0">
                <a:cs typeface="B Titr" panose="00000700000000000000" pitchFamily="2" charset="-78"/>
              </a:rPr>
              <a:t>و رشد پیش از تولد</a:t>
            </a:r>
            <a:endParaRPr lang="fa-IR" sz="2000" dirty="0">
              <a:cs typeface="B Titr" panose="00000700000000000000" pitchFamily="2" charset="-78"/>
            </a:endParaRPr>
          </a:p>
        </p:txBody>
      </p:sp>
    </p:spTree>
    <p:extLst>
      <p:ext uri="{BB962C8B-B14F-4D97-AF65-F5344CB8AC3E}">
        <p14:creationId xmlns:p14="http://schemas.microsoft.com/office/powerpoint/2010/main" val="1166154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980728"/>
            <a:ext cx="6480720" cy="1477328"/>
          </a:xfrm>
          <a:prstGeom prst="rect">
            <a:avLst/>
          </a:prstGeom>
        </p:spPr>
        <p:txBody>
          <a:bodyPr wrap="square">
            <a:spAutoFit/>
          </a:bodyPr>
          <a:lstStyle/>
          <a:p>
            <a:r>
              <a:rPr lang="fa-IR" dirty="0">
                <a:cs typeface="2  Titr" panose="00000700000000000000" pitchFamily="2" charset="-78"/>
              </a:rPr>
              <a:t>صفات وابسته به </a:t>
            </a:r>
            <a:r>
              <a:rPr lang="fa-IR" dirty="0" smtClean="0">
                <a:cs typeface="2  Titr" panose="00000700000000000000" pitchFamily="2" charset="-78"/>
              </a:rPr>
              <a:t>جنس</a:t>
            </a:r>
          </a:p>
          <a:p>
            <a:endParaRPr lang="fa-IR" dirty="0">
              <a:cs typeface="2  Titr" panose="00000700000000000000" pitchFamily="2" charset="-78"/>
            </a:endParaRPr>
          </a:p>
          <a:p>
            <a:r>
              <a:rPr lang="fa-IR" dirty="0">
                <a:cs typeface="B Zar" panose="00000400000000000000" pitchFamily="2" charset="-78"/>
              </a:rPr>
              <a:t>برخی از ژن های معیوب مغلوب فقط بر روی کروموزم های جنسی یافت می شوند و اختلالات وابسته به جنس را تولید می کنند . مانند هموفیلی ، کوری رنگ ، طاسی </a:t>
            </a:r>
            <a:r>
              <a:rPr lang="fa-IR" dirty="0" smtClean="0">
                <a:cs typeface="B Zar" panose="00000400000000000000" pitchFamily="2" charset="-78"/>
              </a:rPr>
              <a:t>سر و </a:t>
            </a:r>
            <a:r>
              <a:rPr lang="fa-IR" dirty="0">
                <a:cs typeface="B Zar" panose="00000400000000000000" pitchFamily="2" charset="-78"/>
              </a:rPr>
              <a:t>آلرژی ها.</a:t>
            </a:r>
          </a:p>
          <a:p>
            <a:endParaRPr lang="fa-IR" dirty="0"/>
          </a:p>
        </p:txBody>
      </p:sp>
    </p:spTree>
    <p:extLst>
      <p:ext uri="{BB962C8B-B14F-4D97-AF65-F5344CB8AC3E}">
        <p14:creationId xmlns:p14="http://schemas.microsoft.com/office/powerpoint/2010/main" val="2433018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92696"/>
            <a:ext cx="7272808" cy="2462213"/>
          </a:xfrm>
          <a:prstGeom prst="rect">
            <a:avLst/>
          </a:prstGeom>
        </p:spPr>
        <p:txBody>
          <a:bodyPr wrap="square">
            <a:spAutoFit/>
          </a:bodyPr>
          <a:lstStyle/>
          <a:p>
            <a:r>
              <a:rPr lang="fa-IR" dirty="0">
                <a:cs typeface="2  Titr" panose="00000700000000000000" pitchFamily="2" charset="-78"/>
              </a:rPr>
              <a:t>عیوب </a:t>
            </a:r>
            <a:r>
              <a:rPr lang="fa-IR" dirty="0" smtClean="0">
                <a:cs typeface="2  Titr" panose="00000700000000000000" pitchFamily="2" charset="-78"/>
              </a:rPr>
              <a:t>ارثی</a:t>
            </a:r>
          </a:p>
          <a:p>
            <a:endParaRPr lang="fa-IR" dirty="0">
              <a:cs typeface="2  Titr" panose="00000700000000000000" pitchFamily="2" charset="-78"/>
            </a:endParaRPr>
          </a:p>
          <a:p>
            <a:r>
              <a:rPr lang="fa-IR" dirty="0">
                <a:cs typeface="2  Titr" panose="00000700000000000000" pitchFamily="2" charset="-78"/>
              </a:rPr>
              <a:t>علل عیوب مادر زادی</a:t>
            </a:r>
          </a:p>
          <a:p>
            <a:r>
              <a:rPr lang="fa-IR" sz="2000" dirty="0">
                <a:cs typeface="B Zar" panose="00000400000000000000" pitchFamily="2" charset="-78"/>
              </a:rPr>
              <a:t>ا- عوامل ارثی</a:t>
            </a:r>
          </a:p>
          <a:p>
            <a:r>
              <a:rPr lang="fa-IR" sz="2000" dirty="0">
                <a:cs typeface="B Zar" panose="00000400000000000000" pitchFamily="2" charset="-78"/>
              </a:rPr>
              <a:t>2- محیط معیوب که مانع رشد بهنجار کودک می شود</a:t>
            </a:r>
          </a:p>
          <a:p>
            <a:r>
              <a:rPr lang="fa-IR" sz="2000" dirty="0">
                <a:cs typeface="B Zar" panose="00000400000000000000" pitchFamily="2" charset="-78"/>
              </a:rPr>
              <a:t>3- آسیب های زایمانی</a:t>
            </a:r>
          </a:p>
          <a:p>
            <a:r>
              <a:rPr lang="fa-IR" sz="2000" dirty="0">
                <a:cs typeface="B Zar" panose="00000400000000000000" pitchFamily="2" charset="-78"/>
              </a:rPr>
              <a:t>فقط 20درصد از عیوب مادر زادی ارثی هستند .80 درصد دیگر بر اثر محیط معیوب ، آسیب زایمانی یا ترکیبی از هر دو ایجاد می شوند. </a:t>
            </a:r>
          </a:p>
        </p:txBody>
      </p:sp>
    </p:spTree>
    <p:extLst>
      <p:ext uri="{BB962C8B-B14F-4D97-AF65-F5344CB8AC3E}">
        <p14:creationId xmlns:p14="http://schemas.microsoft.com/office/powerpoint/2010/main" val="1209650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836712"/>
            <a:ext cx="6480720" cy="1877437"/>
          </a:xfrm>
          <a:prstGeom prst="rect">
            <a:avLst/>
          </a:prstGeom>
        </p:spPr>
        <p:txBody>
          <a:bodyPr wrap="square">
            <a:spAutoFit/>
          </a:bodyPr>
          <a:lstStyle/>
          <a:p>
            <a:r>
              <a:rPr lang="fa-IR" dirty="0">
                <a:cs typeface="2  Titr" panose="00000700000000000000" pitchFamily="2" charset="-78"/>
              </a:rPr>
              <a:t>عیوب </a:t>
            </a:r>
            <a:r>
              <a:rPr lang="fa-IR" dirty="0" smtClean="0">
                <a:cs typeface="2  Titr" panose="00000700000000000000" pitchFamily="2" charset="-78"/>
              </a:rPr>
              <a:t>ژنتیک</a:t>
            </a:r>
          </a:p>
          <a:p>
            <a:endParaRPr lang="fa-IR" dirty="0">
              <a:cs typeface="2  Titr" panose="00000700000000000000" pitchFamily="2" charset="-78"/>
            </a:endParaRPr>
          </a:p>
          <a:p>
            <a:r>
              <a:rPr lang="fa-IR" sz="2000" dirty="0">
                <a:cs typeface="B Zar" panose="00000400000000000000" pitchFamily="2" charset="-78"/>
              </a:rPr>
              <a:t>برخی از عیوب از طریق ژنی واحد، </a:t>
            </a:r>
            <a:r>
              <a:rPr lang="fa-IR" sz="2000" i="1" dirty="0">
                <a:cs typeface="B Zar" panose="00000400000000000000" pitchFamily="2" charset="-78"/>
              </a:rPr>
              <a:t>غالب </a:t>
            </a:r>
            <a:r>
              <a:rPr lang="fa-IR" sz="2000" dirty="0">
                <a:cs typeface="B Zar" panose="00000400000000000000" pitchFamily="2" charset="-78"/>
              </a:rPr>
              <a:t>و معیوب به ارث می رسند.مانند بیماری </a:t>
            </a:r>
            <a:r>
              <a:rPr lang="fa-IR" sz="2000" i="1" dirty="0">
                <a:cs typeface="B Zar" panose="00000400000000000000" pitchFamily="2" charset="-78"/>
              </a:rPr>
              <a:t>هانتینگتون</a:t>
            </a:r>
          </a:p>
          <a:p>
            <a:r>
              <a:rPr lang="fa-IR" sz="2000" dirty="0">
                <a:cs typeface="B Zar" panose="00000400000000000000" pitchFamily="2" charset="-78"/>
              </a:rPr>
              <a:t>این بیماری سبب تباهی تدریجی دستگاه عصبی ، ضعف فیزیکی، اختلال هیجانی و سر انجام مرگ می شود.علایم این بیماری تا پس از 30 سالگی تظاهر </a:t>
            </a:r>
            <a:r>
              <a:rPr lang="fa-IR" sz="2000" dirty="0" smtClean="0">
                <a:cs typeface="B Zar" panose="00000400000000000000" pitchFamily="2" charset="-78"/>
              </a:rPr>
              <a:t>نمی کنند</a:t>
            </a:r>
            <a:r>
              <a:rPr lang="fa-IR" sz="2000" dirty="0">
                <a:cs typeface="B Zar" panose="00000400000000000000" pitchFamily="2" charset="-78"/>
              </a:rPr>
              <a:t>.</a:t>
            </a:r>
          </a:p>
        </p:txBody>
      </p:sp>
    </p:spTree>
    <p:extLst>
      <p:ext uri="{BB962C8B-B14F-4D97-AF65-F5344CB8AC3E}">
        <p14:creationId xmlns:p14="http://schemas.microsoft.com/office/powerpoint/2010/main" val="1542073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92696"/>
            <a:ext cx="7488832" cy="4001095"/>
          </a:xfrm>
          <a:prstGeom prst="rect">
            <a:avLst/>
          </a:prstGeom>
        </p:spPr>
        <p:txBody>
          <a:bodyPr wrap="square">
            <a:spAutoFit/>
          </a:bodyPr>
          <a:lstStyle/>
          <a:p>
            <a:r>
              <a:rPr lang="fa-IR" dirty="0">
                <a:cs typeface="B Titr" panose="00000700000000000000" pitchFamily="2" charset="-78"/>
              </a:rPr>
              <a:t>بیماری هایی که براثر جفت ژن مغلوب ایجاد می شوند</a:t>
            </a:r>
            <a:r>
              <a:rPr lang="fa-IR" dirty="0">
                <a:cs typeface="B Zar" panose="00000400000000000000" pitchFamily="2" charset="-78"/>
              </a:rPr>
              <a:t>. </a:t>
            </a:r>
            <a:r>
              <a:rPr lang="fa-IR" sz="2000" dirty="0">
                <a:cs typeface="B Zar" panose="00000400000000000000" pitchFamily="2" charset="-78"/>
              </a:rPr>
              <a:t>عبارتند از فیبروز کیستیک ،فنیل کتونوری </a:t>
            </a:r>
            <a:r>
              <a:rPr lang="en-US" sz="2000" dirty="0" smtClean="0">
                <a:cs typeface="B Zar" panose="00000400000000000000" pitchFamily="2" charset="-78"/>
              </a:rPr>
              <a:t>PKU</a:t>
            </a:r>
            <a:r>
              <a:rPr lang="en-US" sz="2000" dirty="0">
                <a:cs typeface="B Zar" panose="00000400000000000000" pitchFamily="2" charset="-78"/>
              </a:rPr>
              <a:t>) </a:t>
            </a:r>
            <a:r>
              <a:rPr lang="en-US" sz="2000" dirty="0" smtClean="0">
                <a:cs typeface="B Zar" panose="00000400000000000000" pitchFamily="2" charset="-78"/>
              </a:rPr>
              <a:t>، </a:t>
            </a:r>
            <a:r>
              <a:rPr lang="fa-IR" sz="2000" dirty="0">
                <a:cs typeface="B Zar" panose="00000400000000000000" pitchFamily="2" charset="-78"/>
              </a:rPr>
              <a:t>بیماری تی ساکس و </a:t>
            </a:r>
            <a:r>
              <a:rPr lang="fa-IR" sz="2000" dirty="0" smtClean="0">
                <a:cs typeface="B Zar" panose="00000400000000000000" pitchFamily="2" charset="-78"/>
              </a:rPr>
              <a:t>...</a:t>
            </a:r>
          </a:p>
          <a:p>
            <a:endParaRPr lang="fa-IR" dirty="0">
              <a:cs typeface="B Zar" panose="00000400000000000000" pitchFamily="2" charset="-78"/>
            </a:endParaRPr>
          </a:p>
          <a:p>
            <a:r>
              <a:rPr lang="fa-IR" dirty="0">
                <a:cs typeface="2  Titr" panose="00000700000000000000" pitchFamily="2" charset="-78"/>
              </a:rPr>
              <a:t>فیبروز کیستیک- </a:t>
            </a:r>
            <a:r>
              <a:rPr lang="fa-IR" sz="2000" dirty="0">
                <a:cs typeface="B Zar" panose="00000400000000000000" pitchFamily="2" charset="-78"/>
              </a:rPr>
              <a:t>کودکانی که با این بیماری به دنیا می آیند فاقد نوع خاصی از آنزیم هستند که سبب انسداد مجاری مخاطی در بدن خصوصا در ریه ها و اندام های گوارشی می شوند</a:t>
            </a:r>
            <a:r>
              <a:rPr lang="fa-IR" sz="2000" dirty="0" smtClean="0">
                <a:cs typeface="B Zar" panose="00000400000000000000" pitchFamily="2" charset="-78"/>
              </a:rPr>
              <a:t>.</a:t>
            </a:r>
          </a:p>
          <a:p>
            <a:endParaRPr lang="fa-IR" dirty="0"/>
          </a:p>
          <a:p>
            <a:r>
              <a:rPr lang="fa-IR" dirty="0">
                <a:cs typeface="2  Titr" panose="00000700000000000000" pitchFamily="2" charset="-78"/>
              </a:rPr>
              <a:t>فنیل کتونوری </a:t>
            </a:r>
            <a:r>
              <a:rPr lang="en-US" dirty="0" smtClean="0"/>
              <a:t>PKU )</a:t>
            </a:r>
            <a:r>
              <a:rPr lang="fa-IR" dirty="0" smtClean="0"/>
              <a:t>- </a:t>
            </a:r>
            <a:r>
              <a:rPr lang="fa-IR" sz="2000" dirty="0" smtClean="0">
                <a:cs typeface="B Zar" panose="00000400000000000000" pitchFamily="2" charset="-78"/>
              </a:rPr>
              <a:t>به </a:t>
            </a:r>
            <a:r>
              <a:rPr lang="fa-IR" sz="2000" dirty="0">
                <a:cs typeface="B Zar" panose="00000400000000000000" pitchFamily="2" charset="-78"/>
              </a:rPr>
              <a:t>دلیل تجمع فنیل آلانین ، اسید آمینه ای که سبب عقب ماندگی ذهنی و اختللالات عصب شناختی می شود به وجود می آید. این بیماری از طریق تنظیم رژیم غذایی درمان پذیر است</a:t>
            </a:r>
            <a:r>
              <a:rPr lang="fa-IR" sz="2000" dirty="0" smtClean="0">
                <a:cs typeface="B Zar" panose="00000400000000000000" pitchFamily="2" charset="-78"/>
              </a:rPr>
              <a:t>.</a:t>
            </a:r>
          </a:p>
          <a:p>
            <a:endParaRPr lang="fa-IR" sz="2000" dirty="0">
              <a:cs typeface="B Zar" panose="00000400000000000000" pitchFamily="2" charset="-78"/>
            </a:endParaRPr>
          </a:p>
          <a:p>
            <a:r>
              <a:rPr lang="fa-IR" dirty="0">
                <a:cs typeface="2  Titr" panose="00000700000000000000" pitchFamily="2" charset="-78"/>
              </a:rPr>
              <a:t>تی ساکس </a:t>
            </a:r>
            <a:r>
              <a:rPr lang="fa-IR" dirty="0"/>
              <a:t>– </a:t>
            </a:r>
            <a:r>
              <a:rPr lang="fa-IR" sz="2000" dirty="0">
                <a:cs typeface="B Zar" panose="00000400000000000000" pitchFamily="2" charset="-78"/>
              </a:rPr>
              <a:t>از کمبود یک آنزیم حاصل می شود . ویژگی های آن عبارتند از تاخیر رشدی پیشرونده ، فلج ، زوال عقل ، کوری و مرگ در در 3 یا 4 سالگی</a:t>
            </a:r>
          </a:p>
          <a:p>
            <a:endParaRPr lang="fa-IR" dirty="0"/>
          </a:p>
        </p:txBody>
      </p:sp>
    </p:spTree>
    <p:extLst>
      <p:ext uri="{BB962C8B-B14F-4D97-AF65-F5344CB8AC3E}">
        <p14:creationId xmlns:p14="http://schemas.microsoft.com/office/powerpoint/2010/main" val="741521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7704" y="1268760"/>
            <a:ext cx="6696744" cy="1569660"/>
          </a:xfrm>
          <a:prstGeom prst="rect">
            <a:avLst/>
          </a:prstGeom>
        </p:spPr>
        <p:txBody>
          <a:bodyPr wrap="square">
            <a:spAutoFit/>
          </a:bodyPr>
          <a:lstStyle/>
          <a:p>
            <a:r>
              <a:rPr lang="fa-IR" dirty="0">
                <a:cs typeface="2  Titr" panose="00000700000000000000" pitchFamily="2" charset="-78"/>
              </a:rPr>
              <a:t>بیماری هایی که علت چند گانه </a:t>
            </a:r>
            <a:r>
              <a:rPr lang="fa-IR" dirty="0" smtClean="0">
                <a:cs typeface="2  Titr" panose="00000700000000000000" pitchFamily="2" charset="-78"/>
              </a:rPr>
              <a:t>دارند</a:t>
            </a:r>
          </a:p>
          <a:p>
            <a:endParaRPr lang="fa-IR" dirty="0">
              <a:cs typeface="2  Titr" panose="00000700000000000000" pitchFamily="2" charset="-78"/>
            </a:endParaRPr>
          </a:p>
          <a:p>
            <a:r>
              <a:rPr lang="fa-IR" sz="2000" dirty="0">
                <a:cs typeface="B Zar" panose="00000400000000000000" pitchFamily="2" charset="-78"/>
              </a:rPr>
              <a:t>این عیوب تا زمانی که نوعی عیب محیطی پیش از تولد یا پس از تولد آن ها را شکوفا نکند ، اشکار نمی شوند مانند شکاف کام یا لب شکری و اسپینابیفیداکه ویژگی ان بسته شدن ناکامل </a:t>
            </a:r>
            <a:r>
              <a:rPr lang="fa-IR" dirty="0">
                <a:cs typeface="B Zar" panose="00000400000000000000" pitchFamily="2" charset="-78"/>
              </a:rPr>
              <a:t>ستون فقرات تحتانی است</a:t>
            </a:r>
          </a:p>
        </p:txBody>
      </p:sp>
    </p:spTree>
    <p:extLst>
      <p:ext uri="{BB962C8B-B14F-4D97-AF65-F5344CB8AC3E}">
        <p14:creationId xmlns:p14="http://schemas.microsoft.com/office/powerpoint/2010/main" val="4026013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20688"/>
            <a:ext cx="7344816" cy="2708434"/>
          </a:xfrm>
          <a:prstGeom prst="rect">
            <a:avLst/>
          </a:prstGeom>
        </p:spPr>
        <p:txBody>
          <a:bodyPr wrap="square">
            <a:spAutoFit/>
          </a:bodyPr>
          <a:lstStyle/>
          <a:p>
            <a:r>
              <a:rPr lang="fa-IR" dirty="0">
                <a:cs typeface="2  Titr" panose="00000700000000000000" pitchFamily="2" charset="-78"/>
              </a:rPr>
              <a:t>ناهنجاری های </a:t>
            </a:r>
            <a:r>
              <a:rPr lang="fa-IR" dirty="0" smtClean="0">
                <a:cs typeface="2  Titr" panose="00000700000000000000" pitchFamily="2" charset="-78"/>
              </a:rPr>
              <a:t>کروموزمی</a:t>
            </a:r>
          </a:p>
          <a:p>
            <a:endParaRPr lang="fa-IR" dirty="0">
              <a:cs typeface="2  Titr" panose="00000700000000000000" pitchFamily="2" charset="-78"/>
            </a:endParaRPr>
          </a:p>
          <a:p>
            <a:r>
              <a:rPr lang="fa-IR" dirty="0">
                <a:cs typeface="2  Titr" panose="00000700000000000000" pitchFamily="2" charset="-78"/>
              </a:rPr>
              <a:t>ناهنجاری های کروموزمی بر دو نوعند: </a:t>
            </a:r>
            <a:endParaRPr lang="fa-IR" dirty="0" smtClean="0">
              <a:cs typeface="2  Titr" panose="00000700000000000000" pitchFamily="2" charset="-78"/>
            </a:endParaRPr>
          </a:p>
          <a:p>
            <a:endParaRPr lang="fa-IR" dirty="0">
              <a:cs typeface="2  Titr" panose="00000700000000000000" pitchFamily="2" charset="-78"/>
            </a:endParaRPr>
          </a:p>
          <a:p>
            <a:r>
              <a:rPr lang="fa-IR" dirty="0">
                <a:cs typeface="2  Titr" panose="00000700000000000000" pitchFamily="2" charset="-78"/>
              </a:rPr>
              <a:t>ناهنجاری های </a:t>
            </a:r>
            <a:r>
              <a:rPr lang="fa-IR" dirty="0" smtClean="0">
                <a:cs typeface="2  Titr" panose="00000700000000000000" pitchFamily="2" charset="-78"/>
              </a:rPr>
              <a:t>کروموزمی </a:t>
            </a:r>
            <a:r>
              <a:rPr lang="fa-IR" dirty="0">
                <a:cs typeface="2  Titr" panose="00000700000000000000" pitchFamily="2" charset="-78"/>
              </a:rPr>
              <a:t>جنسی  </a:t>
            </a:r>
            <a:r>
              <a:rPr lang="fa-IR" sz="2000" dirty="0">
                <a:cs typeface="B Zar" panose="00000400000000000000" pitchFamily="2" charset="-78"/>
              </a:rPr>
              <a:t>مانند نشانگان کلاین فیلتر که به جای یک کروموزوم </a:t>
            </a:r>
            <a:r>
              <a:rPr lang="en-US" sz="2000" dirty="0">
                <a:cs typeface="B Zar" panose="00000400000000000000" pitchFamily="2" charset="-78"/>
              </a:rPr>
              <a:t>x  </a:t>
            </a:r>
            <a:r>
              <a:rPr lang="fa-IR" sz="2000" dirty="0">
                <a:cs typeface="B Zar" panose="00000400000000000000" pitchFamily="2" charset="-78"/>
              </a:rPr>
              <a:t>دارای دو کروموزم </a:t>
            </a:r>
            <a:r>
              <a:rPr lang="en-US" sz="2000" dirty="0">
                <a:cs typeface="B Zar" panose="00000400000000000000" pitchFamily="2" charset="-78"/>
              </a:rPr>
              <a:t>x  </a:t>
            </a:r>
            <a:r>
              <a:rPr lang="fa-IR" sz="2000" dirty="0">
                <a:cs typeface="B Zar" panose="00000400000000000000" pitchFamily="2" charset="-78"/>
              </a:rPr>
              <a:t>یعنی ترکیب کرومزومی آن ها به صورت </a:t>
            </a:r>
            <a:r>
              <a:rPr lang="en-US" sz="2000" dirty="0" err="1">
                <a:cs typeface="B Zar" panose="00000400000000000000" pitchFamily="2" charset="-78"/>
              </a:rPr>
              <a:t>xxy</a:t>
            </a:r>
            <a:r>
              <a:rPr lang="fa-IR" sz="2000" dirty="0">
                <a:cs typeface="B Zar" panose="00000400000000000000" pitchFamily="2" charset="-78"/>
              </a:rPr>
              <a:t>می </a:t>
            </a:r>
            <a:r>
              <a:rPr lang="fa-IR" sz="2000" dirty="0" smtClean="0">
                <a:cs typeface="B Zar" panose="00000400000000000000" pitchFamily="2" charset="-78"/>
              </a:rPr>
              <a:t>باشد</a:t>
            </a:r>
          </a:p>
          <a:p>
            <a:endParaRPr lang="fa-IR" dirty="0"/>
          </a:p>
          <a:p>
            <a:r>
              <a:rPr lang="fa-IR" dirty="0" smtClean="0">
                <a:cs typeface="2  Titr" panose="00000700000000000000" pitchFamily="2" charset="-78"/>
              </a:rPr>
              <a:t>ناهنجاری </a:t>
            </a:r>
            <a:r>
              <a:rPr lang="fa-IR" dirty="0">
                <a:cs typeface="2  Titr" panose="00000700000000000000" pitchFamily="2" charset="-78"/>
              </a:rPr>
              <a:t>های کروموزمی اتوزومی </a:t>
            </a:r>
            <a:r>
              <a:rPr lang="fa-IR" dirty="0"/>
              <a:t>(</a:t>
            </a:r>
            <a:r>
              <a:rPr lang="fa-IR" sz="2000" dirty="0">
                <a:cs typeface="B Zar" panose="00000400000000000000" pitchFamily="2" charset="-78"/>
              </a:rPr>
              <a:t>غیر جنسی ) مانند سندرم داون  کودکان مبتلا به این سندرم به جای 46 کروموزم 47 کروموزم </a:t>
            </a:r>
            <a:r>
              <a:rPr lang="fa-IR" sz="2000" dirty="0" smtClean="0">
                <a:cs typeface="B Zar" panose="00000400000000000000" pitchFamily="2" charset="-78"/>
              </a:rPr>
              <a:t>دارند.</a:t>
            </a:r>
            <a:endParaRPr lang="fa-IR" sz="2000" dirty="0">
              <a:cs typeface="B Zar" panose="00000400000000000000" pitchFamily="2" charset="-78"/>
            </a:endParaRPr>
          </a:p>
        </p:txBody>
      </p:sp>
    </p:spTree>
    <p:extLst>
      <p:ext uri="{BB962C8B-B14F-4D97-AF65-F5344CB8AC3E}">
        <p14:creationId xmlns:p14="http://schemas.microsoft.com/office/powerpoint/2010/main" val="9151868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692696"/>
            <a:ext cx="6336704" cy="1569660"/>
          </a:xfrm>
          <a:prstGeom prst="rect">
            <a:avLst/>
          </a:prstGeom>
        </p:spPr>
        <p:txBody>
          <a:bodyPr wrap="square">
            <a:spAutoFit/>
          </a:bodyPr>
          <a:lstStyle/>
          <a:p>
            <a:r>
              <a:rPr lang="fa-IR" dirty="0">
                <a:cs typeface="2  Titr" panose="00000700000000000000" pitchFamily="2" charset="-78"/>
              </a:rPr>
              <a:t>مشاوره ژنتیک </a:t>
            </a:r>
            <a:endParaRPr lang="fa-IR" dirty="0" smtClean="0">
              <a:cs typeface="2  Titr" panose="00000700000000000000" pitchFamily="2" charset="-78"/>
            </a:endParaRPr>
          </a:p>
          <a:p>
            <a:endParaRPr lang="fa-IR" dirty="0">
              <a:cs typeface="2  Titr" panose="00000700000000000000" pitchFamily="2" charset="-78"/>
            </a:endParaRPr>
          </a:p>
          <a:p>
            <a:r>
              <a:rPr lang="fa-IR" sz="2000" dirty="0">
                <a:cs typeface="B Zar" panose="00000400000000000000" pitchFamily="2" charset="-78"/>
              </a:rPr>
              <a:t>زوج هایی که خود ناتوانایی هایی  را به ارث برده اند یا سابقه چنین ناتوانایی هایی در خانواده آنان وجود دارد باید به منظور آگاهی از احتمال انتقال چنین عیوبی به نسل بعدی مشاوره ژنتیک انجام دهند. </a:t>
            </a:r>
          </a:p>
        </p:txBody>
      </p:sp>
    </p:spTree>
    <p:extLst>
      <p:ext uri="{BB962C8B-B14F-4D97-AF65-F5344CB8AC3E}">
        <p14:creationId xmlns:p14="http://schemas.microsoft.com/office/powerpoint/2010/main" val="470759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764704"/>
            <a:ext cx="6696744" cy="2492990"/>
          </a:xfrm>
          <a:prstGeom prst="rect">
            <a:avLst/>
          </a:prstGeom>
        </p:spPr>
        <p:txBody>
          <a:bodyPr wrap="square">
            <a:spAutoFit/>
          </a:bodyPr>
          <a:lstStyle/>
          <a:p>
            <a:r>
              <a:rPr lang="fa-IR" dirty="0">
                <a:cs typeface="2  Titr" panose="00000700000000000000" pitchFamily="2" charset="-78"/>
              </a:rPr>
              <a:t>روش هایی که بعد از بارداری برای کشف عیوب ژنتیکی  مورد استفاده قرار </a:t>
            </a:r>
            <a:r>
              <a:rPr lang="fa-IR" dirty="0" smtClean="0">
                <a:cs typeface="2  Titr" panose="00000700000000000000" pitchFamily="2" charset="-78"/>
              </a:rPr>
              <a:t>         می </a:t>
            </a:r>
            <a:r>
              <a:rPr lang="fa-IR" dirty="0">
                <a:cs typeface="2  Titr" panose="00000700000000000000" pitchFamily="2" charset="-78"/>
              </a:rPr>
              <a:t>گیرد</a:t>
            </a:r>
            <a:r>
              <a:rPr lang="fa-IR" dirty="0" smtClean="0">
                <a:cs typeface="2  Titr" panose="00000700000000000000" pitchFamily="2" charset="-78"/>
              </a:rPr>
              <a:t>.</a:t>
            </a:r>
          </a:p>
          <a:p>
            <a:endParaRPr lang="fa-IR" dirty="0">
              <a:cs typeface="2  Titr" panose="00000700000000000000" pitchFamily="2" charset="-78"/>
            </a:endParaRPr>
          </a:p>
          <a:p>
            <a:r>
              <a:rPr lang="fa-IR" sz="1200" dirty="0">
                <a:cs typeface="2  Titr" panose="00000700000000000000" pitchFamily="2" charset="-78"/>
              </a:rPr>
              <a:t>استخراج مایع </a:t>
            </a:r>
            <a:r>
              <a:rPr lang="fa-IR" sz="1200" dirty="0" smtClean="0">
                <a:cs typeface="2  Titr" panose="00000700000000000000" pitchFamily="2" charset="-78"/>
              </a:rPr>
              <a:t>امونیاتیک</a:t>
            </a:r>
          </a:p>
          <a:p>
            <a:endParaRPr lang="fa-IR" sz="1200" dirty="0">
              <a:cs typeface="2  Titr" panose="00000700000000000000" pitchFamily="2" charset="-78"/>
            </a:endParaRPr>
          </a:p>
          <a:p>
            <a:r>
              <a:rPr lang="fa-IR" sz="1200" dirty="0">
                <a:cs typeface="2  Titr" panose="00000700000000000000" pitchFamily="2" charset="-78"/>
              </a:rPr>
              <a:t>سنوگرام </a:t>
            </a:r>
            <a:endParaRPr lang="fa-IR" sz="1200" dirty="0" smtClean="0">
              <a:cs typeface="2  Titr" panose="00000700000000000000" pitchFamily="2" charset="-78"/>
            </a:endParaRPr>
          </a:p>
          <a:p>
            <a:endParaRPr lang="fa-IR" sz="1200" dirty="0">
              <a:cs typeface="2  Titr" panose="00000700000000000000" pitchFamily="2" charset="-78"/>
            </a:endParaRPr>
          </a:p>
          <a:p>
            <a:r>
              <a:rPr lang="fa-IR" sz="1200" dirty="0" smtClean="0">
                <a:cs typeface="2  Titr" panose="00000700000000000000" pitchFamily="2" charset="-78"/>
              </a:rPr>
              <a:t>فیتوسکوپ</a:t>
            </a:r>
          </a:p>
          <a:p>
            <a:endParaRPr lang="fa-IR" sz="1200" dirty="0">
              <a:cs typeface="2  Titr" panose="00000700000000000000" pitchFamily="2" charset="-78"/>
            </a:endParaRPr>
          </a:p>
          <a:p>
            <a:r>
              <a:rPr lang="fa-IR" sz="1200" dirty="0">
                <a:cs typeface="2  Titr" panose="00000700000000000000" pitchFamily="2" charset="-78"/>
              </a:rPr>
              <a:t>نمونه برداری از پرزهای </a:t>
            </a:r>
            <a:r>
              <a:rPr lang="fa-IR" sz="1200" dirty="0" smtClean="0">
                <a:cs typeface="2  Titr" panose="00000700000000000000" pitchFamily="2" charset="-78"/>
              </a:rPr>
              <a:t>جفت</a:t>
            </a:r>
          </a:p>
          <a:p>
            <a:endParaRPr lang="fa-IR" dirty="0">
              <a:cs typeface="2  Titr" panose="00000700000000000000" pitchFamily="2" charset="-78"/>
            </a:endParaRPr>
          </a:p>
        </p:txBody>
      </p:sp>
    </p:spTree>
    <p:extLst>
      <p:ext uri="{BB962C8B-B14F-4D97-AF65-F5344CB8AC3E}">
        <p14:creationId xmlns:p14="http://schemas.microsoft.com/office/powerpoint/2010/main" val="1499361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92696"/>
            <a:ext cx="7200800" cy="4862870"/>
          </a:xfrm>
          <a:prstGeom prst="rect">
            <a:avLst/>
          </a:prstGeom>
        </p:spPr>
        <p:txBody>
          <a:bodyPr wrap="square">
            <a:spAutoFit/>
          </a:bodyPr>
          <a:lstStyle/>
          <a:p>
            <a:r>
              <a:rPr lang="fa-IR" dirty="0">
                <a:cs typeface="B Titr" panose="00000700000000000000" pitchFamily="2" charset="-78"/>
              </a:rPr>
              <a:t>عوامل تاثیر گذار و محیط پیش از </a:t>
            </a:r>
            <a:r>
              <a:rPr lang="fa-IR" dirty="0" smtClean="0">
                <a:cs typeface="B Titr" panose="00000700000000000000" pitchFamily="2" charset="-78"/>
              </a:rPr>
              <a:t>تولد</a:t>
            </a:r>
          </a:p>
          <a:p>
            <a:endParaRPr lang="fa-IR" dirty="0">
              <a:cs typeface="B Titr" panose="00000700000000000000" pitchFamily="2" charset="-78"/>
            </a:endParaRPr>
          </a:p>
          <a:p>
            <a:r>
              <a:rPr lang="fa-IR" sz="1200" dirty="0">
                <a:cs typeface="B Titr" panose="00000700000000000000" pitchFamily="2" charset="-78"/>
              </a:rPr>
              <a:t>عوامل محیطی نامطلوب پیش از تولدعبارتند از: </a:t>
            </a:r>
            <a:endParaRPr lang="fa-IR" sz="1200" dirty="0" smtClean="0">
              <a:cs typeface="B Titr" panose="00000700000000000000" pitchFamily="2" charset="-78"/>
            </a:endParaRPr>
          </a:p>
          <a:p>
            <a:endParaRPr lang="fa-IR" sz="1200" dirty="0" smtClean="0">
              <a:cs typeface="B Titr" panose="00000700000000000000" pitchFamily="2" charset="-78"/>
            </a:endParaRPr>
          </a:p>
          <a:p>
            <a:r>
              <a:rPr lang="fa-IR" sz="2000" dirty="0" smtClean="0">
                <a:cs typeface="B Zar" panose="00000400000000000000" pitchFamily="2" charset="-78"/>
              </a:rPr>
              <a:t>تراتوژن </a:t>
            </a:r>
            <a:r>
              <a:rPr lang="fa-IR" sz="2000" dirty="0">
                <a:cs typeface="B Zar" panose="00000400000000000000" pitchFamily="2" charset="-78"/>
              </a:rPr>
              <a:t>های مختلف ،داروها،مواد شیمیایی، فلزات سنگین، آلاینده های محیطی،تششع، و حرارت بیش ازحد. هر چه مواجهه رویان یا جنین در روند رشد داخل رحمی با این عوامل زود رس تر باشد احتمال اسیب دیدگی بیشتر است</a:t>
            </a:r>
            <a:r>
              <a:rPr lang="fa-IR" sz="2000" dirty="0" smtClean="0">
                <a:cs typeface="B Zar" panose="00000400000000000000" pitchFamily="2" charset="-78"/>
              </a:rPr>
              <a:t>.</a:t>
            </a:r>
          </a:p>
          <a:p>
            <a:endParaRPr lang="fa-IR" dirty="0" smtClean="0">
              <a:cs typeface="B Zar" panose="00000400000000000000" pitchFamily="2" charset="-78"/>
            </a:endParaRPr>
          </a:p>
          <a:p>
            <a:r>
              <a:rPr lang="fa-IR" dirty="0">
                <a:cs typeface="B Titr" panose="00000700000000000000" pitchFamily="2" charset="-78"/>
              </a:rPr>
              <a:t>تراتوژن ها</a:t>
            </a:r>
          </a:p>
          <a:p>
            <a:r>
              <a:rPr lang="fa-IR" sz="2000" dirty="0">
                <a:cs typeface="B Zar" panose="00000400000000000000" pitchFamily="2" charset="-78"/>
              </a:rPr>
              <a:t>تراتوژن به ماده ای اطلاق می شود که از مانع جفتی بگذردو به رویان یا جنین اسیب برساند و سبب بروز عیوب مادر زادی در او </a:t>
            </a:r>
            <a:r>
              <a:rPr lang="fa-IR" sz="2000" dirty="0" smtClean="0">
                <a:cs typeface="B Zar" panose="00000400000000000000" pitchFamily="2" charset="-78"/>
              </a:rPr>
              <a:t>شود</a:t>
            </a:r>
          </a:p>
          <a:p>
            <a:endParaRPr lang="fa-IR" dirty="0">
              <a:cs typeface="B Zar" panose="00000400000000000000" pitchFamily="2" charset="-78"/>
            </a:endParaRPr>
          </a:p>
          <a:p>
            <a:r>
              <a:rPr lang="fa-IR" dirty="0">
                <a:cs typeface="B Titr" panose="00000700000000000000" pitchFamily="2" charset="-78"/>
              </a:rPr>
              <a:t>داروها</a:t>
            </a:r>
          </a:p>
          <a:p>
            <a:r>
              <a:rPr lang="fa-IR" sz="2000" dirty="0">
                <a:cs typeface="B Zar" panose="00000400000000000000" pitchFamily="2" charset="-78"/>
              </a:rPr>
              <a:t>استفاده از داروها مخدر ، ارامبخش،  ضد افسردگی و درد زدا و مصرف الکل، سیگار،ماری جوانا،و کوکائین در دوران بارداری باعث ایجاد اشکال مختلف عیوب مادر زادی در جنین می شود.</a:t>
            </a:r>
          </a:p>
          <a:p>
            <a:endParaRPr lang="fa-IR" dirty="0">
              <a:cs typeface="B Zar" panose="00000400000000000000" pitchFamily="2" charset="-78"/>
            </a:endParaRPr>
          </a:p>
        </p:txBody>
      </p:sp>
    </p:spTree>
    <p:extLst>
      <p:ext uri="{BB962C8B-B14F-4D97-AF65-F5344CB8AC3E}">
        <p14:creationId xmlns:p14="http://schemas.microsoft.com/office/powerpoint/2010/main" val="26095013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620688"/>
            <a:ext cx="7704856" cy="3293209"/>
          </a:xfrm>
          <a:prstGeom prst="rect">
            <a:avLst/>
          </a:prstGeom>
        </p:spPr>
        <p:txBody>
          <a:bodyPr wrap="square">
            <a:spAutoFit/>
          </a:bodyPr>
          <a:lstStyle/>
          <a:p>
            <a:r>
              <a:rPr lang="fa-IR" dirty="0">
                <a:cs typeface="B Titr" panose="00000700000000000000" pitchFamily="2" charset="-78"/>
              </a:rPr>
              <a:t>بیماری های مادر و تاثیر آن بر عیوب مادر </a:t>
            </a:r>
            <a:r>
              <a:rPr lang="fa-IR" dirty="0" smtClean="0">
                <a:cs typeface="B Titr" panose="00000700000000000000" pitchFamily="2" charset="-78"/>
              </a:rPr>
              <a:t>زادی</a:t>
            </a:r>
          </a:p>
          <a:p>
            <a:endParaRPr lang="fa-IR" dirty="0">
              <a:cs typeface="B Titr" panose="00000700000000000000" pitchFamily="2" charset="-78"/>
            </a:endParaRPr>
          </a:p>
          <a:p>
            <a:r>
              <a:rPr lang="fa-IR" dirty="0" smtClean="0">
                <a:cs typeface="B Titr" panose="00000700000000000000" pitchFamily="2" charset="-78"/>
              </a:rPr>
              <a:t>سرخجه</a:t>
            </a:r>
          </a:p>
          <a:p>
            <a:endParaRPr lang="fa-IR" dirty="0">
              <a:cs typeface="B Titr" panose="00000700000000000000" pitchFamily="2" charset="-78"/>
            </a:endParaRPr>
          </a:p>
          <a:p>
            <a:r>
              <a:rPr lang="fa-IR" sz="2000" dirty="0">
                <a:cs typeface="B Zar" panose="00000400000000000000" pitchFamily="2" charset="-78"/>
              </a:rPr>
              <a:t>اگر مادر قبل از هفته یازدهم بارداری به ویروس سرخجه آلوده شود ، تقریبا نوزاد ناشنوا و دچار عیوب مادر زادی قلب و نقص بینایی و ذهنی خواهد بود.</a:t>
            </a:r>
          </a:p>
          <a:p>
            <a:r>
              <a:rPr lang="fa-IR" dirty="0" smtClean="0">
                <a:cs typeface="B Titr" panose="00000700000000000000" pitchFamily="2" charset="-78"/>
              </a:rPr>
              <a:t>توکسوپلاسموز</a:t>
            </a:r>
          </a:p>
          <a:p>
            <a:endParaRPr lang="fa-IR" dirty="0" smtClean="0">
              <a:cs typeface="B Titr" panose="00000700000000000000" pitchFamily="2" charset="-78"/>
            </a:endParaRPr>
          </a:p>
          <a:p>
            <a:r>
              <a:rPr lang="fa-IR" sz="2000" dirty="0" smtClean="0">
                <a:cs typeface="B Zar" panose="00000400000000000000" pitchFamily="2" charset="-78"/>
              </a:rPr>
              <a:t>انگلی </a:t>
            </a:r>
            <a:r>
              <a:rPr lang="fa-IR" sz="2000" dirty="0">
                <a:cs typeface="B Zar" panose="00000400000000000000" pitchFamily="2" charset="-78"/>
              </a:rPr>
              <a:t>است که در گوشت نپخته و مدفوع  گربه و دیگر حیوانات یافت می شود . این انگل در صورت ابتلای مادر باردار به آن دستگاه عصبی جنین را مبتلا و به بروز عقب </a:t>
            </a:r>
            <a:r>
              <a:rPr lang="fa-IR" sz="2000" dirty="0" smtClean="0">
                <a:cs typeface="B Zar" panose="00000400000000000000" pitchFamily="2" charset="-78"/>
              </a:rPr>
              <a:t>ماندگی،ناشنوایی </a:t>
            </a:r>
            <a:r>
              <a:rPr lang="fa-IR" sz="2000" dirty="0">
                <a:cs typeface="B Zar" panose="00000400000000000000" pitchFamily="2" charset="-78"/>
              </a:rPr>
              <a:t>و کوری منجر می شود.</a:t>
            </a:r>
          </a:p>
        </p:txBody>
      </p:sp>
    </p:spTree>
    <p:extLst>
      <p:ext uri="{BB962C8B-B14F-4D97-AF65-F5344CB8AC3E}">
        <p14:creationId xmlns:p14="http://schemas.microsoft.com/office/powerpoint/2010/main" val="3049802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91680" y="692696"/>
            <a:ext cx="6696744" cy="4093428"/>
          </a:xfrm>
          <a:prstGeom prst="rect">
            <a:avLst/>
          </a:prstGeom>
        </p:spPr>
        <p:txBody>
          <a:bodyPr wrap="square">
            <a:spAutoFit/>
          </a:bodyPr>
          <a:lstStyle/>
          <a:p>
            <a:r>
              <a:rPr lang="fa-IR" sz="2000" dirty="0" smtClean="0">
                <a:cs typeface="B Titr" panose="00000700000000000000" pitchFamily="2" charset="-78"/>
              </a:rPr>
              <a:t>تولید مثل</a:t>
            </a:r>
          </a:p>
          <a:p>
            <a:r>
              <a:rPr lang="fa-IR" dirty="0" smtClean="0">
                <a:cs typeface="B Zar" panose="00000400000000000000" pitchFamily="2" charset="-78"/>
              </a:rPr>
              <a:t>تولید مثل از لحظه ای آغاز می شود که گامت نر یا سلول اسپرم به درون گامت ماده ،یا تخمک نفوذ می کند</a:t>
            </a:r>
          </a:p>
          <a:p>
            <a:r>
              <a:rPr lang="fa-IR" sz="2000" dirty="0" smtClean="0">
                <a:cs typeface="B Titr" panose="00000700000000000000" pitchFamily="2" charset="-78"/>
              </a:rPr>
              <a:t>اسپرم زایی</a:t>
            </a:r>
          </a:p>
          <a:p>
            <a:r>
              <a:rPr lang="fa-IR" dirty="0" smtClean="0">
                <a:cs typeface="B Zar" panose="00000400000000000000" pitchFamily="2" charset="-78"/>
              </a:rPr>
              <a:t>اسپرم زایی به فرایند تولید اسپرم اطلاق می شود که در بیضه های جنس مذکر پس از رسیدن او به بلوغ انجام می شود.</a:t>
            </a:r>
          </a:p>
          <a:p>
            <a:r>
              <a:rPr lang="fa-IR" sz="2000" dirty="0" smtClean="0">
                <a:cs typeface="B Titr" panose="00000700000000000000" pitchFamily="2" charset="-78"/>
              </a:rPr>
              <a:t>تخمک زایی </a:t>
            </a:r>
          </a:p>
          <a:p>
            <a:r>
              <a:rPr lang="fa-IR" dirty="0" smtClean="0">
                <a:cs typeface="B Zar" panose="00000400000000000000" pitchFamily="2" charset="-78"/>
              </a:rPr>
              <a:t>تخمک زایی فرایندی است که طی آن تخمک در تخمدان رسیده می شود.تخمک بزرگترین سلول بدن و قطر آن 1تا 2 صدم اینچ است.</a:t>
            </a:r>
          </a:p>
          <a:p>
            <a:r>
              <a:rPr lang="fa-IR" sz="2000" dirty="0" smtClean="0">
                <a:cs typeface="B Titr" panose="00000700000000000000" pitchFamily="2" charset="-78"/>
              </a:rPr>
              <a:t>لقاح</a:t>
            </a:r>
          </a:p>
          <a:p>
            <a:r>
              <a:rPr lang="fa-IR" dirty="0" smtClean="0">
                <a:cs typeface="B Zar" panose="00000400000000000000" pitchFamily="2" charset="-78"/>
              </a:rPr>
              <a:t>لقاح یا بارور شدن ، معمولا در یک سوم فوقانی لوله فالوب واقع می شود. و آن زمانی است که یک اسپرم به درون تخمک نفوذ می کند، دم اسپرم می افتد و هسته آن با هسته تخمک یکی  </a:t>
            </a:r>
          </a:p>
          <a:p>
            <a:r>
              <a:rPr lang="fa-IR" dirty="0" smtClean="0">
                <a:cs typeface="B Zar" panose="00000400000000000000" pitchFamily="2" charset="-78"/>
              </a:rPr>
              <a:t>می شود و سلول منفرد تازه ای شکل می گیرد.</a:t>
            </a:r>
            <a:endParaRPr lang="fa-IR" dirty="0" smtClean="0">
              <a:cs typeface="B Titr" panose="00000700000000000000" pitchFamily="2" charset="-78"/>
            </a:endParaRPr>
          </a:p>
          <a:p>
            <a:endParaRPr lang="fa-IR" dirty="0">
              <a:cs typeface="B Titr" panose="00000700000000000000" pitchFamily="2" charset="-78"/>
            </a:endParaRPr>
          </a:p>
        </p:txBody>
      </p:sp>
    </p:spTree>
    <p:extLst>
      <p:ext uri="{BB962C8B-B14F-4D97-AF65-F5344CB8AC3E}">
        <p14:creationId xmlns:p14="http://schemas.microsoft.com/office/powerpoint/2010/main" val="22943359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08720"/>
            <a:ext cx="7056784" cy="3046988"/>
          </a:xfrm>
          <a:prstGeom prst="rect">
            <a:avLst/>
          </a:prstGeom>
        </p:spPr>
        <p:txBody>
          <a:bodyPr wrap="square">
            <a:spAutoFit/>
          </a:bodyPr>
          <a:lstStyle/>
          <a:p>
            <a:r>
              <a:rPr lang="fa-IR" dirty="0">
                <a:cs typeface="B Titr" panose="00000700000000000000" pitchFamily="2" charset="-78"/>
              </a:rPr>
              <a:t>بیماری های مقاربتی </a:t>
            </a:r>
            <a:endParaRPr lang="fa-IR" dirty="0" smtClean="0">
              <a:cs typeface="B Titr" panose="00000700000000000000" pitchFamily="2" charset="-78"/>
            </a:endParaRPr>
          </a:p>
          <a:p>
            <a:endParaRPr lang="fa-IR" dirty="0">
              <a:cs typeface="B Titr" panose="00000700000000000000" pitchFamily="2" charset="-78"/>
            </a:endParaRPr>
          </a:p>
          <a:p>
            <a:r>
              <a:rPr lang="fa-IR" dirty="0" smtClean="0">
                <a:cs typeface="B Titr" panose="00000700000000000000" pitchFamily="2" charset="-78"/>
              </a:rPr>
              <a:t>ایدز</a:t>
            </a:r>
          </a:p>
          <a:p>
            <a:endParaRPr lang="fa-IR" dirty="0">
              <a:cs typeface="B Titr" panose="00000700000000000000" pitchFamily="2" charset="-78"/>
            </a:endParaRPr>
          </a:p>
          <a:p>
            <a:r>
              <a:rPr lang="fa-IR" sz="2000" dirty="0">
                <a:cs typeface="B Zar" panose="00000400000000000000" pitchFamily="2" charset="-78"/>
              </a:rPr>
              <a:t>یکی از وخیم ترین بیماری های مقاربتی نشانگان کمبود ایمنی اکتسابی </a:t>
            </a:r>
            <a:r>
              <a:rPr lang="fa-IR" sz="2000" dirty="0" smtClean="0">
                <a:cs typeface="B Zar" panose="00000400000000000000" pitchFamily="2" charset="-78"/>
              </a:rPr>
              <a:t> </a:t>
            </a:r>
            <a:r>
              <a:rPr lang="en-US" sz="2000" dirty="0" smtClean="0">
                <a:cs typeface="B Zar" panose="00000400000000000000" pitchFamily="2" charset="-78"/>
              </a:rPr>
              <a:t>AIDS</a:t>
            </a:r>
            <a:r>
              <a:rPr lang="en-US" sz="2000" dirty="0">
                <a:cs typeface="B Zar" panose="00000400000000000000" pitchFamily="2" charset="-78"/>
              </a:rPr>
              <a:t>) </a:t>
            </a:r>
            <a:r>
              <a:rPr lang="fa-IR" sz="2000" dirty="0" smtClean="0">
                <a:cs typeface="B Zar" panose="00000400000000000000" pitchFamily="2" charset="-78"/>
              </a:rPr>
              <a:t> می </a:t>
            </a:r>
            <a:r>
              <a:rPr lang="fa-IR" sz="2000" dirty="0">
                <a:cs typeface="B Zar" panose="00000400000000000000" pitchFamily="2" charset="-78"/>
              </a:rPr>
              <a:t>باشد. ویروس ایدز می تواند از مانع جفتی رد شود و جنین را آلوده کند. حدود یک چهارم از زنان بارداری که آلوده هستند آن را به جنین خود منتقل می کنند. و عده ای از کودکان بعد از تولد از مادر آلود به ایدز مبتلا می شوند چون این ویروس می تواند از شیر مادر منتقل شود.این بیماری با علایم مختلفی همچون التهاب  ریه ،ذات الریه ،آسیب مغزی پیشرونده، التهاب کبد و ... خود را نشان می دهد.</a:t>
            </a:r>
          </a:p>
        </p:txBody>
      </p:sp>
    </p:spTree>
    <p:extLst>
      <p:ext uri="{BB962C8B-B14F-4D97-AF65-F5344CB8AC3E}">
        <p14:creationId xmlns:p14="http://schemas.microsoft.com/office/powerpoint/2010/main" val="176077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548681"/>
            <a:ext cx="7056784" cy="4801314"/>
          </a:xfrm>
          <a:prstGeom prst="rect">
            <a:avLst/>
          </a:prstGeom>
        </p:spPr>
        <p:txBody>
          <a:bodyPr wrap="square">
            <a:spAutoFit/>
          </a:bodyPr>
          <a:lstStyle/>
          <a:p>
            <a:r>
              <a:rPr lang="fa-IR" dirty="0" smtClean="0">
                <a:cs typeface="B Titr" panose="00000700000000000000" pitchFamily="2" charset="-78"/>
              </a:rPr>
              <a:t>سفلیس</a:t>
            </a:r>
          </a:p>
          <a:p>
            <a:endParaRPr lang="fa-IR" dirty="0">
              <a:cs typeface="B Titr" panose="00000700000000000000" pitchFamily="2" charset="-78"/>
            </a:endParaRPr>
          </a:p>
          <a:p>
            <a:r>
              <a:rPr lang="fa-IR" sz="2000" dirty="0">
                <a:cs typeface="B Zar" panose="00000400000000000000" pitchFamily="2" charset="-78"/>
              </a:rPr>
              <a:t>سفلیس مادر زادی با عبور اسپیروکت از مانع جفتی از زن باردار به جنین منتقل می شود. و باعث آسیب های استخوانی ، کبدی و مغزی می شود</a:t>
            </a:r>
            <a:r>
              <a:rPr lang="fa-IR" sz="2000" dirty="0" smtClean="0">
                <a:cs typeface="B Zar" panose="00000400000000000000" pitchFamily="2" charset="-78"/>
              </a:rPr>
              <a:t>.</a:t>
            </a:r>
          </a:p>
          <a:p>
            <a:endParaRPr lang="fa-IR" dirty="0"/>
          </a:p>
          <a:p>
            <a:r>
              <a:rPr lang="fa-IR" dirty="0">
                <a:cs typeface="B Titr" panose="00000700000000000000" pitchFamily="2" charset="-78"/>
              </a:rPr>
              <a:t>تبخال تناسلی ، سوزاک و عفونت های </a:t>
            </a:r>
            <a:r>
              <a:rPr lang="fa-IR" dirty="0" smtClean="0">
                <a:cs typeface="B Titr" panose="00000700000000000000" pitchFamily="2" charset="-78"/>
              </a:rPr>
              <a:t>کلامیدی</a:t>
            </a:r>
          </a:p>
          <a:p>
            <a:endParaRPr lang="fa-IR" dirty="0">
              <a:cs typeface="B Titr" panose="00000700000000000000" pitchFamily="2" charset="-78"/>
            </a:endParaRPr>
          </a:p>
          <a:p>
            <a:r>
              <a:rPr lang="fa-IR" sz="2000" dirty="0">
                <a:cs typeface="B Zar" panose="00000400000000000000" pitchFamily="2" charset="-78"/>
              </a:rPr>
              <a:t>جزء بیماری های مقاربتی می باشند که در حین عبور کودک از مجرای زایمانی به او منتقل می شوندو عوارضی همچون آسیب مغزی ، کوری ، عفونت های چشمی و ذات الریه  را به دنبال دارند</a:t>
            </a:r>
            <a:r>
              <a:rPr lang="fa-IR" sz="2000" dirty="0" smtClean="0">
                <a:cs typeface="B Zar" panose="00000400000000000000" pitchFamily="2" charset="-78"/>
              </a:rPr>
              <a:t>.</a:t>
            </a:r>
          </a:p>
          <a:p>
            <a:endParaRPr lang="fa-IR" sz="2000" dirty="0" smtClean="0">
              <a:cs typeface="B Zar" panose="00000400000000000000" pitchFamily="2" charset="-78"/>
            </a:endParaRPr>
          </a:p>
          <a:p>
            <a:r>
              <a:rPr lang="fa-IR" dirty="0" smtClean="0">
                <a:cs typeface="B Titr" panose="00000700000000000000" pitchFamily="2" charset="-78"/>
              </a:rPr>
              <a:t>سایر عوامل وابسته به مادر</a:t>
            </a:r>
          </a:p>
          <a:p>
            <a:endParaRPr lang="fa-IR" dirty="0" smtClean="0">
              <a:cs typeface="B Titr" panose="00000700000000000000" pitchFamily="2" charset="-78"/>
            </a:endParaRPr>
          </a:p>
          <a:p>
            <a:r>
              <a:rPr lang="fa-IR" sz="2000" dirty="0">
                <a:cs typeface="B Zar" panose="00000400000000000000" pitchFamily="2" charset="-78"/>
              </a:rPr>
              <a:t>سایر عوامل مربوط به مادر که مستلزم توجه اند عبارتند از سن ،تغذیه و استرس مادر</a:t>
            </a:r>
          </a:p>
          <a:p>
            <a:endParaRPr lang="fa-IR" sz="2000" dirty="0">
              <a:cs typeface="B Zar" panose="00000400000000000000" pitchFamily="2" charset="-78"/>
            </a:endParaRPr>
          </a:p>
          <a:p>
            <a:endParaRPr lang="fa-IR" sz="2000" dirty="0">
              <a:cs typeface="B Zar" panose="00000400000000000000" pitchFamily="2" charset="-78"/>
            </a:endParaRPr>
          </a:p>
        </p:txBody>
      </p:sp>
    </p:spTree>
    <p:extLst>
      <p:ext uri="{BB962C8B-B14F-4D97-AF65-F5344CB8AC3E}">
        <p14:creationId xmlns:p14="http://schemas.microsoft.com/office/powerpoint/2010/main" val="4284270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80728"/>
            <a:ext cx="7560840" cy="1231106"/>
          </a:xfrm>
          <a:prstGeom prst="rect">
            <a:avLst/>
          </a:prstGeom>
        </p:spPr>
        <p:txBody>
          <a:bodyPr wrap="square">
            <a:spAutoFit/>
          </a:bodyPr>
          <a:lstStyle/>
          <a:p>
            <a:r>
              <a:rPr lang="fa-IR" dirty="0">
                <a:cs typeface="B Titr" panose="00000700000000000000" pitchFamily="2" charset="-78"/>
              </a:rPr>
              <a:t>برخی اختلالات تحت نفوذ وراثت و </a:t>
            </a:r>
            <a:r>
              <a:rPr lang="fa-IR" dirty="0" smtClean="0">
                <a:cs typeface="B Titr" panose="00000700000000000000" pitchFamily="2" charset="-78"/>
              </a:rPr>
              <a:t>محیط</a:t>
            </a:r>
          </a:p>
          <a:p>
            <a:endParaRPr lang="fa-IR" dirty="0">
              <a:cs typeface="B Titr" panose="00000700000000000000" pitchFamily="2" charset="-78"/>
            </a:endParaRPr>
          </a:p>
          <a:p>
            <a:r>
              <a:rPr lang="fa-IR" dirty="0">
                <a:cs typeface="B Titr" panose="00000700000000000000" pitchFamily="2" charset="-78"/>
              </a:rPr>
              <a:t>الکلیسم</a:t>
            </a:r>
          </a:p>
          <a:p>
            <a:r>
              <a:rPr lang="fa-IR" sz="2000" dirty="0">
                <a:cs typeface="B Zar" panose="00000400000000000000" pitchFamily="2" charset="-78"/>
              </a:rPr>
              <a:t>در برخی از خانواده ها موروثی است و بر اثر ترکیبی از عوامل ژنتیک و محیطی ایجاد می شود.</a:t>
            </a:r>
          </a:p>
        </p:txBody>
      </p:sp>
    </p:spTree>
    <p:extLst>
      <p:ext uri="{BB962C8B-B14F-4D97-AF65-F5344CB8AC3E}">
        <p14:creationId xmlns:p14="http://schemas.microsoft.com/office/powerpoint/2010/main" val="2065961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908720"/>
            <a:ext cx="7200800" cy="2800767"/>
          </a:xfrm>
          <a:prstGeom prst="rect">
            <a:avLst/>
          </a:prstGeom>
        </p:spPr>
        <p:txBody>
          <a:bodyPr wrap="square">
            <a:spAutoFit/>
          </a:bodyPr>
          <a:lstStyle/>
          <a:p>
            <a:r>
              <a:rPr lang="fa-IR" dirty="0" smtClean="0">
                <a:cs typeface="B Titr" panose="00000700000000000000" pitchFamily="2" charset="-78"/>
              </a:rPr>
              <a:t>اسکیزوفرنی</a:t>
            </a:r>
          </a:p>
          <a:p>
            <a:endParaRPr lang="fa-IR" dirty="0">
              <a:cs typeface="B Titr" panose="00000700000000000000" pitchFamily="2" charset="-78"/>
            </a:endParaRPr>
          </a:p>
          <a:p>
            <a:r>
              <a:rPr lang="fa-IR" sz="2000" dirty="0">
                <a:cs typeface="B Zar" panose="00000400000000000000" pitchFamily="2" charset="-78"/>
              </a:rPr>
              <a:t>یکی از اختلالاتی است که هر دو دسته علل ارثی و محیطی در ایجاد آن دخالت دارد. چنین به نظر </a:t>
            </a:r>
            <a:r>
              <a:rPr lang="fa-IR" sz="2000" dirty="0" smtClean="0">
                <a:cs typeface="B Zar" panose="00000400000000000000" pitchFamily="2" charset="-78"/>
              </a:rPr>
              <a:t>می </a:t>
            </a:r>
            <a:r>
              <a:rPr lang="fa-IR" sz="2000" dirty="0">
                <a:cs typeface="B Zar" panose="00000400000000000000" pitchFamily="2" charset="-78"/>
              </a:rPr>
              <a:t>رسد که اسکیزوفرنی به فعالیت دوپامین که نوعی انتقال دهنده شیمیایی دستگاه عصبی است و سبب تسریع انتقال پیام های عصبی می شود حساسیت ویژه ای دارد.در اسکیزوفرنی این سرعت بالای  انتقال پیام بین سلول های عصبی سبب بروز رفتارهای گسسته و نامانوس می شود</a:t>
            </a:r>
            <a:r>
              <a:rPr lang="fa-IR" sz="2000" dirty="0" smtClean="0">
                <a:cs typeface="B Zar" panose="00000400000000000000" pitchFamily="2" charset="-78"/>
              </a:rPr>
              <a:t>.</a:t>
            </a:r>
          </a:p>
          <a:p>
            <a:endParaRPr lang="fa-IR" sz="2000" dirty="0">
              <a:cs typeface="B Zar" panose="00000400000000000000" pitchFamily="2" charset="-78"/>
            </a:endParaRPr>
          </a:p>
          <a:p>
            <a:r>
              <a:rPr lang="fa-IR" sz="2000" dirty="0">
                <a:cs typeface="B Zar" panose="00000400000000000000" pitchFamily="2" charset="-78"/>
              </a:rPr>
              <a:t>عوامل محیطی نظیر تعلق داشتن به خانواده با کارکرد مختل سبب افزایش احتمال ابتلا به بیماری می </a:t>
            </a:r>
            <a:r>
              <a:rPr lang="fa-IR" dirty="0">
                <a:cs typeface="B Zar" panose="00000400000000000000" pitchFamily="2" charset="-78"/>
              </a:rPr>
              <a:t>شود.</a:t>
            </a:r>
          </a:p>
        </p:txBody>
      </p:sp>
    </p:spTree>
    <p:extLst>
      <p:ext uri="{BB962C8B-B14F-4D97-AF65-F5344CB8AC3E}">
        <p14:creationId xmlns:p14="http://schemas.microsoft.com/office/powerpoint/2010/main" val="1482536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7992888" cy="2185214"/>
          </a:xfrm>
          <a:prstGeom prst="rect">
            <a:avLst/>
          </a:prstGeom>
        </p:spPr>
        <p:txBody>
          <a:bodyPr wrap="square">
            <a:spAutoFit/>
          </a:bodyPr>
          <a:lstStyle/>
          <a:p>
            <a:r>
              <a:rPr lang="fa-IR" dirty="0" smtClean="0">
                <a:cs typeface="B Titr" panose="00000700000000000000" pitchFamily="2" charset="-78"/>
              </a:rPr>
              <a:t>افسردگی</a:t>
            </a:r>
          </a:p>
          <a:p>
            <a:endParaRPr lang="fa-IR" dirty="0">
              <a:cs typeface="B Titr" panose="00000700000000000000" pitchFamily="2" charset="-78"/>
            </a:endParaRPr>
          </a:p>
          <a:p>
            <a:r>
              <a:rPr lang="fa-IR" sz="2000" dirty="0">
                <a:cs typeface="B Zar" panose="00000400000000000000" pitchFamily="2" charset="-78"/>
              </a:rPr>
              <a:t>یکی از اختلالاتی است که ممکن است بر اثر عوامل زیست شناختی ، از جمله استعداد ژنتیکی ایجاد شود. افسردگی با تولید اضافی ماده ای به نام استیل کولین ارتباط دارد. این ماده سبب بازداری انتقال پیام بین سلول های عصبی می شود.</a:t>
            </a:r>
          </a:p>
          <a:p>
            <a:r>
              <a:rPr lang="fa-IR" sz="2000" dirty="0">
                <a:cs typeface="B Zar" panose="00000400000000000000" pitchFamily="2" charset="-78"/>
              </a:rPr>
              <a:t>همچنین افسردگی ممکن است بر اثر رویدادهای استرس زای زندگی نظیر از دست دادن ناگهانی فردی محبوب آغاز شود. ولی در هر حال برخی افراد استعداد حاصی برای ابتلا به آن نشان می </a:t>
            </a:r>
            <a:r>
              <a:rPr lang="fa-IR" sz="2000" dirty="0" smtClean="0">
                <a:cs typeface="B Zar" panose="00000400000000000000" pitchFamily="2" charset="-78"/>
              </a:rPr>
              <a:t>دهند.</a:t>
            </a:r>
            <a:endParaRPr lang="fa-IR" sz="2000" dirty="0">
              <a:cs typeface="B Zar" panose="00000400000000000000" pitchFamily="2" charset="-78"/>
            </a:endParaRPr>
          </a:p>
        </p:txBody>
      </p:sp>
    </p:spTree>
    <p:extLst>
      <p:ext uri="{BB962C8B-B14F-4D97-AF65-F5344CB8AC3E}">
        <p14:creationId xmlns:p14="http://schemas.microsoft.com/office/powerpoint/2010/main" val="69591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64704"/>
            <a:ext cx="7560840" cy="2492990"/>
          </a:xfrm>
          <a:prstGeom prst="rect">
            <a:avLst/>
          </a:prstGeom>
        </p:spPr>
        <p:txBody>
          <a:bodyPr wrap="square">
            <a:spAutoFit/>
          </a:bodyPr>
          <a:lstStyle/>
          <a:p>
            <a:r>
              <a:rPr lang="fa-IR" dirty="0">
                <a:cs typeface="B Titr" panose="00000700000000000000" pitchFamily="2" charset="-78"/>
              </a:rPr>
              <a:t>اوتیسم شیر </a:t>
            </a:r>
            <a:r>
              <a:rPr lang="fa-IR" dirty="0" smtClean="0">
                <a:cs typeface="B Titr" panose="00000700000000000000" pitchFamily="2" charset="-78"/>
              </a:rPr>
              <a:t>خواری</a:t>
            </a:r>
          </a:p>
          <a:p>
            <a:endParaRPr lang="fa-IR" dirty="0">
              <a:cs typeface="B Titr" panose="00000700000000000000" pitchFamily="2" charset="-78"/>
            </a:endParaRPr>
          </a:p>
          <a:p>
            <a:r>
              <a:rPr lang="fa-IR" sz="2000" dirty="0">
                <a:cs typeface="B Zar" panose="00000400000000000000" pitchFamily="2" charset="-78"/>
              </a:rPr>
              <a:t>واژه اوتیسم از  </a:t>
            </a:r>
            <a:r>
              <a:rPr lang="en-US" sz="2000" dirty="0" err="1">
                <a:cs typeface="B Zar" panose="00000400000000000000" pitchFamily="2" charset="-78"/>
              </a:rPr>
              <a:t>atuo</a:t>
            </a:r>
            <a:r>
              <a:rPr lang="en-US" sz="2000" dirty="0">
                <a:cs typeface="B Zar" panose="00000400000000000000" pitchFamily="2" charset="-78"/>
              </a:rPr>
              <a:t> </a:t>
            </a:r>
            <a:r>
              <a:rPr lang="fa-IR" sz="2000" dirty="0">
                <a:cs typeface="B Zar" panose="00000400000000000000" pitchFamily="2" charset="-78"/>
              </a:rPr>
              <a:t>به معنی خود ریشه می گیرد . کودکان اوتیستیک به خود مشغولند و دیگران  را نادیده می گیرند.و ممکن است ساعت هاوقت خود را را صرف کارهای تکراری نظیر کف زدن یا چرخاندن توپ کنند.وقتی چیزی در محیط تغییر کند ممکن است از وحشت جیغ </a:t>
            </a:r>
            <a:r>
              <a:rPr lang="fa-IR" sz="2000" dirty="0" smtClean="0">
                <a:cs typeface="B Zar" panose="00000400000000000000" pitchFamily="2" charset="-78"/>
              </a:rPr>
              <a:t>بکشند.یک نفر </a:t>
            </a:r>
            <a:r>
              <a:rPr lang="fa-IR" sz="2000" dirty="0">
                <a:cs typeface="B Zar" panose="00000400000000000000" pitchFamily="2" charset="-78"/>
              </a:rPr>
              <a:t>از هر شش نفر آنان ممکن است به سازگاری نسبتا خوبی دست یافته و در بزرگسالی به کار مشغول شوند. اوتیسم نوعی اختلال عصب – زیست شناختی ارثی است که از طریق ژن های  مغلوب </a:t>
            </a:r>
            <a:r>
              <a:rPr lang="fa-IR" sz="2000" dirty="0" smtClean="0">
                <a:cs typeface="B Zar" panose="00000400000000000000" pitchFamily="2" charset="-78"/>
              </a:rPr>
              <a:t>منتقل </a:t>
            </a:r>
            <a:r>
              <a:rPr lang="fa-IR" sz="2000" dirty="0">
                <a:cs typeface="B Zar" panose="00000400000000000000" pitchFamily="2" charset="-78"/>
              </a:rPr>
              <a:t>می شود و نقش عوامل محیطی در سبب سازی آن بسیار اندک است.</a:t>
            </a:r>
          </a:p>
        </p:txBody>
      </p:sp>
    </p:spTree>
    <p:extLst>
      <p:ext uri="{BB962C8B-B14F-4D97-AF65-F5344CB8AC3E}">
        <p14:creationId xmlns:p14="http://schemas.microsoft.com/office/powerpoint/2010/main" val="3313576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764705"/>
            <a:ext cx="7128792" cy="2769989"/>
          </a:xfrm>
          <a:prstGeom prst="rect">
            <a:avLst/>
          </a:prstGeom>
        </p:spPr>
        <p:txBody>
          <a:bodyPr wrap="square">
            <a:spAutoFit/>
          </a:bodyPr>
          <a:lstStyle/>
          <a:p>
            <a:r>
              <a:rPr lang="fa-IR" dirty="0">
                <a:cs typeface="B Titr" panose="00000700000000000000" pitchFamily="2" charset="-78"/>
              </a:rPr>
              <a:t>نقش عوامل مرتبط با پدر در عیوب مادر </a:t>
            </a:r>
            <a:r>
              <a:rPr lang="fa-IR" dirty="0" smtClean="0">
                <a:cs typeface="B Titr" panose="00000700000000000000" pitchFamily="2" charset="-78"/>
              </a:rPr>
              <a:t>زادی</a:t>
            </a:r>
          </a:p>
          <a:p>
            <a:endParaRPr lang="fa-IR" dirty="0">
              <a:cs typeface="B Titr" panose="00000700000000000000" pitchFamily="2" charset="-78"/>
            </a:endParaRPr>
          </a:p>
          <a:p>
            <a:r>
              <a:rPr lang="fa-IR" sz="2000" dirty="0">
                <a:cs typeface="B Zar" panose="00000400000000000000" pitchFamily="2" charset="-78"/>
              </a:rPr>
              <a:t>بالابودن سن پدر </a:t>
            </a:r>
          </a:p>
          <a:p>
            <a:r>
              <a:rPr lang="fa-IR" sz="2000" dirty="0">
                <a:cs typeface="B Zar" panose="00000400000000000000" pitchFamily="2" charset="-78"/>
              </a:rPr>
              <a:t>عوامل محیطی منفی در </a:t>
            </a:r>
            <a:r>
              <a:rPr lang="fa-IR" sz="2000" dirty="0" smtClean="0">
                <a:cs typeface="B Zar" panose="00000400000000000000" pitchFamily="2" charset="-78"/>
              </a:rPr>
              <a:t>زندگی </a:t>
            </a:r>
            <a:r>
              <a:rPr lang="fa-IR" sz="2000" dirty="0">
                <a:cs typeface="B Zar" panose="00000400000000000000" pitchFamily="2" charset="-78"/>
              </a:rPr>
              <a:t>پدر </a:t>
            </a:r>
          </a:p>
          <a:p>
            <a:r>
              <a:rPr lang="fa-IR" sz="2000" dirty="0">
                <a:cs typeface="B Zar" panose="00000400000000000000" pitchFamily="2" charset="-78"/>
              </a:rPr>
              <a:t>مصرف مزمن ماری جوان </a:t>
            </a:r>
          </a:p>
          <a:p>
            <a:r>
              <a:rPr lang="fa-IR" sz="2000" dirty="0">
                <a:cs typeface="B Zar" panose="00000400000000000000" pitchFamily="2" charset="-78"/>
              </a:rPr>
              <a:t>مصرف الکل  </a:t>
            </a:r>
          </a:p>
          <a:p>
            <a:r>
              <a:rPr lang="fa-IR" sz="2000" dirty="0">
                <a:cs typeface="B Zar" panose="00000400000000000000" pitchFamily="2" charset="-78"/>
              </a:rPr>
              <a:t>تماس با تششع ، سرب،تنباکو ،ارسنیک ، جیوه و سموم مختلف دفع آفات </a:t>
            </a:r>
          </a:p>
          <a:p>
            <a:r>
              <a:rPr lang="fa-IR" sz="2000" dirty="0">
                <a:cs typeface="B Zar" panose="00000400000000000000" pitchFamily="2" charset="-78"/>
              </a:rPr>
              <a:t>با کاهش باروری و عیوب ارثی مختلف همبسته است</a:t>
            </a:r>
          </a:p>
          <a:p>
            <a:r>
              <a:rPr lang="fa-IR" dirty="0"/>
              <a:t> </a:t>
            </a:r>
          </a:p>
        </p:txBody>
      </p:sp>
    </p:spTree>
    <p:extLst>
      <p:ext uri="{BB962C8B-B14F-4D97-AF65-F5344CB8AC3E}">
        <p14:creationId xmlns:p14="http://schemas.microsoft.com/office/powerpoint/2010/main" val="7700415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0648"/>
            <a:ext cx="8640960"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4309749" y="3244334"/>
            <a:ext cx="524503" cy="369332"/>
          </a:xfrm>
          <a:prstGeom prst="rect">
            <a:avLst/>
          </a:prstGeom>
        </p:spPr>
        <p:txBody>
          <a:bodyPr wrap="none">
            <a:spAutoFit/>
          </a:bodyPr>
          <a:lstStyle/>
          <a:p>
            <a:r>
              <a:rPr lang="fa-IR" dirty="0"/>
              <a:t>پایان</a:t>
            </a:r>
          </a:p>
        </p:txBody>
      </p:sp>
    </p:spTree>
    <p:extLst>
      <p:ext uri="{BB962C8B-B14F-4D97-AF65-F5344CB8AC3E}">
        <p14:creationId xmlns:p14="http://schemas.microsoft.com/office/powerpoint/2010/main" val="414906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692697"/>
            <a:ext cx="6102424" cy="6463308"/>
          </a:xfrm>
          <a:prstGeom prst="rect">
            <a:avLst/>
          </a:prstGeom>
        </p:spPr>
        <p:txBody>
          <a:bodyPr wrap="square">
            <a:spAutoFit/>
          </a:bodyPr>
          <a:lstStyle/>
          <a:p>
            <a:r>
              <a:rPr lang="fa-IR" dirty="0" smtClean="0">
                <a:cs typeface="B Titr" panose="00000700000000000000" pitchFamily="2" charset="-78"/>
              </a:rPr>
              <a:t>تنظیم خانواده</a:t>
            </a:r>
          </a:p>
          <a:p>
            <a:r>
              <a:rPr lang="fa-IR" dirty="0" smtClean="0"/>
              <a:t>تنظیم خانواده یعنی بچه دار شدن برمبنای انتخاب، نه به طور تصادفی</a:t>
            </a:r>
          </a:p>
          <a:p>
            <a:endParaRPr lang="fa-IR" dirty="0" smtClean="0"/>
          </a:p>
          <a:p>
            <a:r>
              <a:rPr lang="fa-IR" dirty="0" smtClean="0">
                <a:cs typeface="B Titr" panose="00000700000000000000" pitchFamily="2" charset="-78"/>
              </a:rPr>
              <a:t>اهداف تنظیم خانواده</a:t>
            </a:r>
          </a:p>
          <a:p>
            <a:r>
              <a:rPr lang="fa-IR" dirty="0" smtClean="0"/>
              <a:t>- پیشگیری از بارداری ناخواسته</a:t>
            </a:r>
          </a:p>
          <a:p>
            <a:r>
              <a:rPr lang="fa-IR" dirty="0" smtClean="0"/>
              <a:t>- دنبال کردن درمان نازایی توسط زوج هایی که برای باردار شدن مشکل دارند</a:t>
            </a:r>
          </a:p>
          <a:p>
            <a:pPr marL="285750" indent="-285750">
              <a:buFontTx/>
              <a:buChar char="-"/>
            </a:pPr>
            <a:r>
              <a:rPr lang="fa-IR" dirty="0" smtClean="0"/>
              <a:t>پیشگیری از انتشار بیماری های مقاربتی</a:t>
            </a:r>
          </a:p>
          <a:p>
            <a:pPr marL="285750" indent="-285750">
              <a:buFontTx/>
              <a:buChar char="-"/>
            </a:pPr>
            <a:endParaRPr lang="fa-IR" dirty="0" smtClean="0"/>
          </a:p>
          <a:p>
            <a:r>
              <a:rPr lang="fa-IR" dirty="0" smtClean="0">
                <a:cs typeface="B Titr" panose="00000700000000000000" pitchFamily="2" charset="-78"/>
              </a:rPr>
              <a:t>مزایا تنظیم خانواده</a:t>
            </a:r>
          </a:p>
          <a:p>
            <a:r>
              <a:rPr lang="fa-IR" dirty="0" smtClean="0">
                <a:cs typeface="B Zar" panose="00000400000000000000" pitchFamily="2" charset="-78"/>
              </a:rPr>
              <a:t>- محافظت از سلامت مادر و فرزندان او</a:t>
            </a:r>
          </a:p>
          <a:p>
            <a:r>
              <a:rPr lang="fa-IR" dirty="0" smtClean="0">
                <a:cs typeface="B Zar" panose="00000400000000000000" pitchFamily="2" charset="-78"/>
              </a:rPr>
              <a:t>- کاهش تاثیر روان شناختی بارداری های ناخواسته</a:t>
            </a:r>
          </a:p>
          <a:p>
            <a:pPr marL="285750" indent="-285750">
              <a:buFontTx/>
              <a:buChar char="-"/>
            </a:pPr>
            <a:r>
              <a:rPr lang="fa-IR" dirty="0" smtClean="0">
                <a:cs typeface="B Zar" panose="00000400000000000000" pitchFamily="2" charset="-78"/>
              </a:rPr>
              <a:t>ارتقای نیک بختی زناشویی</a:t>
            </a:r>
          </a:p>
          <a:p>
            <a:pPr marL="285750" indent="-285750">
              <a:buFontTx/>
              <a:buChar char="-"/>
            </a:pPr>
            <a:endParaRPr lang="fa-IR" dirty="0" smtClean="0">
              <a:cs typeface="B Zar" panose="00000400000000000000" pitchFamily="2" charset="-78"/>
            </a:endParaRPr>
          </a:p>
          <a:p>
            <a:r>
              <a:rPr lang="fa-IR" dirty="0" smtClean="0">
                <a:cs typeface="B Titr" panose="00000700000000000000" pitchFamily="2" charset="-78"/>
              </a:rPr>
              <a:t>متداولترین روش های جلوگیری از بارداری</a:t>
            </a:r>
          </a:p>
          <a:p>
            <a:r>
              <a:rPr lang="fa-IR" dirty="0" smtClean="0">
                <a:cs typeface="B Zar" panose="00000400000000000000" pitchFamily="2" charset="-78"/>
              </a:rPr>
              <a:t>- نابارورسازی زنان و مصرف قرص های ضد بارداری</a:t>
            </a:r>
          </a:p>
          <a:p>
            <a:r>
              <a:rPr lang="fa-IR" dirty="0" smtClean="0">
                <a:cs typeface="B Zar" panose="00000400000000000000" pitchFamily="2" charset="-78"/>
              </a:rPr>
              <a:t>- کاندوم و نابارورسازی مردان</a:t>
            </a:r>
          </a:p>
          <a:p>
            <a:r>
              <a:rPr lang="fa-IR" dirty="0" smtClean="0">
                <a:cs typeface="B Zar" panose="00000400000000000000" pitchFamily="2" charset="-78"/>
              </a:rPr>
              <a:t>- کاشت هورمون و هورمون تزریقی</a:t>
            </a:r>
          </a:p>
          <a:p>
            <a:r>
              <a:rPr lang="fa-IR" dirty="0" smtClean="0">
                <a:cs typeface="B Zar" panose="00000400000000000000" pitchFamily="2" charset="-78"/>
              </a:rPr>
              <a:t>- ای یو دی ،دیافراگم ،کف</a:t>
            </a:r>
          </a:p>
          <a:p>
            <a:r>
              <a:rPr lang="fa-IR" dirty="0" smtClean="0">
                <a:cs typeface="B Zar" panose="00000400000000000000" pitchFamily="2" charset="-78"/>
              </a:rPr>
              <a:t>- پرهیز دوره ای از مقاربت</a:t>
            </a:r>
          </a:p>
          <a:p>
            <a:endParaRPr lang="fa-IR" dirty="0" smtClean="0">
              <a:cs typeface="B Zar" panose="00000400000000000000" pitchFamily="2" charset="-78"/>
            </a:endParaRPr>
          </a:p>
          <a:p>
            <a:endParaRPr lang="fa-IR" dirty="0" smtClean="0">
              <a:cs typeface="B Zar" panose="00000400000000000000" pitchFamily="2" charset="-78"/>
            </a:endParaRPr>
          </a:p>
          <a:p>
            <a:endParaRPr lang="fa-IR" dirty="0" smtClean="0">
              <a:cs typeface="B Titr" panose="00000700000000000000" pitchFamily="2" charset="-78"/>
            </a:endParaRPr>
          </a:p>
          <a:p>
            <a:endParaRPr lang="fa-IR" dirty="0">
              <a:cs typeface="B Titr" panose="00000700000000000000" pitchFamily="2" charset="-78"/>
            </a:endParaRPr>
          </a:p>
        </p:txBody>
      </p:sp>
    </p:spTree>
    <p:extLst>
      <p:ext uri="{BB962C8B-B14F-4D97-AF65-F5344CB8AC3E}">
        <p14:creationId xmlns:p14="http://schemas.microsoft.com/office/powerpoint/2010/main" val="352291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836712"/>
            <a:ext cx="7200800" cy="4801314"/>
          </a:xfrm>
          <a:prstGeom prst="rect">
            <a:avLst/>
          </a:prstGeom>
        </p:spPr>
        <p:txBody>
          <a:bodyPr wrap="square">
            <a:spAutoFit/>
          </a:bodyPr>
          <a:lstStyle/>
          <a:p>
            <a:r>
              <a:rPr lang="fa-IR" dirty="0" smtClean="0">
                <a:cs typeface="B Titr" panose="00000700000000000000" pitchFamily="2" charset="-78"/>
              </a:rPr>
              <a:t>*رشد پیش از تولد</a:t>
            </a:r>
          </a:p>
          <a:p>
            <a:endParaRPr lang="fa-IR" dirty="0" smtClean="0">
              <a:cs typeface="B Titr" panose="00000700000000000000" pitchFamily="2" charset="-78"/>
            </a:endParaRPr>
          </a:p>
          <a:p>
            <a:r>
              <a:rPr lang="fa-IR" dirty="0" smtClean="0">
                <a:cs typeface="B Titr" panose="00000700000000000000" pitchFamily="2" charset="-78"/>
              </a:rPr>
              <a:t>دوره های رشد</a:t>
            </a:r>
          </a:p>
          <a:p>
            <a:endParaRPr lang="fa-IR" dirty="0" smtClean="0">
              <a:cs typeface="B Titr" panose="00000700000000000000" pitchFamily="2" charset="-78"/>
            </a:endParaRPr>
          </a:p>
          <a:p>
            <a:r>
              <a:rPr lang="fa-IR" dirty="0" smtClean="0">
                <a:cs typeface="B Titr" panose="00000700000000000000" pitchFamily="2" charset="-78"/>
              </a:rPr>
              <a:t>1- دوره نوجنینی- </a:t>
            </a:r>
            <a:r>
              <a:rPr lang="fa-IR" dirty="0" smtClean="0">
                <a:cs typeface="B Zar" panose="00000400000000000000" pitchFamily="2" charset="-78"/>
              </a:rPr>
              <a:t>از زمان لقاح تا لانه گزینی(چسبیدن به دیواره رحم) حدود 14 روز</a:t>
            </a:r>
          </a:p>
          <a:p>
            <a:endParaRPr lang="fa-IR" dirty="0" smtClean="0">
              <a:cs typeface="B Zar" panose="00000400000000000000" pitchFamily="2" charset="-78"/>
            </a:endParaRPr>
          </a:p>
          <a:p>
            <a:r>
              <a:rPr lang="fa-IR" dirty="0" smtClean="0">
                <a:cs typeface="B Titr" panose="00000700000000000000" pitchFamily="2" charset="-78"/>
              </a:rPr>
              <a:t>2-دوره رویانی </a:t>
            </a:r>
            <a:r>
              <a:rPr lang="fa-IR" dirty="0" smtClean="0">
                <a:cs typeface="B Zar" panose="00000400000000000000" pitchFamily="2" charset="-78"/>
              </a:rPr>
              <a:t>– از هفته دوم تا هفته هشتم بعد از لقاح</a:t>
            </a:r>
          </a:p>
          <a:p>
            <a:endParaRPr lang="fa-IR" dirty="0" smtClean="0">
              <a:cs typeface="B Zar" panose="00000400000000000000" pitchFamily="2" charset="-78"/>
            </a:endParaRPr>
          </a:p>
          <a:p>
            <a:r>
              <a:rPr lang="fa-IR" dirty="0" smtClean="0">
                <a:cs typeface="B Titr" panose="00000700000000000000" pitchFamily="2" charset="-78"/>
              </a:rPr>
              <a:t>3-دوره جنینی </a:t>
            </a:r>
            <a:r>
              <a:rPr lang="fa-IR" dirty="0" smtClean="0">
                <a:cs typeface="B Zar" panose="00000400000000000000" pitchFamily="2" charset="-78"/>
              </a:rPr>
              <a:t>– از هفته هشنم تا پایان بار داری</a:t>
            </a:r>
          </a:p>
          <a:p>
            <a:endParaRPr lang="fa-IR" dirty="0" smtClean="0">
              <a:cs typeface="B Zar" panose="00000400000000000000" pitchFamily="2" charset="-78"/>
            </a:endParaRPr>
          </a:p>
          <a:p>
            <a:r>
              <a:rPr lang="fa-IR" dirty="0" smtClean="0">
                <a:cs typeface="B Titr" panose="00000700000000000000" pitchFamily="2" charset="-78"/>
              </a:rPr>
              <a:t>دوره نوجنینی</a:t>
            </a:r>
          </a:p>
          <a:p>
            <a:endParaRPr lang="fa-IR" dirty="0" smtClean="0">
              <a:cs typeface="B Titr" panose="00000700000000000000" pitchFamily="2" charset="-78"/>
            </a:endParaRPr>
          </a:p>
          <a:p>
            <a:r>
              <a:rPr lang="fa-IR" dirty="0" smtClean="0">
                <a:cs typeface="B Titr" panose="00000700000000000000" pitchFamily="2" charset="-78"/>
              </a:rPr>
              <a:t>از تخم تا بلاستوسیت</a:t>
            </a:r>
          </a:p>
          <a:p>
            <a:r>
              <a:rPr lang="fa-IR" dirty="0" smtClean="0">
                <a:cs typeface="B Zar" panose="00000400000000000000" pitchFamily="2" charset="-78"/>
              </a:rPr>
              <a:t>تخم ------ مرحله دو سلولی ------- مرحله چهار سلولی--------- مرحله هشت سلولی------- مورولا(توده ی سلول به شکل توت) ----- بلاستولا----- بلاستوسیست</a:t>
            </a:r>
          </a:p>
          <a:p>
            <a:endParaRPr lang="fa-IR" dirty="0" smtClean="0"/>
          </a:p>
          <a:p>
            <a:endParaRPr lang="fa-IR" dirty="0"/>
          </a:p>
        </p:txBody>
      </p:sp>
    </p:spTree>
    <p:extLst>
      <p:ext uri="{BB962C8B-B14F-4D97-AF65-F5344CB8AC3E}">
        <p14:creationId xmlns:p14="http://schemas.microsoft.com/office/powerpoint/2010/main" val="1562390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692696"/>
            <a:ext cx="6102424" cy="2185214"/>
          </a:xfrm>
          <a:prstGeom prst="rect">
            <a:avLst/>
          </a:prstGeom>
        </p:spPr>
        <p:txBody>
          <a:bodyPr wrap="square">
            <a:spAutoFit/>
          </a:bodyPr>
          <a:lstStyle/>
          <a:p>
            <a:r>
              <a:rPr lang="fa-IR" dirty="0" smtClean="0">
                <a:cs typeface="B Titr" panose="00000700000000000000" pitchFamily="2" charset="-78"/>
              </a:rPr>
              <a:t>دوره رویانی</a:t>
            </a:r>
          </a:p>
          <a:p>
            <a:endParaRPr lang="fa-IR" dirty="0" smtClean="0">
              <a:cs typeface="B Titr" panose="00000700000000000000" pitchFamily="2" charset="-78"/>
            </a:endParaRPr>
          </a:p>
          <a:p>
            <a:r>
              <a:rPr lang="fa-IR" sz="2000" dirty="0" smtClean="0">
                <a:cs typeface="B Zar" panose="00000400000000000000" pitchFamily="2" charset="-78"/>
              </a:rPr>
              <a:t>رویان از لایه سلولی مدوری که حول مرکز بلاستوسیت قرار گرفته است به وجود می آید.رویان انسان در هفته های اول شبیه رویان سایر مهرداران است.رویان دارای دم و باقیمانده آبشش است که به سرعت ناپدید می شوند. سر قبل از سایر قسمت های بدن تشکیل می شود . قلب تشکیل و شروع به تپش </a:t>
            </a:r>
          </a:p>
          <a:p>
            <a:r>
              <a:rPr lang="fa-IR" sz="2000" dirty="0" smtClean="0">
                <a:cs typeface="B Zar" panose="00000400000000000000" pitchFamily="2" charset="-78"/>
              </a:rPr>
              <a:t>می کند . سایر دستگاهای بدن رفته رفته شکل می گیرند.</a:t>
            </a:r>
            <a:endParaRPr lang="fa-IR" sz="2000" dirty="0">
              <a:cs typeface="B Zar" panose="00000400000000000000" pitchFamily="2" charset="-78"/>
            </a:endParaRPr>
          </a:p>
        </p:txBody>
      </p:sp>
    </p:spTree>
    <p:extLst>
      <p:ext uri="{BB962C8B-B14F-4D97-AF65-F5344CB8AC3E}">
        <p14:creationId xmlns:p14="http://schemas.microsoft.com/office/powerpoint/2010/main" val="2304497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
            </a:r>
            <a:br>
              <a:rPr lang="fa-IR" dirty="0" smtClean="0"/>
            </a:br>
            <a:r>
              <a:rPr lang="fa-IR" dirty="0"/>
              <a:t/>
            </a:r>
            <a:br>
              <a:rPr lang="fa-IR" dirty="0"/>
            </a:br>
            <a:r>
              <a:rPr lang="fa-IR" dirty="0" smtClean="0"/>
              <a:t/>
            </a:r>
            <a:br>
              <a:rPr lang="fa-IR" dirty="0" smtClean="0"/>
            </a:br>
            <a:endParaRPr lang="fa-IR" dirty="0"/>
          </a:p>
        </p:txBody>
      </p:sp>
      <p:sp>
        <p:nvSpPr>
          <p:cNvPr id="3" name="Content Placeholder 2"/>
          <p:cNvSpPr>
            <a:spLocks noGrp="1"/>
          </p:cNvSpPr>
          <p:nvPr>
            <p:ph idx="1"/>
          </p:nvPr>
        </p:nvSpPr>
        <p:spPr/>
        <p:txBody>
          <a:bodyPr/>
          <a:lstStyle/>
          <a:p>
            <a:endParaRPr lang="fa-IR" dirty="0" smtClean="0"/>
          </a:p>
          <a:p>
            <a:endParaRPr lang="fa-IR" dirty="0"/>
          </a:p>
        </p:txBody>
      </p:sp>
      <p:sp>
        <p:nvSpPr>
          <p:cNvPr id="4" name="Rectangle 3"/>
          <p:cNvSpPr/>
          <p:nvPr/>
        </p:nvSpPr>
        <p:spPr>
          <a:xfrm>
            <a:off x="2051720" y="548680"/>
            <a:ext cx="6408712" cy="4370427"/>
          </a:xfrm>
          <a:prstGeom prst="rect">
            <a:avLst/>
          </a:prstGeom>
        </p:spPr>
        <p:txBody>
          <a:bodyPr wrap="square">
            <a:spAutoFit/>
          </a:bodyPr>
          <a:lstStyle/>
          <a:p>
            <a:r>
              <a:rPr lang="fa-IR" dirty="0" smtClean="0">
                <a:cs typeface="B Titr" panose="00000700000000000000" pitchFamily="2" charset="-78"/>
              </a:rPr>
              <a:t>دوره جنینی</a:t>
            </a:r>
          </a:p>
          <a:p>
            <a:r>
              <a:rPr lang="fa-IR" sz="2000" dirty="0" smtClean="0">
                <a:cs typeface="B Zar" panose="00000400000000000000" pitchFamily="2" charset="-78"/>
              </a:rPr>
              <a:t>در پایان دوره رویانی : نخستین ساختارهای استخوانی، اندام ها و انگشتان مجزا و عروق خونی اصلی شکل می گیرد</a:t>
            </a:r>
          </a:p>
          <a:p>
            <a:r>
              <a:rPr lang="fa-IR" sz="2000" dirty="0" smtClean="0">
                <a:cs typeface="B Zar" panose="00000400000000000000" pitchFamily="2" charset="-78"/>
              </a:rPr>
              <a:t>در پایان سه ماه اول :جنین حدود 13 اینچ طول ،سر بزرگ و صورت به خوبی شکل گرفته و ضربان قلب به وسیله گوشی قابل شنیدن است</a:t>
            </a:r>
          </a:p>
          <a:p>
            <a:r>
              <a:rPr lang="fa-IR" sz="2000" dirty="0" smtClean="0">
                <a:cs typeface="B Zar" panose="00000400000000000000" pitchFamily="2" charset="-78"/>
              </a:rPr>
              <a:t>در پایان ماه چهارم: مادر حرکات جنین را احساس می کند</a:t>
            </a:r>
          </a:p>
          <a:p>
            <a:r>
              <a:rPr lang="fa-IR" sz="2000" dirty="0" smtClean="0">
                <a:cs typeface="B Zar" panose="00000400000000000000" pitchFamily="2" charset="-78"/>
              </a:rPr>
              <a:t>در پایان ماه پنجم : جنین حدود یک پوند وزن و 12 اینچ طول دارد.می خوابد ، بیدار        می شود، می مکد و جای خود را تغییر می دهد.</a:t>
            </a:r>
          </a:p>
          <a:p>
            <a:r>
              <a:rPr lang="fa-IR" sz="2000" dirty="0" smtClean="0">
                <a:cs typeface="B Zar" panose="00000400000000000000" pitchFamily="2" charset="-78"/>
              </a:rPr>
              <a:t>در پایان ماه ششم : چشم ها ، پلکها و مژه ها شکل می گیرد.چشمها به نور حساسند و         می تواند صداهای رحم را بشنود.</a:t>
            </a:r>
          </a:p>
          <a:p>
            <a:r>
              <a:rPr lang="fa-IR" sz="2000" dirty="0" smtClean="0">
                <a:cs typeface="B Zar" panose="00000400000000000000" pitchFamily="2" charset="-78"/>
              </a:rPr>
              <a:t>در پایان ماه هشتم : جنین حدود 5 پوند وزن و 18 اینچ طول دارد.</a:t>
            </a:r>
          </a:p>
          <a:p>
            <a:r>
              <a:rPr lang="fa-IR" sz="2000" dirty="0" smtClean="0">
                <a:cs typeface="B Zar" panose="00000400000000000000" pitchFamily="2" charset="-78"/>
              </a:rPr>
              <a:t>در پایان ماه نهم: ناخن ها می روید و پوست با ماده محافظ مومی شکل به نام ورنیکس کازئوس پوشانده می شود در این زمان طفل آماده تولد است.</a:t>
            </a:r>
          </a:p>
          <a:p>
            <a:endParaRPr lang="fa-IR" sz="2000" dirty="0">
              <a:cs typeface="B Zar" panose="00000400000000000000" pitchFamily="2" charset="-78"/>
            </a:endParaRPr>
          </a:p>
        </p:txBody>
      </p:sp>
    </p:spTree>
    <p:extLst>
      <p:ext uri="{BB962C8B-B14F-4D97-AF65-F5344CB8AC3E}">
        <p14:creationId xmlns:p14="http://schemas.microsoft.com/office/powerpoint/2010/main" val="124851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64704"/>
            <a:ext cx="6030416" cy="2000548"/>
          </a:xfrm>
          <a:prstGeom prst="rect">
            <a:avLst/>
          </a:prstGeom>
        </p:spPr>
        <p:txBody>
          <a:bodyPr wrap="square">
            <a:spAutoFit/>
          </a:bodyPr>
          <a:lstStyle/>
          <a:p>
            <a:r>
              <a:rPr lang="fa-IR" dirty="0" smtClean="0">
                <a:cs typeface="B Titr" panose="00000700000000000000" pitchFamily="2" charset="-78"/>
              </a:rPr>
              <a:t>عوارض بارداری.</a:t>
            </a:r>
          </a:p>
          <a:p>
            <a:endParaRPr lang="fa-IR" dirty="0" smtClean="0">
              <a:cs typeface="B Titr" panose="00000700000000000000" pitchFamily="2" charset="-78"/>
            </a:endParaRPr>
          </a:p>
          <a:p>
            <a:pPr marL="171450" indent="-171450">
              <a:buFontTx/>
              <a:buChar char="-"/>
            </a:pPr>
            <a:r>
              <a:rPr lang="fa-IR" sz="1200" dirty="0" smtClean="0">
                <a:cs typeface="B Titr" panose="00000700000000000000" pitchFamily="2" charset="-78"/>
              </a:rPr>
              <a:t>عوارض عمده</a:t>
            </a:r>
          </a:p>
          <a:p>
            <a:pPr marL="171450" indent="-171450">
              <a:buFontTx/>
              <a:buChar char="-"/>
            </a:pPr>
            <a:endParaRPr lang="fa-IR" sz="1200" dirty="0" smtClean="0">
              <a:cs typeface="B Titr" panose="00000700000000000000" pitchFamily="2" charset="-78"/>
            </a:endParaRPr>
          </a:p>
          <a:p>
            <a:pPr marL="171450" indent="-171450">
              <a:buFontTx/>
              <a:buChar char="-"/>
            </a:pPr>
            <a:r>
              <a:rPr lang="fa-IR" sz="1200" dirty="0" smtClean="0">
                <a:cs typeface="B Titr" panose="00000700000000000000" pitchFamily="2" charset="-78"/>
              </a:rPr>
              <a:t>عوارض کم اهمیت </a:t>
            </a:r>
          </a:p>
          <a:p>
            <a:pPr marL="171450" indent="-171450">
              <a:buFontTx/>
              <a:buChar char="-"/>
            </a:pPr>
            <a:endParaRPr lang="fa-IR" sz="1200" dirty="0" smtClean="0">
              <a:cs typeface="B Titr" panose="00000700000000000000" pitchFamily="2" charset="-78"/>
            </a:endParaRPr>
          </a:p>
          <a:p>
            <a:r>
              <a:rPr lang="fa-IR" sz="2000" dirty="0" smtClean="0">
                <a:cs typeface="B Zar" panose="00000400000000000000" pitchFamily="2" charset="-78"/>
              </a:rPr>
              <a:t>عوارض کم اهمیت شامل: تهوع ،سوزش معده، نفخ ، بواسیر،یبوست، تنگی نفس، پشت درد  و انقباض عضلات ساق پا می باشد</a:t>
            </a:r>
            <a:endParaRPr lang="fa-IR" sz="2000" dirty="0">
              <a:cs typeface="B Zar" panose="00000400000000000000" pitchFamily="2" charset="-78"/>
            </a:endParaRPr>
          </a:p>
        </p:txBody>
      </p:sp>
    </p:spTree>
    <p:extLst>
      <p:ext uri="{BB962C8B-B14F-4D97-AF65-F5344CB8AC3E}">
        <p14:creationId xmlns:p14="http://schemas.microsoft.com/office/powerpoint/2010/main" val="948001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764704"/>
            <a:ext cx="7488832" cy="5416868"/>
          </a:xfrm>
          <a:prstGeom prst="rect">
            <a:avLst/>
          </a:prstGeom>
        </p:spPr>
        <p:txBody>
          <a:bodyPr wrap="square">
            <a:spAutoFit/>
          </a:bodyPr>
          <a:lstStyle/>
          <a:p>
            <a:r>
              <a:rPr lang="fa-IR" dirty="0" smtClean="0">
                <a:cs typeface="B Titr" panose="00000700000000000000" pitchFamily="2" charset="-78"/>
              </a:rPr>
              <a:t>عوارض عمده شامل:</a:t>
            </a:r>
          </a:p>
          <a:p>
            <a:endParaRPr lang="fa-IR" dirty="0" smtClean="0">
              <a:cs typeface="B Titr" panose="00000700000000000000" pitchFamily="2" charset="-78"/>
            </a:endParaRPr>
          </a:p>
          <a:p>
            <a:r>
              <a:rPr lang="fa-IR" sz="1200" dirty="0" smtClean="0">
                <a:cs typeface="B Titr" panose="00000700000000000000" pitchFamily="2" charset="-78"/>
              </a:rPr>
              <a:t>استفراغ بد خیم </a:t>
            </a:r>
          </a:p>
          <a:p>
            <a:r>
              <a:rPr lang="fa-IR" sz="2000" dirty="0" smtClean="0">
                <a:cs typeface="B Zar" panose="00000400000000000000" pitchFamily="2" charset="-78"/>
              </a:rPr>
              <a:t>این عارضه استفراغ طولانی و مداومی است  که ممکن است زن باردار را دچار کمی آب بدن کرده واو را از مواد غذایی لازم برای رشد مناسب جنین محروم سازد.</a:t>
            </a:r>
          </a:p>
          <a:p>
            <a:r>
              <a:rPr lang="fa-IR" sz="1200" dirty="0" smtClean="0">
                <a:cs typeface="B Titr" panose="00000700000000000000" pitchFamily="2" charset="-78"/>
              </a:rPr>
              <a:t>مسمومیت </a:t>
            </a:r>
          </a:p>
          <a:p>
            <a:r>
              <a:rPr lang="fa-IR" sz="2000" dirty="0" smtClean="0">
                <a:cs typeface="B Zar" panose="00000400000000000000" pitchFamily="2" charset="-78"/>
              </a:rPr>
              <a:t> مشخصات این عارضه عبارت است از بالا رفتن فشار خون ، آب گرفتگی بافت ها ،وجود آلبومین در ادرار ، سر درد ،و اکلامپسی(تشنج)</a:t>
            </a:r>
          </a:p>
          <a:p>
            <a:endParaRPr lang="fa-IR" dirty="0" smtClean="0"/>
          </a:p>
          <a:p>
            <a:r>
              <a:rPr lang="fa-IR" sz="1200" dirty="0" smtClean="0">
                <a:cs typeface="B Titr" panose="00000700000000000000" pitchFamily="2" charset="-78"/>
              </a:rPr>
              <a:t>تهدید به سقط</a:t>
            </a:r>
          </a:p>
          <a:p>
            <a:r>
              <a:rPr lang="fa-IR" dirty="0" smtClean="0"/>
              <a:t>اولین نشانه این عارضه معمولا خونریزی مبهلی است.</a:t>
            </a:r>
          </a:p>
          <a:p>
            <a:endParaRPr lang="fa-IR" dirty="0" smtClean="0"/>
          </a:p>
          <a:p>
            <a:r>
              <a:rPr lang="fa-IR" sz="1200" dirty="0" smtClean="0">
                <a:cs typeface="B Titr" panose="00000700000000000000" pitchFamily="2" charset="-78"/>
              </a:rPr>
              <a:t>جدا شدن جفت و جفت سر راهی</a:t>
            </a:r>
          </a:p>
          <a:p>
            <a:r>
              <a:rPr lang="fa-IR" sz="2000" dirty="0" smtClean="0">
                <a:cs typeface="B Zar" panose="00000400000000000000" pitchFamily="2" charset="-78"/>
              </a:rPr>
              <a:t>جدا شدن جفت به جداشدن زودرس جفت از دیواره رحم اطلاق می شود.در جفت سر راهی قسمتی یا تمام جفت بر روی سوراخ گردن رحم شکل گرفته و رشد می </a:t>
            </a:r>
            <a:r>
              <a:rPr lang="fa-IR" dirty="0" smtClean="0"/>
              <a:t>کند.</a:t>
            </a:r>
          </a:p>
          <a:p>
            <a:r>
              <a:rPr lang="fa-IR" sz="1200" dirty="0" smtClean="0">
                <a:cs typeface="B Titr" panose="00000700000000000000" pitchFamily="2" charset="-78"/>
              </a:rPr>
              <a:t>حاملگی نا به جا</a:t>
            </a:r>
          </a:p>
          <a:p>
            <a:r>
              <a:rPr lang="fa-IR" sz="2000" dirty="0" smtClean="0">
                <a:cs typeface="B Zar" panose="00000400000000000000" pitchFamily="2" charset="-78"/>
              </a:rPr>
              <a:t>هنگامی رخ می دهد که تخم بارور شده به ناحیه دیگری جز رحم می چسبد و رشد می کند.مثل رشد در داخل لوله های فالوب ،تخمدان ، شکم و یا گردن رحم</a:t>
            </a:r>
          </a:p>
          <a:p>
            <a:endParaRPr lang="fa-IR" dirty="0" smtClean="0"/>
          </a:p>
          <a:p>
            <a:endParaRPr lang="fa-IR" dirty="0"/>
          </a:p>
        </p:txBody>
      </p:sp>
    </p:spTree>
    <p:extLst>
      <p:ext uri="{BB962C8B-B14F-4D97-AF65-F5344CB8AC3E}">
        <p14:creationId xmlns:p14="http://schemas.microsoft.com/office/powerpoint/2010/main" val="3547088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1190</TotalTime>
  <Words>3018</Words>
  <Application>Microsoft Office PowerPoint</Application>
  <PresentationFormat>On-screen Show (4:3)</PresentationFormat>
  <Paragraphs>255</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MalekHasani</dc:creator>
  <cp:lastModifiedBy>MalekHasani</cp:lastModifiedBy>
  <cp:revision>45</cp:revision>
  <dcterms:created xsi:type="dcterms:W3CDTF">2020-04-06T06:14:38Z</dcterms:created>
  <dcterms:modified xsi:type="dcterms:W3CDTF">2020-04-09T06:15:33Z</dcterms:modified>
</cp:coreProperties>
</file>