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0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33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0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814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37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0365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954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363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49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0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2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7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6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56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1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7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45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491FC-7C37-4211-9154-190A822A7C32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D61D2AE-E89F-4CE5-B07C-0EA3A96D9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51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452905"/>
            <a:ext cx="7766936" cy="952814"/>
          </a:xfrm>
        </p:spPr>
        <p:txBody>
          <a:bodyPr/>
          <a:lstStyle/>
          <a:p>
            <a:pPr algn="ctr"/>
            <a:r>
              <a:rPr lang="fa-IR" sz="4800" dirty="0" smtClean="0">
                <a:solidFill>
                  <a:schemeClr val="tx1"/>
                </a:solidFill>
                <a:cs typeface="Titr" panose="00000700000000000000" pitchFamily="2" charset="-78"/>
              </a:rPr>
              <a:t>به نام خدا</a:t>
            </a:r>
            <a:endParaRPr lang="en-US" sz="4800" dirty="0">
              <a:solidFill>
                <a:schemeClr val="tx1"/>
              </a:solidFill>
              <a:cs typeface="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555845"/>
            <a:ext cx="7766936" cy="3591887"/>
          </a:xfrm>
        </p:spPr>
        <p:txBody>
          <a:bodyPr>
            <a:normAutofit lnSpcReduction="10000"/>
          </a:bodyPr>
          <a:lstStyle/>
          <a:p>
            <a:pPr algn="ctr"/>
            <a:endParaRPr lang="fa-IR" sz="20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3200" dirty="0" smtClean="0">
                <a:solidFill>
                  <a:srgbClr val="00B050"/>
                </a:solidFill>
                <a:cs typeface="B Titr" panose="00000700000000000000" pitchFamily="2" charset="-78"/>
              </a:rPr>
              <a:t>واحد برنامه ریزی درسی در مقطع ابتدایی</a:t>
            </a:r>
          </a:p>
          <a:p>
            <a:pPr algn="ctr"/>
            <a:endParaRPr lang="fa-IR" sz="20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/>
            <a:endParaRPr lang="fa-IR" sz="20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lvl="0" algn="ctr">
              <a:buClr>
                <a:srgbClr val="90C226"/>
              </a:buClr>
            </a:pPr>
            <a:r>
              <a:rPr lang="fa-IR" sz="2800" dirty="0">
                <a:solidFill>
                  <a:srgbClr val="FF0000"/>
                </a:solidFill>
                <a:cs typeface="B Titr" panose="00000700000000000000" pitchFamily="2" charset="-78"/>
              </a:rPr>
              <a:t>مبحث:تعیین هدف در برنامه ریزی </a:t>
            </a:r>
            <a:r>
              <a:rPr lang="fa-IR" sz="2800" dirty="0" smtClean="0">
                <a:solidFill>
                  <a:srgbClr val="FF0000"/>
                </a:solidFill>
                <a:cs typeface="B Titr" panose="00000700000000000000" pitchFamily="2" charset="-78"/>
              </a:rPr>
              <a:t>درسی</a:t>
            </a:r>
            <a:endParaRPr lang="fa-IR" sz="2800" dirty="0">
              <a:solidFill>
                <a:srgbClr val="FF0000"/>
              </a:solidFill>
              <a:cs typeface="B Titr" panose="00000700000000000000" pitchFamily="2" charset="-78"/>
            </a:endParaRPr>
          </a:p>
          <a:p>
            <a:pPr algn="ctr"/>
            <a:endParaRPr lang="fa-IR" sz="20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/>
            <a:endParaRPr lang="fa-IR" sz="2000" dirty="0" smtClean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/>
            <a:r>
              <a:rPr lang="fa-IR" sz="2000" dirty="0" smtClean="0">
                <a:solidFill>
                  <a:srgbClr val="00B0F0"/>
                </a:solidFill>
                <a:cs typeface="B Titr" panose="00000700000000000000" pitchFamily="2" charset="-78"/>
              </a:rPr>
              <a:t>مهدی مظلوم مشاور و مدرس دانشگاه</a:t>
            </a:r>
            <a:endParaRPr lang="fa-IR" sz="2000" dirty="0">
              <a:solidFill>
                <a:srgbClr val="00B0F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816431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411960"/>
            <a:ext cx="7766936" cy="638917"/>
          </a:xfrm>
        </p:spPr>
        <p:txBody>
          <a:bodyPr/>
          <a:lstStyle/>
          <a:p>
            <a:pPr rtl="1">
              <a:spcAft>
                <a:spcPts val="0"/>
              </a:spcAft>
            </a:pPr>
            <a:r>
              <a:rPr lang="fa-IR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ه) ماهیت دانش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183641"/>
            <a:ext cx="7766936" cy="4096855"/>
          </a:xfrm>
        </p:spPr>
        <p:txBody>
          <a:bodyPr/>
          <a:lstStyle/>
          <a:p>
            <a:pPr rtl="1"/>
            <a:r>
              <a:rPr lang="fa-I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هر برنامه درسی با یکی از رشته های علمی ارتباط مستقیم دارد به گونه ای که برای تعیین هدف های آموزشی برنامه درسی ، شناخت ساختار آن رشته علمی ضروری است  در این مطالعه چند بعد اساسی از رشته علمی ضروری است </a:t>
            </a:r>
            <a:r>
              <a:rPr lang="fa-IR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:</a:t>
            </a: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مفاهیم و اصول 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مهارت ها و نگرش ها 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روش تحقیق خاص </a:t>
            </a:r>
            <a:endParaRPr lang="en-US" sz="20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خاص 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3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86602"/>
            <a:ext cx="7766936" cy="829962"/>
          </a:xfrm>
        </p:spPr>
        <p:txBody>
          <a:bodyPr/>
          <a:lstStyle/>
          <a:p>
            <a:pPr marL="342900" lvl="0" indent="-342900" rtl="1">
              <a:spcAft>
                <a:spcPts val="0"/>
              </a:spcAft>
            </a:pPr>
            <a:r>
              <a:rPr lang="fa-I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حیطه های هدف برنامه ریزی درسی 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116564"/>
            <a:ext cx="7766936" cy="4560905"/>
          </a:xfrm>
        </p:spPr>
        <p:txBody>
          <a:bodyPr/>
          <a:lstStyle/>
          <a:p>
            <a:r>
              <a:rPr lang="fa-IR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معمولا اهداف برنامه ریزی درسی در سه حیطه ی شناختی ، عاطفی و روانی حرکتی انجام می شود </a:t>
            </a:r>
            <a:endParaRPr lang="fa-IR" dirty="0" smtClean="0"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بیان هدف ها </a:t>
            </a:r>
            <a:endParaRPr lang="fa-IR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یکی از مباحث مهم در هدف نویسی بیان هدف است .صاحبنظران پیرو مکتب رفتار گرایی معتقدند اهداف آموزشی بایستی بصورت کاملا صریح و  رفتاری نوشته شود و دلایل خود را اینگونه بیان می کنند که :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جهت گیری کار طراح آموزشی و معلم را نشان می دهد و منظور آموزشی او را به خوبی به دیگران منتقل می کند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رهنمودی است برای انتخاب موضوع ، روش ،مواد و رسانه های مناسب </a:t>
            </a:r>
            <a:endParaRPr lang="fa-IR" sz="2000" dirty="0" smtClean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رهنمودی است برای پیشنهاد شیوه های ارزشیابی </a:t>
            </a:r>
            <a:endParaRPr lang="en-US" sz="20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6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57577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00251"/>
            <a:ext cx="7766936" cy="734429"/>
          </a:xfrm>
        </p:spPr>
        <p:txBody>
          <a:bodyPr/>
          <a:lstStyle/>
          <a:p>
            <a:r>
              <a:rPr lang="fa-IR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تحقق هدف ها </a:t>
            </a:r>
            <a:endParaRPr lang="en-US" sz="36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965279"/>
            <a:ext cx="7766936" cy="4014968"/>
          </a:xfrm>
        </p:spPr>
        <p:txBody>
          <a:bodyPr/>
          <a:lstStyle/>
          <a:p>
            <a:pPr rtl="1"/>
            <a:r>
              <a:rPr lang="fa-I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مدرسه تنها محل تحقق هدف ها نیست و باید بین فعالیت های فراگیران و محیط اجتماعی خارج ازمدرسه به دلایل زیر ارتباط لازم وجود داشته باشد :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فرد از همه جا فرا می گیرد </a:t>
            </a: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غنای تجربیات موجب یادگیری عمیق است 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دیدن بیش از شنیدن موثر است 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پژوهشگری شیوه موثر تحقق هدف هاست </a:t>
            </a:r>
            <a:endParaRPr lang="en-US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3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34540"/>
            <a:ext cx="7766936" cy="884577"/>
          </a:xfrm>
        </p:spPr>
        <p:txBody>
          <a:bodyPr/>
          <a:lstStyle/>
          <a:p>
            <a:pPr marL="457200" rtl="1">
              <a:spcAft>
                <a:spcPts val="0"/>
              </a:spcAft>
            </a:pPr>
            <a:r>
              <a:rPr lang="fa-IR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رابطه هدف برنامه آموزشی با نیاز آموزشی 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978925"/>
            <a:ext cx="7766936" cy="4028615"/>
          </a:xfrm>
        </p:spPr>
        <p:txBody>
          <a:bodyPr/>
          <a:lstStyle/>
          <a:p>
            <a:pPr rtl="1"/>
            <a:r>
              <a:rPr lang="fa-I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یکی از کار های غیر عملی ومضر در برنامه ریزی درسی آن است که هدف ها با سلیقه ، حدس و دیدگاه های فردی برنامه ریزی و تعیین شوند .درصورتیکه نیاز سنجی باستی برگرفته ازاعتقادات ، جهت گیریها و سیاست های کلی نظام آموزشی تلفیقو در نهایت نیازی منسجم و یکپارچه مشخص می شوند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fa-I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هر چقدر هدف ها با نیاز ها رابطه منطقی تر و قوی تری پیدا کنند اعتبار بیشتری خواهند داشت </a:t>
            </a:r>
            <a:endParaRPr lang="fa-IR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درسی از نظر زمان دو نوع هستند </a:t>
            </a: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اساسی که هدف های رشدند و عمومیت دارند و برنامه ریز و معلم در همه مراحل یادگیری باید تحقق آنها ا پی گیری کنند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ویژه که با محتوای آموزشی دوره یا درس خاص ارتباط پیدا می کنند 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endParaRPr lang="en-US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73652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30073"/>
            <a:ext cx="7766936" cy="1321306"/>
          </a:xfrm>
        </p:spPr>
        <p:txBody>
          <a:bodyPr/>
          <a:lstStyle/>
          <a:p>
            <a:pPr marL="228600" rtl="1">
              <a:spcAft>
                <a:spcPts val="0"/>
              </a:spcAft>
            </a:pPr>
            <a:r>
              <a:rPr lang="fa-IR" sz="24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حیطه های هدف </a:t>
            </a:r>
            <a:r>
              <a:rPr lang="fa-IR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fa-IR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</a:b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</a:br>
            <a:r>
              <a:rPr lang="fa-IR" sz="2000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</a:t>
            </a:r>
            <a:r>
              <a:rPr lang="fa-IR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های برنامه درسی در چهار حیطه بیان می شوند </a:t>
            </a:r>
            <a: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en-US" sz="2000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</a:br>
            <a:endParaRPr lang="en-US" sz="2000" dirty="0">
              <a:solidFill>
                <a:schemeClr val="tx2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419367"/>
            <a:ext cx="7766936" cy="4926842"/>
          </a:xfrm>
        </p:spPr>
        <p:txBody>
          <a:bodyPr>
            <a:normAutofit fontScale="92500" lnSpcReduction="10000"/>
          </a:bodyPr>
          <a:lstStyle/>
          <a:p>
            <a:pPr marL="228600" rtl="1"/>
            <a:r>
              <a:rPr lang="fa-IR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الف) مفاهیم و اطلاعات </a:t>
            </a:r>
            <a:endParaRPr lang="en-US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شامل : جغرافیا ، مردم و فرهنگ جهان /تاریخ ، جغرافیا و فرهنگ کشور ایران / سیستم های قانون گذاری و سیاسی ایران /مشاغل و حرف مختلف /موسسات و نهاد های مختلف /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ب) مهارت های شناختی </a:t>
            </a:r>
            <a:endParaRPr lang="en-US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که توانایی های ذهنی و فکری مورد نظر برنامه ریز را در بر گرفته و شامل : تعریف و تعیین مساله و ارتباط دادن آن با تجربیات قبلی /ارائه فرضیه ونتیجه گیری بر اساس اطلاعات  /تحلیل و تفسیر و طبقه بندب داده ها / تفکر انتقادی و تشخیص بین حقایق و عقیده / استنباط و روابط علی است </a:t>
            </a:r>
            <a:endParaRPr lang="fa-IR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ج) مهارت های روانی حرکتی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به هماهنگی بین روان و عضو یا اعضای بدن مربوط می شود وشامل :بکارگیری نقشه و کره و جدول و.../تهیه گزارش/سازماندهی اطلاعات در قالب جدول و نمودارو...می </a:t>
            </a:r>
            <a:r>
              <a:rPr lang="fa-IR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شود</a:t>
            </a:r>
            <a:endParaRPr lang="en-US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د) گرایش ها و ارزش ها </a:t>
            </a:r>
            <a:endParaRPr lang="en-US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fa-IR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که شناخت های گرایشی و ارزشی ، تاثرات عاطفی و باور ها و عقاید مورد انتظار را در بر میگیرد و شامل : شناخت ارزش های عمومی و مشترک جامعه /توانایی تصمیم گیری /شناخت حقوق اساسی شهروندان /احساس وفاداری منطقی به کشور/ احترام به ایده الها میراث ها و نهاد های اجتماعی می شود 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28600" rtl="1"/>
            <a:r>
              <a:rPr lang="en-US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 </a:t>
            </a:r>
          </a:p>
          <a:p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19771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71019"/>
            <a:ext cx="7766936" cy="775394"/>
          </a:xfrm>
        </p:spPr>
        <p:txBody>
          <a:bodyPr/>
          <a:lstStyle/>
          <a:p>
            <a:r>
              <a:rPr lang="fa-IR" sz="3600" dirty="0">
                <a:solidFill>
                  <a:schemeClr val="tx1"/>
                </a:solidFill>
                <a:ea typeface="Times New Roman" panose="02020603050405020304" pitchFamily="18" charset="0"/>
                <a:cs typeface="B Titr" panose="00000700000000000000" pitchFamily="2" charset="-78"/>
              </a:rPr>
              <a:t>تعیین هدف دربرنامه </a:t>
            </a:r>
            <a:r>
              <a:rPr lang="fa-IR" sz="3600" dirty="0" smtClean="0">
                <a:solidFill>
                  <a:schemeClr val="tx1"/>
                </a:solidFill>
                <a:ea typeface="Times New Roman" panose="02020603050405020304" pitchFamily="18" charset="0"/>
                <a:cs typeface="B Titr" panose="00000700000000000000" pitchFamily="2" charset="-78"/>
              </a:rPr>
              <a:t>درسی :</a:t>
            </a:r>
            <a:r>
              <a:rPr lang="fa-IR" sz="4400" dirty="0" smtClean="0">
                <a:ea typeface="Times New Roman" panose="02020603050405020304" pitchFamily="18" charset="0"/>
                <a:cs typeface="B Titr" panose="00000700000000000000" pitchFamily="2" charset="-78"/>
              </a:rPr>
              <a:t> </a:t>
            </a:r>
            <a:endParaRPr lang="en-US" sz="44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432" y="2481339"/>
            <a:ext cx="9403307" cy="2418206"/>
          </a:xfrm>
        </p:spPr>
        <p:txBody>
          <a:bodyPr>
            <a:noAutofit/>
          </a:bodyPr>
          <a:lstStyle/>
          <a:p>
            <a:pPr rtl="1"/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پس </a:t>
            </a:r>
            <a:r>
              <a:rPr lang="fa-IR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از نیاز سنجی برنامه درسی تعیین می شود ،همه ی فعالیت ها و طراحی های برنامه ریزی درسی در </a:t>
            </a:r>
            <a:r>
              <a:rPr lang="fa-IR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پرتو </a:t>
            </a:r>
            <a:r>
              <a:rPr lang="fa-IR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 انجام می گردد،هدف ها اگر به ظاهر چشمگیر نیستند ولی تهیه آن وقتگیر است اهداف برنامه ریزی درسی در واقع کاستی ها ، خلا ها و نیاز ها را نشان می دهد و اگر در در تعیین هدف دقت نشود نیاز های آموزشی تامین نمی شوند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fa-IR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حد یادگیری را تعیین می کند </a:t>
            </a:r>
            <a:endParaRPr lang="en-US" sz="2400" dirty="0">
              <a:solidFill>
                <a:schemeClr val="accent6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73096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20370" y="655092"/>
            <a:ext cx="6653633" cy="1201002"/>
          </a:xfrm>
        </p:spPr>
        <p:txBody>
          <a:bodyPr/>
          <a:lstStyle/>
          <a:p>
            <a:pPr rtl="1">
              <a:spcAft>
                <a:spcPts val="0"/>
              </a:spcAft>
            </a:pPr>
            <a:r>
              <a:rPr lang="fa-IR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عوامل تعیین حد یادگیری  به طور کلی عبارتند از :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</a:br>
            <a:endParaRPr lang="en-US" sz="28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1570" y="2879680"/>
            <a:ext cx="8482433" cy="1992572"/>
          </a:xfrm>
        </p:spPr>
        <p:txBody>
          <a:bodyPr>
            <a:noAutofit/>
          </a:bodyPr>
          <a:lstStyle/>
          <a:p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ماهیت یادگیرنده (توانایی ذهنی ،علایق، تمایلات،نیاز ها ،ویژگی های بومی و محلی و..)-نیاز های اجتماعی </a:t>
            </a:r>
            <a:r>
              <a:rPr lang="fa-IR" sz="2400" dirty="0" smtClean="0">
                <a:solidFill>
                  <a:schemeClr val="tx1"/>
                </a:solidFill>
                <a:ea typeface="Times New Roman" panose="02020603050405020304" pitchFamily="18" charset="0"/>
                <a:cs typeface="B Titr" panose="00000700000000000000" pitchFamily="2" charset="-78"/>
              </a:rPr>
              <a:t>–</a:t>
            </a:r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 مسایل و مشکلات اجتماعی </a:t>
            </a:r>
            <a:r>
              <a:rPr lang="fa-IR" sz="2400" dirty="0" smtClean="0">
                <a:solidFill>
                  <a:schemeClr val="tx1"/>
                </a:solidFill>
                <a:ea typeface="Times New Roman" panose="02020603050405020304" pitchFamily="18" charset="0"/>
                <a:cs typeface="B Titr" panose="00000700000000000000" pitchFamily="2" charset="-78"/>
              </a:rPr>
              <a:t>–</a:t>
            </a:r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 ارزش ها و آرمان های اجتماعی </a:t>
            </a:r>
            <a:r>
              <a:rPr lang="fa-IR" sz="2400" dirty="0" smtClean="0">
                <a:solidFill>
                  <a:schemeClr val="tx1"/>
                </a:solidFill>
                <a:ea typeface="Times New Roman" panose="02020603050405020304" pitchFamily="18" charset="0"/>
                <a:cs typeface="B Titr" panose="00000700000000000000" pitchFamily="2" charset="-78"/>
              </a:rPr>
              <a:t>–</a:t>
            </a:r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 رشته علمی </a:t>
            </a:r>
            <a:r>
              <a:rPr lang="fa-IR" sz="2400" dirty="0" smtClean="0">
                <a:solidFill>
                  <a:schemeClr val="tx1"/>
                </a:solidFill>
                <a:ea typeface="Times New Roman" panose="02020603050405020304" pitchFamily="18" charset="0"/>
                <a:cs typeface="B Titr" panose="00000700000000000000" pitchFamily="2" charset="-78"/>
              </a:rPr>
              <a:t>–</a:t>
            </a:r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نظام اعتقادی و ارزشی </a:t>
            </a:r>
            <a:endParaRPr lang="en-US" sz="24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14217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95781"/>
            <a:ext cx="7766936" cy="857260"/>
          </a:xfrm>
        </p:spPr>
        <p:txBody>
          <a:bodyPr/>
          <a:lstStyle/>
          <a:p>
            <a:pPr rtl="1">
              <a:spcAft>
                <a:spcPts val="0"/>
              </a:spcAft>
            </a:pPr>
            <a:r>
              <a:rPr lang="fa-IR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سطوح تعیین هدف در برنامه درسی:</a:t>
            </a:r>
            <a:endParaRPr lang="en-US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058259"/>
            <a:ext cx="7766936" cy="2991413"/>
          </a:xfrm>
        </p:spPr>
        <p:txBody>
          <a:bodyPr>
            <a:normAutofit fontScale="92500"/>
          </a:bodyPr>
          <a:lstStyle/>
          <a:p>
            <a:r>
              <a:rPr lang="fa-I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الف)هدف های آرمانی </a:t>
            </a:r>
            <a:endParaRPr lang="fa-IR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fa-I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که </a:t>
            </a:r>
            <a:r>
              <a:rPr lang="fa-IR" sz="2400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فیلسوفان و نظریه پردازان جامعه آن را ارائه می دهند </a:t>
            </a:r>
            <a:endParaRPr lang="fa-IR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fa-I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ب) مقاصد آموزشی </a:t>
            </a:r>
            <a:endParaRPr lang="fa-IR" sz="24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fa-IR" sz="2400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کلیت کمتری دارند و میان مدت هستند مانند تاسیس مدارس فنی و حرفه </a:t>
            </a:r>
            <a:r>
              <a:rPr lang="fa-IR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ای</a:t>
            </a:r>
          </a:p>
          <a:p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 </a:t>
            </a:r>
            <a:r>
              <a:rPr lang="fa-I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ج) هدف های </a:t>
            </a:r>
            <a:r>
              <a:rPr lang="fa-IR" sz="24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جزیی</a:t>
            </a:r>
          </a:p>
          <a:p>
            <a:pPr rtl="1"/>
            <a:r>
              <a:rPr lang="fa-IR" sz="24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که وظایف مختص فرایند یاد دهی یادگیری را بیان می کنند و سطوحی دارند </a:t>
            </a:r>
            <a:endParaRPr lang="en-US" sz="2400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sz="24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111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504967"/>
            <a:ext cx="7766936" cy="898204"/>
          </a:xfrm>
        </p:spPr>
        <p:txBody>
          <a:bodyPr/>
          <a:lstStyle/>
          <a:p>
            <a:pPr rtl="1">
              <a:spcAft>
                <a:spcPts val="0"/>
              </a:spcAft>
            </a:pPr>
            <a:r>
              <a:rPr lang="fa-IR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درکشور ما با توجه به نوع نظام آموزشی (متمرکز) و نظام اعتقادی و همه شمول می توان سطوح زیر را برای سطوح اهداف تعیین کرد :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836186"/>
            <a:ext cx="7766936" cy="2581976"/>
          </a:xfrm>
        </p:spPr>
        <p:txBody>
          <a:bodyPr/>
          <a:lstStyle/>
          <a:p>
            <a:pPr rtl="1"/>
            <a:r>
              <a:rPr lang="fa-IR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غایی(آرمانی)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مقاصد آموزشی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کلی آموزشی شامل هدف های دوره های تحصیلی ،هدف های یک درس در یک دوره و هدف های یک واحد درسی </a:t>
            </a: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منابع تعیین هدف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r>
              <a:rPr lang="fa-IR" dirty="0"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نظام اعتقادی و ارزشی ، ماهیت یادگیری ، ماهیت جامعه ، ماهیت یادگیرنده ، ماهیت دانش 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0822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95785"/>
            <a:ext cx="7766936" cy="1119117"/>
          </a:xfrm>
        </p:spPr>
        <p:txBody>
          <a:bodyPr/>
          <a:lstStyle/>
          <a:p>
            <a:pPr marL="228600" rtl="1">
              <a:spcAft>
                <a:spcPts val="0"/>
              </a:spcAft>
            </a:pPr>
            <a:r>
              <a:rPr lang="fa-IR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الف) نظام اعتقادی و ارزشی (فلسفه)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</a:br>
            <a:endParaRPr lang="en-US" sz="32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1815152"/>
            <a:ext cx="7766936" cy="4708478"/>
          </a:xfrm>
        </p:spPr>
        <p:txBody>
          <a:bodyPr/>
          <a:lstStyle/>
          <a:p>
            <a:pPr rtl="1"/>
            <a:r>
              <a:rPr lang="fa-IR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فلسفه در تمام تصمیم گیری های درسی تعیین کننده است و لحظه ای معلم در کلاس بدون فلسفه عمل نمی کند </a:t>
            </a:r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مفهوم </a:t>
            </a: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زندگی ؟ مفهوم موفقیت ؟و......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چهار دیدگاه فلسفی که در طول 50 سال بیشترین تاثیر را بر برنامه درسی و کار معلم داشته اند 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ماهیت گرایی :تسلط بر مفاهیم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پایدار گرایی : تسلط بر اصول ماده درسی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پیشرفت گرایی : توسعه زندگی اجتماعی دموکراتیک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بازسازی گرایی : تغییر و اصلاح اجتماعی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نظام ارزشی و اعتقادی در میان منابع تععین هدف از جایگاه بالاتری برخوردار است زیرا تصمیم گیری و قضاوت در مورد هر کدام از منابع تعیین هدف بر اساس فلسفه تربیتی انجام می شود </a:t>
            </a:r>
            <a:endParaRPr lang="en-US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dirty="0">
              <a:solidFill>
                <a:srgbClr val="002060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09581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72955"/>
            <a:ext cx="7766936" cy="802670"/>
          </a:xfrm>
        </p:spPr>
        <p:txBody>
          <a:bodyPr/>
          <a:lstStyle/>
          <a:p>
            <a:r>
              <a:rPr lang="fa-IR" sz="3200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ب) ماهیت یادگیری </a:t>
            </a:r>
            <a:endParaRPr lang="en-US" sz="3200" dirty="0">
              <a:solidFill>
                <a:schemeClr val="tx2">
                  <a:lumMod val="50000"/>
                </a:schemeClr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006222"/>
            <a:ext cx="7766936" cy="3905786"/>
          </a:xfrm>
        </p:spPr>
        <p:txBody>
          <a:bodyPr/>
          <a:lstStyle/>
          <a:p>
            <a:pPr rtl="1"/>
            <a:r>
              <a:rPr lang="fa-IR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امروزه برنامه ریزان درسی با </a:t>
            </a:r>
            <a:r>
              <a:rPr lang="fa-IR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 </a:t>
            </a:r>
            <a:r>
              <a:rPr lang="fa-IR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رویکرد ها و نظریات متععد یادگیری هدایت می شوند و بنا به اینکه از چه نظریه ای تبعیت می کنند همه تصمیم گیری های خودو از جمله محتوا و هدف ها  را بر همان نظریه بنا می کنند </a:t>
            </a:r>
            <a:endParaRPr lang="en-US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fa-IR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سه خانواده بزرگ یادگیری که در تعیین اهداف درسی بیشترین نقش را داشته اند </a:t>
            </a:r>
            <a:r>
              <a:rPr lang="fa-IR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:</a:t>
            </a:r>
          </a:p>
          <a:p>
            <a:pPr rtl="1"/>
            <a:endParaRPr lang="fa-IR" dirty="0" smtClean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خانواده نظریه های یادگیری محرک پاسخ ،رفتار گرایی،پیوند گرایی ، شرطی شدن و پاداش و تنبیه .این خانواده بر پیوند محرک و پاسخ تاکید می کند وهمه نظریه های یادگیری تقویت و شرظی شدن را در بر می گیرد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نظریه میدانی که نظریه گشتالت ، میدان شناختی و میدان ادراکی را در بر می گیرد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جامعه شناسان ، انسان شناسان و روان شناسان اجتماعی که بر نظریه اجتماعی تاکید می کنند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endParaRPr lang="en-US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155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68489"/>
            <a:ext cx="7766936" cy="720783"/>
          </a:xfrm>
        </p:spPr>
        <p:txBody>
          <a:bodyPr/>
          <a:lstStyle/>
          <a:p>
            <a:pPr rtl="1">
              <a:spcAft>
                <a:spcPts val="0"/>
              </a:spcAft>
            </a:pPr>
            <a:r>
              <a:rPr lang="fa-IR" sz="3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ج) ماهیت جامعه </a:t>
            </a:r>
            <a:endParaRPr lang="en-US" sz="32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429301"/>
            <a:ext cx="7766936" cy="2115404"/>
          </a:xfrm>
        </p:spPr>
        <p:txBody>
          <a:bodyPr>
            <a:normAutofit fontScale="62500" lnSpcReduction="20000"/>
          </a:bodyPr>
          <a:lstStyle/>
          <a:p>
            <a:r>
              <a:rPr lang="fa-IR" sz="3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یکی از وظایف برنامه </a:t>
            </a:r>
            <a:r>
              <a:rPr lang="fa-IR" sz="31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ها</a:t>
            </a:r>
            <a:r>
              <a:rPr lang="fa-IR" sz="3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نیاز </a:t>
            </a:r>
            <a:r>
              <a:rPr lang="fa-IR" sz="31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ی </a:t>
            </a:r>
            <a:r>
              <a:rPr lang="fa-IR" sz="3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درسی رفع نیاز های جامعه است ، لذا هدفهای برنامه ریزی درسی با در نظر گرفتن اصول ذیل </a:t>
            </a:r>
            <a:r>
              <a:rPr lang="fa-IR" sz="31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جامعه </a:t>
            </a:r>
            <a:r>
              <a:rPr lang="fa-IR" sz="3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را مد نظر دارند </a:t>
            </a:r>
            <a:endParaRPr lang="fa-IR" sz="31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fa-IR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900" dirty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اهداف برنامه درسی باید متناسب با مقتضیات ، نیاز ها ، امکانات جامعه تعیین شوند (اقتصاد ، سیاست ، فرهنگ ، خانواده ، موسسات اجتماعی و</a:t>
            </a:r>
            <a:r>
              <a:rPr lang="fa-IR" sz="2900" dirty="0" smtClean="0">
                <a:solidFill>
                  <a:srgbClr val="92D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....)</a:t>
            </a:r>
          </a:p>
          <a:p>
            <a:pPr marL="342900" lvl="0" indent="-342900" rtl="1">
              <a:buFont typeface="+mj-lt"/>
              <a:buAutoNum type="arabicPeriod"/>
            </a:pPr>
            <a:r>
              <a:rPr lang="fa-IR" sz="32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هدف های برنامه ریزی درسی باید تغییر پذیر </a:t>
            </a:r>
            <a:r>
              <a:rPr lang="fa-IR" sz="320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باشند</a:t>
            </a:r>
            <a:endParaRPr lang="en-US" sz="320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rtl="1"/>
            <a:r>
              <a:rPr lang="en-US" sz="2000" dirty="0">
                <a:latin typeface="B Zar" panose="00000400000000000000" pitchFamily="2" charset="-78"/>
                <a:ea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rtl="1"/>
            <a:endParaRPr lang="en-US" sz="2000" dirty="0">
              <a:solidFill>
                <a:srgbClr val="92D05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sz="20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768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423079"/>
            <a:ext cx="7766936" cy="693487"/>
          </a:xfrm>
        </p:spPr>
        <p:txBody>
          <a:bodyPr/>
          <a:lstStyle/>
          <a:p>
            <a:pPr rtl="1">
              <a:spcAft>
                <a:spcPts val="0"/>
              </a:spcAft>
            </a:pPr>
            <a:r>
              <a:rPr lang="fa-IR" sz="3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د) ماهیت یاد گیرنده </a:t>
            </a:r>
            <a:endParaRPr lang="en-US" sz="3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2331216"/>
            <a:ext cx="7766936" cy="3892165"/>
          </a:xfrm>
        </p:spPr>
        <p:txBody>
          <a:bodyPr/>
          <a:lstStyle/>
          <a:p>
            <a:pPr rtl="1"/>
            <a:r>
              <a:rPr lang="fa-IR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برنامه درسی هنگامی پویا تلقی می شود که متضمن فعالیت های یادگیرنده برای کسب موفقیت آمیز تجربیات یادگیری باشد . و تجربیات یادگیری زمانی مفید خواهند بود که با آمادگی ، علایق ، امکانات ، نیاز ها و تکالیف رشد یادگیرنده متناسب باشد بنابرین دو جنبه اساسی یادگیرنده که در تهیه برنامه درسی باید مطالعه شوند عبارتند از :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endParaRPr lang="en-US" dirty="0" smtClean="0"/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توانایی های ذهنی </a:t>
            </a:r>
            <a:endParaRPr lang="en-US" sz="2000" dirty="0" smtClean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342900" lvl="0" indent="-342900" rtl="1">
              <a:buFont typeface="+mj-lt"/>
              <a:buAutoNum type="arabicPeriod"/>
            </a:pPr>
            <a:r>
              <a:rPr lang="fa-IR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علایق و نیازها</a:t>
            </a: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231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125</TotalTime>
  <Words>1255</Words>
  <Application>Microsoft Office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 Titr</vt:lpstr>
      <vt:lpstr>B Zar</vt:lpstr>
      <vt:lpstr>Times New Roman</vt:lpstr>
      <vt:lpstr>Titr</vt:lpstr>
      <vt:lpstr>Trebuchet MS</vt:lpstr>
      <vt:lpstr>Wingdings 3</vt:lpstr>
      <vt:lpstr>Facet</vt:lpstr>
      <vt:lpstr>به نام خدا</vt:lpstr>
      <vt:lpstr>تعیین هدف دربرنامه درسی : </vt:lpstr>
      <vt:lpstr>عوامل تعیین حد یادگیری  به طور کلی عبارتند از : </vt:lpstr>
      <vt:lpstr>سطوح تعیین هدف در برنامه درسی:</vt:lpstr>
      <vt:lpstr>درکشور ما با توجه به نوع نظام آموزشی (متمرکز) و نظام اعتقادی و همه شمول می توان سطوح زیر را برای سطوح اهداف تعیین کرد :</vt:lpstr>
      <vt:lpstr>الف) نظام اعتقادی و ارزشی (فلسفه) </vt:lpstr>
      <vt:lpstr>ب) ماهیت یادگیری </vt:lpstr>
      <vt:lpstr>ج) ماهیت جامعه </vt:lpstr>
      <vt:lpstr>د) ماهیت یاد گیرنده </vt:lpstr>
      <vt:lpstr>ه) ماهیت دانش</vt:lpstr>
      <vt:lpstr>حیطه های هدف برنامه ریزی درسی </vt:lpstr>
      <vt:lpstr>تحقق هدف ها </vt:lpstr>
      <vt:lpstr>رابطه هدف برنامه آموزشی با نیاز آموزشی </vt:lpstr>
      <vt:lpstr>حیطه های هدف   هدف های برنامه درسی در چهار حیطه بیان می شوند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SC</dc:creator>
  <cp:lastModifiedBy>SC</cp:lastModifiedBy>
  <cp:revision>14</cp:revision>
  <dcterms:created xsi:type="dcterms:W3CDTF">2020-04-26T13:06:51Z</dcterms:created>
  <dcterms:modified xsi:type="dcterms:W3CDTF">2020-04-26T15:50:37Z</dcterms:modified>
</cp:coreProperties>
</file>