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8" r:id="rId3"/>
    <p:sldId id="259" r:id="rId4"/>
    <p:sldId id="260" r:id="rId5"/>
    <p:sldId id="265" r:id="rId6"/>
    <p:sldId id="266" r:id="rId7"/>
    <p:sldId id="291" r:id="rId8"/>
    <p:sldId id="267" r:id="rId9"/>
    <p:sldId id="268" r:id="rId10"/>
    <p:sldId id="269" r:id="rId11"/>
    <p:sldId id="270" r:id="rId12"/>
    <p:sldId id="293" r:id="rId13"/>
    <p:sldId id="271" r:id="rId14"/>
    <p:sldId id="292" r:id="rId15"/>
    <p:sldId id="272" r:id="rId16"/>
    <p:sldId id="273" r:id="rId17"/>
    <p:sldId id="302" r:id="rId18"/>
    <p:sldId id="275" r:id="rId19"/>
    <p:sldId id="303" r:id="rId20"/>
    <p:sldId id="276" r:id="rId21"/>
    <p:sldId id="304" r:id="rId22"/>
    <p:sldId id="277" r:id="rId23"/>
    <p:sldId id="305" r:id="rId24"/>
    <p:sldId id="278" r:id="rId25"/>
    <p:sldId id="279" r:id="rId26"/>
    <p:sldId id="280" r:id="rId27"/>
    <p:sldId id="281" r:id="rId28"/>
    <p:sldId id="306" r:id="rId29"/>
    <p:sldId id="282" r:id="rId30"/>
    <p:sldId id="285" r:id="rId31"/>
    <p:sldId id="286" r:id="rId32"/>
    <p:sldId id="287" r:id="rId33"/>
    <p:sldId id="288" r:id="rId34"/>
    <p:sldId id="289" r:id="rId35"/>
    <p:sldId id="315" r:id="rId36"/>
    <p:sldId id="321" r:id="rId37"/>
    <p:sldId id="320" r:id="rId38"/>
    <p:sldId id="297" r:id="rId39"/>
    <p:sldId id="298" r:id="rId40"/>
    <p:sldId id="299" r:id="rId41"/>
    <p:sldId id="300" r:id="rId42"/>
    <p:sldId id="301" r:id="rId43"/>
    <p:sldId id="322" r:id="rId44"/>
    <p:sldId id="323"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7" d="100"/>
          <a:sy n="77" d="100"/>
        </p:scale>
        <p:origin x="-7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A29AFB-0D4A-493D-B88A-EB35948E2000}" type="datetimeFigureOut">
              <a:rPr lang="fa-IR" smtClean="0"/>
              <a:t>05/27/1441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29AFB-0D4A-493D-B88A-EB35948E2000}" type="datetimeFigureOut">
              <a:rPr lang="fa-IR" smtClean="0"/>
              <a:t>05/27/1441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29AFB-0D4A-493D-B88A-EB35948E2000}" type="datetimeFigureOut">
              <a:rPr lang="fa-IR" smtClean="0"/>
              <a:t>05/27/1441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29AFB-0D4A-493D-B88A-EB35948E2000}" type="datetimeFigureOut">
              <a:rPr lang="fa-IR" smtClean="0"/>
              <a:t>05/27/1441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29AFB-0D4A-493D-B88A-EB35948E2000}" type="datetimeFigureOut">
              <a:rPr lang="fa-IR" smtClean="0"/>
              <a:t>05/27/1441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A29AFB-0D4A-493D-B88A-EB35948E2000}" type="datetimeFigureOut">
              <a:rPr lang="fa-IR" smtClean="0"/>
              <a:t>05/27/1441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29AFB-0D4A-493D-B88A-EB35948E2000}" type="datetimeFigureOut">
              <a:rPr lang="fa-IR" smtClean="0"/>
              <a:t>05/27/1441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29AFB-0D4A-493D-B88A-EB35948E2000}" type="datetimeFigureOut">
              <a:rPr lang="fa-IR" smtClean="0"/>
              <a:t>05/27/1441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29AFB-0D4A-493D-B88A-EB35948E2000}" type="datetimeFigureOut">
              <a:rPr lang="fa-IR" smtClean="0"/>
              <a:t>05/27/1441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29AFB-0D4A-493D-B88A-EB35948E2000}" type="datetimeFigureOut">
              <a:rPr lang="fa-IR" smtClean="0"/>
              <a:t>05/27/1441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B288EA-158A-4E02-8811-717979840D97}"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29AFB-0D4A-493D-B88A-EB35948E2000}" type="datetimeFigureOut">
              <a:rPr lang="fa-IR" smtClean="0"/>
              <a:t>05/27/1441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B288EA-158A-4E02-8811-717979840D97}" type="slidenum">
              <a:rPr lang="fa-IR" smtClean="0"/>
              <a:t>‹#›</a:t>
            </a:fld>
            <a:endParaRPr lang="fa-I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0A29AFB-0D4A-493D-B88A-EB35948E2000}" type="datetimeFigureOut">
              <a:rPr lang="fa-IR" smtClean="0"/>
              <a:t>05/27/1441</a:t>
            </a:fld>
            <a:endParaRPr lang="fa-I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0FB288EA-158A-4E02-8811-717979840D97}"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268" y="980728"/>
            <a:ext cx="7920880" cy="4524315"/>
          </a:xfrm>
          <a:prstGeom prst="rect">
            <a:avLst/>
          </a:prstGeom>
        </p:spPr>
        <p:txBody>
          <a:bodyPr wrap="square">
            <a:spAutoFit/>
          </a:bodyPr>
          <a:lstStyle/>
          <a:p>
            <a:r>
              <a:rPr lang="fa-IR" sz="2400" dirty="0" smtClean="0"/>
              <a:t>تاریخچه:</a:t>
            </a:r>
          </a:p>
          <a:p>
            <a:endParaRPr lang="fa-IR" sz="2400" dirty="0" smtClean="0"/>
          </a:p>
          <a:p>
            <a:r>
              <a:rPr lang="fa-IR" sz="2400" dirty="0" smtClean="0"/>
              <a:t>ارسطو و سقراط و افلاطون به ارتباط ناگسستنی زبان و عقل اعتقاد داشتند و معتقد بودند که هرکس فاقد زبان است  فاقد عقل است.</a:t>
            </a:r>
          </a:p>
          <a:p>
            <a:endParaRPr lang="fa-IR" sz="2400" dirty="0" smtClean="0"/>
          </a:p>
          <a:p>
            <a:r>
              <a:rPr lang="fa-IR" sz="2400" dirty="0" smtClean="0"/>
              <a:t>ارسطو معتقد بود : آنان که کر متولد می شوند ،تماماً فاقد احساسند و قادر به استدلال نیستند .</a:t>
            </a:r>
          </a:p>
          <a:p>
            <a:r>
              <a:rPr lang="fa-IR" sz="2400" dirty="0" smtClean="0"/>
              <a:t>قرن ۱۶ کاردانو پزشک ایتالیایی صاحب فرزندی ناشنوا بود .اوکتاب اگری کولا را به چاپ رساند.</a:t>
            </a:r>
          </a:p>
          <a:p>
            <a:r>
              <a:rPr lang="fa-IR" sz="2400" dirty="0" smtClean="0"/>
              <a:t>اعتقاد داشت که فرد ناشنوا باید خواندن و نوشتن را یاد بگیرد اوچند نشانه و حرکت با ایما و اشاره ابداع کرد.</a:t>
            </a:r>
            <a:endParaRPr lang="fa-IR" sz="2400" dirty="0"/>
          </a:p>
        </p:txBody>
      </p:sp>
    </p:spTree>
    <p:extLst>
      <p:ext uri="{BB962C8B-B14F-4D97-AF65-F5344CB8AC3E}">
        <p14:creationId xmlns:p14="http://schemas.microsoft.com/office/powerpoint/2010/main" val="591017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16821"/>
            <a:ext cx="7272808" cy="4893647"/>
          </a:xfrm>
          <a:prstGeom prst="rect">
            <a:avLst/>
          </a:prstGeom>
        </p:spPr>
        <p:txBody>
          <a:bodyPr wrap="square">
            <a:spAutoFit/>
          </a:bodyPr>
          <a:lstStyle/>
          <a:p>
            <a:r>
              <a:rPr lang="fa-IR" sz="2400" dirty="0" smtClean="0"/>
              <a:t> فرد موثر دیگر در آموزش ناشنوایان </a:t>
            </a:r>
            <a:r>
              <a:rPr lang="fa-IR" sz="2400" i="1" u="sng" dirty="0" smtClean="0"/>
              <a:t>ثمینه باغچه</a:t>
            </a:r>
            <a:r>
              <a:rPr lang="fa-IR" sz="2400" i="1" dirty="0" smtClean="0"/>
              <a:t> </a:t>
            </a:r>
            <a:r>
              <a:rPr lang="fa-IR" sz="2400" dirty="0" smtClean="0"/>
              <a:t>بان فرزند</a:t>
            </a:r>
          </a:p>
          <a:p>
            <a:endParaRPr lang="fa-IR" sz="2400" dirty="0"/>
          </a:p>
          <a:p>
            <a:r>
              <a:rPr lang="fa-IR" sz="2400" dirty="0" smtClean="0"/>
              <a:t> جبار باغچه بان ،مدیر آموزشگاه ناشنوایان و اولین کسی</a:t>
            </a:r>
          </a:p>
          <a:p>
            <a:endParaRPr lang="fa-IR" sz="2400" dirty="0"/>
          </a:p>
          <a:p>
            <a:r>
              <a:rPr lang="fa-IR" sz="2400" dirty="0" smtClean="0"/>
              <a:t> که با اخذ مدرک فوق لیسانس از آمریکا ،در ایران مشغول</a:t>
            </a:r>
          </a:p>
          <a:p>
            <a:endParaRPr lang="fa-IR" sz="2400" dirty="0"/>
          </a:p>
          <a:p>
            <a:r>
              <a:rPr lang="fa-IR" sz="2400" dirty="0" smtClean="0"/>
              <a:t> تدریس ناشنوایان شد.</a:t>
            </a:r>
          </a:p>
          <a:p>
            <a:endParaRPr lang="fa-IR" sz="2400" dirty="0" smtClean="0"/>
          </a:p>
          <a:p>
            <a:r>
              <a:rPr lang="fa-IR" sz="2400" dirty="0" smtClean="0"/>
              <a:t> کتاب‌های او:</a:t>
            </a:r>
          </a:p>
          <a:p>
            <a:endParaRPr lang="fa-IR" sz="2400" dirty="0" smtClean="0"/>
          </a:p>
          <a:p>
            <a:r>
              <a:rPr lang="fa-IR" sz="2400" dirty="0" smtClean="0"/>
              <a:t>۱- آمادگی آغاز آموزش </a:t>
            </a:r>
          </a:p>
          <a:p>
            <a:r>
              <a:rPr lang="fa-IR" sz="2400" dirty="0" smtClean="0"/>
              <a:t>۲- زبان مصور و کلید زبان </a:t>
            </a:r>
          </a:p>
          <a:p>
            <a:r>
              <a:rPr lang="fa-IR" sz="2400" dirty="0" smtClean="0"/>
              <a:t>۳ -زبان‌آموزی</a:t>
            </a:r>
            <a:endParaRPr lang="fa-IR" sz="2400" dirty="0"/>
          </a:p>
        </p:txBody>
      </p:sp>
    </p:spTree>
    <p:extLst>
      <p:ext uri="{BB962C8B-B14F-4D97-AF65-F5344CB8AC3E}">
        <p14:creationId xmlns:p14="http://schemas.microsoft.com/office/powerpoint/2010/main" val="364208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7346"/>
            <a:ext cx="7416824" cy="5262979"/>
          </a:xfrm>
          <a:prstGeom prst="rect">
            <a:avLst/>
          </a:prstGeom>
        </p:spPr>
        <p:txBody>
          <a:bodyPr wrap="square">
            <a:spAutoFit/>
          </a:bodyPr>
          <a:lstStyle/>
          <a:p>
            <a:r>
              <a:rPr lang="fa-IR" sz="2400" i="1" u="sng" dirty="0" smtClean="0"/>
              <a:t>       آموزش و پرورش خاص برای ناشنوایان </a:t>
            </a:r>
          </a:p>
          <a:p>
            <a:endParaRPr lang="fa-IR" sz="2400" i="1" dirty="0" smtClean="0"/>
          </a:p>
          <a:p>
            <a:r>
              <a:rPr lang="fa-IR" sz="2400" dirty="0" smtClean="0"/>
              <a:t>مردمی که خود معلول نیستند تمام معلولین را در یک گروه قرار می دهند .نابینا، ناشنوا ،کم توان و غیره .</a:t>
            </a:r>
            <a:endParaRPr lang="fa-IR" sz="2400" dirty="0"/>
          </a:p>
          <a:p>
            <a:endParaRPr lang="fa-IR" sz="2400" dirty="0" smtClean="0"/>
          </a:p>
          <a:p>
            <a:r>
              <a:rPr lang="fa-IR" sz="2400" dirty="0" smtClean="0"/>
              <a:t>در صورتی که آموزش و پرورش به معنای خاص ،بدون توجه به تفاوتهای معلولین باشد پیامدهای خوبی ندارد ،چراکه نقاط مشترک هر گروه از کودکان معلول با کودکان غیر معلول بیشتر است از نقاط مشترک آنها با سایر گروه های معلول .</a:t>
            </a:r>
          </a:p>
          <a:p>
            <a:r>
              <a:rPr lang="fa-IR" sz="2400" dirty="0" smtClean="0"/>
              <a:t> کودک مبتلا به هرمعلولیت نیازهای آموزشی و پرورشی بسیار متفاوت دارد.</a:t>
            </a:r>
          </a:p>
          <a:p>
            <a:r>
              <a:rPr lang="fa-IR" sz="2400" dirty="0" smtClean="0"/>
              <a:t> مشکل اصلی یک فرد ناشنوا ،اکتساب زبان در محیطی است که افراد حول و حوش ان شنوا هستند .</a:t>
            </a:r>
          </a:p>
        </p:txBody>
      </p:sp>
    </p:spTree>
    <p:extLst>
      <p:ext uri="{BB962C8B-B14F-4D97-AF65-F5344CB8AC3E}">
        <p14:creationId xmlns:p14="http://schemas.microsoft.com/office/powerpoint/2010/main" val="357451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32789"/>
            <a:ext cx="7272808" cy="4893647"/>
          </a:xfrm>
          <a:prstGeom prst="rect">
            <a:avLst/>
          </a:prstGeom>
        </p:spPr>
        <p:txBody>
          <a:bodyPr wrap="square">
            <a:spAutoFit/>
          </a:bodyPr>
          <a:lstStyle/>
          <a:p>
            <a:r>
              <a:rPr lang="fa-IR" sz="2400" dirty="0" smtClean="0"/>
              <a:t>  فرد </a:t>
            </a:r>
            <a:r>
              <a:rPr lang="fa-IR" sz="2400" dirty="0"/>
              <a:t>ناشنوا در جمع افرادشنوا احساس معلولیت می‌کند </a:t>
            </a:r>
          </a:p>
          <a:p>
            <a:r>
              <a:rPr lang="fa-IR" sz="2400" dirty="0" smtClean="0"/>
              <a:t>چون </a:t>
            </a:r>
            <a:r>
              <a:rPr lang="fa-IR" sz="2400" dirty="0"/>
              <a:t>نمی‌تواند گفته های آنها را بشنود و با سرعت و </a:t>
            </a:r>
          </a:p>
          <a:p>
            <a:r>
              <a:rPr lang="fa-IR" sz="2400" dirty="0" smtClean="0"/>
              <a:t>آرامش </a:t>
            </a:r>
            <a:r>
              <a:rPr lang="fa-IR" sz="2400" dirty="0"/>
              <a:t>پاسخ دهد </a:t>
            </a:r>
            <a:r>
              <a:rPr lang="fa-IR" sz="2400" dirty="0" smtClean="0"/>
              <a:t>.</a:t>
            </a:r>
          </a:p>
          <a:p>
            <a:endParaRPr lang="fa-IR" sz="2400" dirty="0" smtClean="0"/>
          </a:p>
          <a:p>
            <a:r>
              <a:rPr lang="fa-IR" sz="2400" dirty="0" smtClean="0"/>
              <a:t>وقتی </a:t>
            </a:r>
            <a:r>
              <a:rPr lang="fa-IR" sz="2400" dirty="0"/>
              <a:t>افراد ناشنوا با یکدیگر هستند تجربه های </a:t>
            </a:r>
            <a:r>
              <a:rPr lang="fa-IR" sz="2400" dirty="0" smtClean="0"/>
              <a:t>مشترکی</a:t>
            </a:r>
            <a:endParaRPr lang="fa-IR" sz="2400" dirty="0"/>
          </a:p>
          <a:p>
            <a:r>
              <a:rPr lang="fa-IR" sz="2400" dirty="0" smtClean="0"/>
              <a:t>دارند </a:t>
            </a:r>
            <a:r>
              <a:rPr lang="fa-IR" sz="2400" dirty="0"/>
              <a:t>چون مبتلا به یک معلولیت هستند و با آرامش </a:t>
            </a:r>
          </a:p>
          <a:p>
            <a:r>
              <a:rPr lang="fa-IR" sz="2400" dirty="0" smtClean="0"/>
              <a:t>با </a:t>
            </a:r>
            <a:r>
              <a:rPr lang="fa-IR" sz="2400" dirty="0"/>
              <a:t>هم ارتباط برقرار می‌کند</a:t>
            </a:r>
            <a:r>
              <a:rPr lang="fa-IR" sz="2400" dirty="0" smtClean="0"/>
              <a:t>.</a:t>
            </a:r>
          </a:p>
          <a:p>
            <a:endParaRPr lang="fa-IR" sz="2400" dirty="0"/>
          </a:p>
          <a:p>
            <a:r>
              <a:rPr lang="fa-IR" sz="2400" dirty="0"/>
              <a:t> به هر حال اکثر کودکان ناشنوا ،والدین ،خواهر و برادران شنوا  دارند </a:t>
            </a:r>
            <a:r>
              <a:rPr lang="fa-IR" sz="2400" dirty="0" smtClean="0"/>
              <a:t>.</a:t>
            </a:r>
          </a:p>
          <a:p>
            <a:r>
              <a:rPr lang="fa-IR" sz="2400" dirty="0" smtClean="0"/>
              <a:t>بنابراین </a:t>
            </a:r>
            <a:r>
              <a:rPr lang="fa-IR" sz="2400" dirty="0"/>
              <a:t>کودک ناشنوابه ایجاد سیستم دوگانه نیازمند است یکی به عنوان اعضای اجتماع ناشنوایان و دیگری به عنوان عضوی از جامعه شنوایان</a:t>
            </a:r>
          </a:p>
        </p:txBody>
      </p:sp>
    </p:spTree>
    <p:extLst>
      <p:ext uri="{BB962C8B-B14F-4D97-AF65-F5344CB8AC3E}">
        <p14:creationId xmlns:p14="http://schemas.microsoft.com/office/powerpoint/2010/main" val="2872184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4345"/>
            <a:ext cx="6984776" cy="2123658"/>
          </a:xfrm>
          <a:prstGeom prst="rect">
            <a:avLst/>
          </a:prstGeom>
        </p:spPr>
        <p:txBody>
          <a:bodyPr wrap="square">
            <a:spAutoFit/>
          </a:bodyPr>
          <a:lstStyle/>
          <a:p>
            <a:r>
              <a:rPr lang="fa-IR" sz="2200" dirty="0" smtClean="0"/>
              <a:t>برنامه ریزان آموزش و پرورش و معلمان باید به دقت مفهوم ناتوانی ناشنوایان در اکتساب  زبانی راکه  افراد شنوا خود انگیخته از آن بهره مند هستند ،در نظر بگیرند و همچنین به آنها به عنوان افرادی که مانند کودکان دیگر توانایی بالقوه رشد عقلانی جسمانی اجتماعی فرهنگی و هیجانی را دارند ،در نظر بگیرند .</a:t>
            </a:r>
            <a:endParaRPr lang="fa-IR" sz="2200" dirty="0"/>
          </a:p>
        </p:txBody>
      </p:sp>
    </p:spTree>
    <p:extLst>
      <p:ext uri="{BB962C8B-B14F-4D97-AF65-F5344CB8AC3E}">
        <p14:creationId xmlns:p14="http://schemas.microsoft.com/office/powerpoint/2010/main" val="1345283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7200800" cy="5262979"/>
          </a:xfrm>
          <a:prstGeom prst="rect">
            <a:avLst/>
          </a:prstGeom>
        </p:spPr>
        <p:txBody>
          <a:bodyPr wrap="square">
            <a:spAutoFit/>
          </a:bodyPr>
          <a:lstStyle/>
          <a:p>
            <a:r>
              <a:rPr lang="fa-IR" sz="2400" dirty="0"/>
              <a:t>هدف اصلی آموزش و پرورش کودکان ناشنوا فراهم کردن همان امکانات مشارکت در جامعه مانند سایر افراد عادی است. </a:t>
            </a:r>
            <a:endParaRPr lang="fa-IR" sz="2400" dirty="0" smtClean="0"/>
          </a:p>
          <a:p>
            <a:r>
              <a:rPr lang="fa-IR" sz="2400" dirty="0" smtClean="0"/>
              <a:t>اگر </a:t>
            </a:r>
            <a:r>
              <a:rPr lang="fa-IR" sz="2400" dirty="0"/>
              <a:t>افراد ناشنوا بدون هیچ تماسی با سایر افراد ناشنوا در بین افراد شنوا تلفیق شوند در معرض انزوا و کاهش اعتماد به نفس قرار می‌گیرند، چون انها با احاطه شدن توسط افراد شنوای سخنگو هیچ شانسی برای مشارکت واقعی ندارند و این حالت معلولیت وی را می افزاید</a:t>
            </a:r>
            <a:r>
              <a:rPr lang="fa-IR" sz="2400" dirty="0" smtClean="0"/>
              <a:t>.</a:t>
            </a:r>
          </a:p>
          <a:p>
            <a:endParaRPr lang="fa-IR" sz="2400" dirty="0"/>
          </a:p>
          <a:p>
            <a:r>
              <a:rPr lang="fa-IR" sz="2400" dirty="0"/>
              <a:t> برای پیشگیری از این وضعیت ضروری است برنامه‌های دوره پیش‌دبستانی یا مدارس رادر مدارس عادی خاص ناشنوایان تاسیس </a:t>
            </a:r>
            <a:r>
              <a:rPr lang="fa-IR" sz="2400"/>
              <a:t>کنیم </a:t>
            </a:r>
            <a:r>
              <a:rPr lang="fa-IR" sz="2400" smtClean="0"/>
              <a:t>.</a:t>
            </a:r>
          </a:p>
          <a:p>
            <a:r>
              <a:rPr lang="fa-IR" sz="2400" smtClean="0"/>
              <a:t>همچنین </a:t>
            </a:r>
            <a:r>
              <a:rPr lang="fa-IR" sz="2400" dirty="0"/>
              <a:t>روی تربیت معلمین خاص آموزش ناشنوایان برنامه‌ریزی شود.</a:t>
            </a:r>
          </a:p>
        </p:txBody>
      </p:sp>
    </p:spTree>
    <p:extLst>
      <p:ext uri="{BB962C8B-B14F-4D97-AF65-F5344CB8AC3E}">
        <p14:creationId xmlns:p14="http://schemas.microsoft.com/office/powerpoint/2010/main" val="24343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536175"/>
            <a:ext cx="4572000" cy="2677656"/>
          </a:xfrm>
          <a:prstGeom prst="rect">
            <a:avLst/>
          </a:prstGeom>
        </p:spPr>
        <p:txBody>
          <a:bodyPr>
            <a:spAutoFit/>
          </a:bodyPr>
          <a:lstStyle/>
          <a:p>
            <a:r>
              <a:rPr lang="fa-IR" sz="2400" i="1" dirty="0" smtClean="0"/>
              <a:t>انواع روش های ارتباطی ناشنوایان</a:t>
            </a:r>
          </a:p>
          <a:p>
            <a:endParaRPr lang="fa-IR" sz="2400" i="1" dirty="0" smtClean="0"/>
          </a:p>
          <a:p>
            <a:r>
              <a:rPr lang="fa-IR" sz="2400" i="1" dirty="0" smtClean="0"/>
              <a:t> </a:t>
            </a:r>
            <a:r>
              <a:rPr lang="fa-IR" sz="2400" dirty="0" smtClean="0"/>
              <a:t>۱-روش اشاره </a:t>
            </a:r>
          </a:p>
          <a:p>
            <a:endParaRPr lang="fa-IR" sz="2400" dirty="0" smtClean="0"/>
          </a:p>
          <a:p>
            <a:r>
              <a:rPr lang="fa-IR" sz="2400" dirty="0" smtClean="0"/>
              <a:t> ۲-روش شفاهی </a:t>
            </a:r>
          </a:p>
          <a:p>
            <a:endParaRPr lang="fa-IR" sz="2400" dirty="0" smtClean="0"/>
          </a:p>
          <a:p>
            <a:r>
              <a:rPr lang="fa-IR" sz="2400" dirty="0" smtClean="0"/>
              <a:t>۳ -ارتباط کامل</a:t>
            </a:r>
            <a:endParaRPr lang="fa-IR" sz="2400" dirty="0"/>
          </a:p>
        </p:txBody>
      </p:sp>
    </p:spTree>
    <p:extLst>
      <p:ext uri="{BB962C8B-B14F-4D97-AF65-F5344CB8AC3E}">
        <p14:creationId xmlns:p14="http://schemas.microsoft.com/office/powerpoint/2010/main" val="2229187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845"/>
            <a:ext cx="7488832" cy="3477875"/>
          </a:xfrm>
          <a:prstGeom prst="rect">
            <a:avLst/>
          </a:prstGeom>
        </p:spPr>
        <p:txBody>
          <a:bodyPr wrap="square">
            <a:spAutoFit/>
          </a:bodyPr>
          <a:lstStyle/>
          <a:p>
            <a:r>
              <a:rPr lang="fa-IR" sz="2200" dirty="0" smtClean="0"/>
              <a:t>در روش اشاره بیشتر حرکات بدنی حرکات دست ایماها پانتومیم استفاده می شود .</a:t>
            </a:r>
          </a:p>
          <a:p>
            <a:r>
              <a:rPr lang="fa-IR" sz="2200" dirty="0" smtClean="0"/>
              <a:t>زبان اشاره جوامع مختلف با هم متفاوت اند .زبان اشاره تحت تاثیر محیط مادی و اجتماعی که در آن زندگی می‌کنند قرار می گیرد .</a:t>
            </a:r>
          </a:p>
          <a:p>
            <a:r>
              <a:rPr lang="fa-IR" sz="2200" dirty="0" smtClean="0"/>
              <a:t>زبان های اشاره مانند زبان‌های گفتاری دیگر متفاوت است و کاربران زبان های دیگر متوجه همه زبانها نمی شوند.</a:t>
            </a:r>
          </a:p>
          <a:p>
            <a:r>
              <a:rPr lang="fa-IR" sz="2200" dirty="0" smtClean="0"/>
              <a:t> برای یادگیری زبان اشاره میتوانیم از افراد بومی و همچنین جمعیت ها و خانواده های ناشنوایان منطقه کمک بگیریم.</a:t>
            </a:r>
          </a:p>
          <a:p>
            <a:r>
              <a:rPr lang="fa-IR" sz="2200" dirty="0" smtClean="0"/>
              <a:t> </a:t>
            </a:r>
            <a:endParaRPr lang="fa-IR" sz="2200" dirty="0"/>
          </a:p>
        </p:txBody>
      </p:sp>
    </p:spTree>
    <p:extLst>
      <p:ext uri="{BB962C8B-B14F-4D97-AF65-F5344CB8AC3E}">
        <p14:creationId xmlns:p14="http://schemas.microsoft.com/office/powerpoint/2010/main" val="101715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7056784" cy="4893647"/>
          </a:xfrm>
          <a:prstGeom prst="rect">
            <a:avLst/>
          </a:prstGeom>
        </p:spPr>
        <p:txBody>
          <a:bodyPr wrap="square">
            <a:spAutoFit/>
          </a:bodyPr>
          <a:lstStyle/>
          <a:p>
            <a:r>
              <a:rPr lang="fa-IR" sz="2400" dirty="0"/>
              <a:t>زبان </a:t>
            </a:r>
            <a:r>
              <a:rPr lang="fa-IR" sz="2400" i="1" dirty="0"/>
              <a:t>اشاره دستی </a:t>
            </a:r>
            <a:r>
              <a:rPr lang="fa-IR" sz="2400" dirty="0"/>
              <a:t>که می تواند به عنوان یک زبان به </a:t>
            </a:r>
            <a:endParaRPr lang="fa-IR" sz="2400" dirty="0" smtClean="0"/>
          </a:p>
          <a:p>
            <a:endParaRPr lang="fa-IR" sz="2400" dirty="0"/>
          </a:p>
          <a:p>
            <a:r>
              <a:rPr lang="fa-IR" sz="2400" dirty="0" smtClean="0"/>
              <a:t>معنای </a:t>
            </a:r>
            <a:r>
              <a:rPr lang="fa-IR" sz="2400" dirty="0"/>
              <a:t>واقعی کلمه بوده و دارای کلیه ی مختصه های </a:t>
            </a:r>
            <a:endParaRPr lang="fa-IR" sz="2400" dirty="0" smtClean="0"/>
          </a:p>
          <a:p>
            <a:endParaRPr lang="fa-IR" sz="2400" dirty="0"/>
          </a:p>
          <a:p>
            <a:r>
              <a:rPr lang="fa-IR" sz="2400" dirty="0" smtClean="0"/>
              <a:t>یک </a:t>
            </a:r>
            <a:r>
              <a:rPr lang="fa-IR" sz="2400" dirty="0"/>
              <a:t>زبان مثل دایره  لغات قواعد صرف و نحوو... </a:t>
            </a:r>
            <a:r>
              <a:rPr lang="en-US" sz="2400" dirty="0" smtClean="0"/>
              <a:t>(</a:t>
            </a:r>
            <a:r>
              <a:rPr lang="en-US" sz="2400" dirty="0" err="1" smtClean="0"/>
              <a:t>Asl</a:t>
            </a:r>
            <a:r>
              <a:rPr lang="en-US" sz="2400" dirty="0" smtClean="0"/>
              <a:t>) </a:t>
            </a:r>
            <a:endParaRPr lang="fa-IR" sz="2400" dirty="0" smtClean="0"/>
          </a:p>
          <a:p>
            <a:endParaRPr lang="fa-IR" sz="2400" dirty="0"/>
          </a:p>
          <a:p>
            <a:r>
              <a:rPr lang="fa-IR" sz="2400" dirty="0" smtClean="0"/>
              <a:t>اولین </a:t>
            </a:r>
            <a:r>
              <a:rPr lang="fa-IR" sz="2400" dirty="0"/>
              <a:t>دایره لغات جامع زبان اشاره در اوایل قرن </a:t>
            </a:r>
            <a:endParaRPr lang="fa-IR" sz="2400" dirty="0" smtClean="0"/>
          </a:p>
          <a:p>
            <a:endParaRPr lang="fa-IR" sz="2400" dirty="0"/>
          </a:p>
          <a:p>
            <a:r>
              <a:rPr lang="fa-IR" sz="2400" dirty="0" smtClean="0"/>
              <a:t>شانزدهم </a:t>
            </a:r>
            <a:r>
              <a:rPr lang="fa-IR" sz="2400" dirty="0"/>
              <a:t>در اسپانیا گرد آوری شد</a:t>
            </a:r>
            <a:r>
              <a:rPr lang="fa-IR" sz="2400" dirty="0" smtClean="0"/>
              <a:t>.</a:t>
            </a:r>
          </a:p>
          <a:p>
            <a:r>
              <a:rPr lang="fa-IR" sz="2400" dirty="0" smtClean="0"/>
              <a:t>  </a:t>
            </a:r>
            <a:endParaRPr lang="fa-IR" sz="2400" dirty="0"/>
          </a:p>
          <a:p>
            <a:r>
              <a:rPr lang="fa-IR" sz="2400" dirty="0"/>
              <a:t> دویست سال طول کشید تا دستور زبان نیز به آن اضافه شد.</a:t>
            </a:r>
          </a:p>
          <a:p>
            <a:r>
              <a:rPr lang="fa-IR" sz="2400" dirty="0"/>
              <a:t> حدود ۱۱۶ نوع زبان اشاره وجود دارد.</a:t>
            </a:r>
          </a:p>
        </p:txBody>
      </p:sp>
    </p:spTree>
    <p:extLst>
      <p:ext uri="{BB962C8B-B14F-4D97-AF65-F5344CB8AC3E}">
        <p14:creationId xmlns:p14="http://schemas.microsoft.com/office/powerpoint/2010/main" val="307752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67" y="404664"/>
            <a:ext cx="7272808" cy="6001643"/>
          </a:xfrm>
          <a:prstGeom prst="rect">
            <a:avLst/>
          </a:prstGeom>
        </p:spPr>
        <p:txBody>
          <a:bodyPr wrap="square">
            <a:spAutoFit/>
          </a:bodyPr>
          <a:lstStyle/>
          <a:p>
            <a:r>
              <a:rPr lang="fa-IR" sz="2400" dirty="0" smtClean="0"/>
              <a:t>وجوه مشترک زبانهای اشاره :</a:t>
            </a:r>
          </a:p>
          <a:p>
            <a:endParaRPr lang="fa-IR" sz="2400" dirty="0" smtClean="0"/>
          </a:p>
          <a:p>
            <a:r>
              <a:rPr lang="fa-IR" sz="2400" dirty="0" smtClean="0"/>
              <a:t>۱-شکل دست یا دست ها </a:t>
            </a:r>
          </a:p>
          <a:p>
            <a:endParaRPr lang="fa-IR" sz="2400" dirty="0" smtClean="0"/>
          </a:p>
          <a:p>
            <a:r>
              <a:rPr lang="fa-IR" sz="2400" dirty="0" smtClean="0"/>
              <a:t>۲- حرکات دست و بدنی ایماها و اشاره ها </a:t>
            </a:r>
          </a:p>
          <a:p>
            <a:endParaRPr lang="fa-IR" sz="2400" dirty="0" smtClean="0"/>
          </a:p>
          <a:p>
            <a:r>
              <a:rPr lang="fa-IR" sz="2400" dirty="0" smtClean="0"/>
              <a:t>۳-جایگاه تولید نشانه یا محل شروع آن</a:t>
            </a:r>
          </a:p>
          <a:p>
            <a:endParaRPr lang="fa-IR" sz="2400" dirty="0" smtClean="0"/>
          </a:p>
          <a:p>
            <a:r>
              <a:rPr lang="fa-IR" sz="2400" dirty="0" smtClean="0"/>
              <a:t> شکل دست مثل اشاره کوه، اشاره پروانه، اشاره پرنده ای که در حال نوک زدن است.</a:t>
            </a:r>
          </a:p>
          <a:p>
            <a:endParaRPr lang="fa-IR" sz="2400" dirty="0" smtClean="0"/>
          </a:p>
          <a:p>
            <a:r>
              <a:rPr lang="fa-IR" sz="2400" dirty="0" smtClean="0"/>
              <a:t> حرکت دست مثل: اشاره ی بالا بردن فنجان به سمت دهان برای اشاره نوشیدن ،شستن‌لباس، بریدن با چاقو ،چکش زدن ،طبل زدن، قیچی کردن</a:t>
            </a:r>
          </a:p>
          <a:p>
            <a:endParaRPr lang="fa-IR" sz="2400" dirty="0" smtClean="0"/>
          </a:p>
          <a:p>
            <a:r>
              <a:rPr lang="fa-IR" sz="2400" dirty="0" smtClean="0"/>
              <a:t> </a:t>
            </a:r>
            <a:endParaRPr lang="fa-IR" sz="2400" dirty="0"/>
          </a:p>
        </p:txBody>
      </p:sp>
    </p:spTree>
    <p:extLst>
      <p:ext uri="{BB962C8B-B14F-4D97-AF65-F5344CB8AC3E}">
        <p14:creationId xmlns:p14="http://schemas.microsoft.com/office/powerpoint/2010/main" val="298110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6912768" cy="3416320"/>
          </a:xfrm>
          <a:prstGeom prst="rect">
            <a:avLst/>
          </a:prstGeom>
        </p:spPr>
        <p:txBody>
          <a:bodyPr wrap="square">
            <a:spAutoFit/>
          </a:bodyPr>
          <a:lstStyle/>
          <a:p>
            <a:r>
              <a:rPr lang="fa-IR" sz="2400" i="1" dirty="0"/>
              <a:t>جایگاه تولید </a:t>
            </a:r>
            <a:endParaRPr lang="fa-IR" sz="2400" i="1" dirty="0" smtClean="0"/>
          </a:p>
          <a:p>
            <a:endParaRPr lang="fa-IR" sz="2400" i="1" dirty="0" smtClean="0"/>
          </a:p>
          <a:p>
            <a:r>
              <a:rPr lang="fa-IR" sz="2400" dirty="0" smtClean="0"/>
              <a:t>مثل </a:t>
            </a:r>
            <a:r>
              <a:rPr lang="fa-IR" sz="2400" dirty="0"/>
              <a:t>تغییر محل قرار گرفتن انگشت شست از چانه به پیشانی که کلمه مادر را به پدر تبدیل میکند </a:t>
            </a:r>
            <a:r>
              <a:rPr lang="fa-IR" sz="2400" dirty="0" smtClean="0"/>
              <a:t>.(</a:t>
            </a:r>
            <a:r>
              <a:rPr lang="en-US" sz="2400" dirty="0" smtClean="0"/>
              <a:t>(ASL</a:t>
            </a:r>
            <a:endParaRPr lang="en-US" sz="2400" dirty="0"/>
          </a:p>
          <a:p>
            <a:endParaRPr lang="en-US" sz="2400" dirty="0" smtClean="0"/>
          </a:p>
          <a:p>
            <a:r>
              <a:rPr lang="en-US" sz="2400" dirty="0" smtClean="0"/>
              <a:t> </a:t>
            </a:r>
            <a:r>
              <a:rPr lang="fa-IR" sz="2400" dirty="0"/>
              <a:t>در زبان اشاره آمریکایی اغلب نشان ها بر اساس ترکیب مجموع ۸ حرکت دست، ۱۲ جایگاه تولید و </a:t>
            </a:r>
          </a:p>
          <a:p>
            <a:endParaRPr lang="fa-IR" sz="2400" dirty="0"/>
          </a:p>
          <a:p>
            <a:r>
              <a:rPr lang="fa-IR" sz="2400" dirty="0" smtClean="0"/>
              <a:t>۲۵ </a:t>
            </a:r>
            <a:r>
              <a:rPr lang="fa-IR" sz="2400" dirty="0"/>
              <a:t>حرکت مختلف تولید می شود.</a:t>
            </a:r>
          </a:p>
        </p:txBody>
      </p:sp>
    </p:spTree>
    <p:extLst>
      <p:ext uri="{BB962C8B-B14F-4D97-AF65-F5344CB8AC3E}">
        <p14:creationId xmlns:p14="http://schemas.microsoft.com/office/powerpoint/2010/main" val="169092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20688"/>
            <a:ext cx="7686600" cy="4893647"/>
          </a:xfrm>
          <a:prstGeom prst="rect">
            <a:avLst/>
          </a:prstGeom>
        </p:spPr>
        <p:txBody>
          <a:bodyPr wrap="square">
            <a:spAutoFit/>
          </a:bodyPr>
          <a:lstStyle/>
          <a:p>
            <a:pPr marL="342900" indent="-342900">
              <a:buFont typeface="Arial" pitchFamily="34" charset="0"/>
              <a:buChar char="•"/>
            </a:pPr>
            <a:r>
              <a:rPr lang="fa-IR" sz="2400" dirty="0" smtClean="0"/>
              <a:t>پدرو پونس راهب کاتولیک اسپانیایی در قرن ۱۶ بود.</a:t>
            </a:r>
          </a:p>
          <a:p>
            <a:pPr marL="342900" indent="-342900">
              <a:buFont typeface="Arial" pitchFamily="34" charset="0"/>
              <a:buChar char="•"/>
            </a:pPr>
            <a:r>
              <a:rPr lang="fa-IR" sz="2400" dirty="0" smtClean="0"/>
              <a:t>در آن زمان فرزند در صورتی از والدین خود به ارث می برد که قادر به تکلم بود.</a:t>
            </a:r>
          </a:p>
          <a:p>
            <a:pPr marL="342900" indent="-342900">
              <a:buFont typeface="Arial" pitchFamily="34" charset="0"/>
              <a:buChar char="•"/>
            </a:pPr>
            <a:endParaRPr lang="fa-IR" sz="2400" dirty="0" smtClean="0"/>
          </a:p>
          <a:p>
            <a:pPr marL="342900" indent="-342900">
              <a:buFont typeface="Arial" pitchFamily="34" charset="0"/>
              <a:buChar char="•"/>
            </a:pPr>
            <a:r>
              <a:rPr lang="fa-IR" sz="2400" dirty="0" smtClean="0"/>
              <a:t> یکی از متمولین و پولداران اسپانیا فرزندی ناشنوا داشت برای رفع این مشکل از این راهب کمک خواست .</a:t>
            </a:r>
          </a:p>
          <a:p>
            <a:pPr marL="342900" indent="-342900">
              <a:buFont typeface="Arial" pitchFamily="34" charset="0"/>
              <a:buChar char="•"/>
            </a:pPr>
            <a:endParaRPr lang="fa-IR" sz="2400" dirty="0" smtClean="0"/>
          </a:p>
          <a:p>
            <a:pPr marL="342900" indent="-342900">
              <a:buFont typeface="Arial" pitchFamily="34" charset="0"/>
              <a:buChar char="•"/>
            </a:pPr>
            <a:r>
              <a:rPr lang="fa-IR" sz="2400" dirty="0" smtClean="0"/>
              <a:t>او شیوه‌ای ابداع کرد که توانست به این فرزند ناشنوا در حدی که برای ارث بردن لازم بود، صحبت کردن بیاموزد.</a:t>
            </a:r>
          </a:p>
          <a:p>
            <a:pPr marL="342900" indent="-342900">
              <a:buFont typeface="Arial" pitchFamily="34" charset="0"/>
              <a:buChar char="•"/>
            </a:pPr>
            <a:endParaRPr lang="fa-IR" sz="2400" dirty="0" smtClean="0"/>
          </a:p>
          <a:p>
            <a:pPr marL="342900" indent="-342900">
              <a:buFont typeface="Arial" pitchFamily="34" charset="0"/>
              <a:buChar char="•"/>
            </a:pPr>
            <a:r>
              <a:rPr lang="fa-IR" sz="2400" dirty="0" smtClean="0"/>
              <a:t>او به فرد ناشنوا یاد می داد که حروف یک کلمه را با انگشتش روی هوا بنویسد و سپس آن را با اندام های گفتاری بیان کند.</a:t>
            </a:r>
            <a:endParaRPr lang="fa-IR" sz="2400" dirty="0"/>
          </a:p>
        </p:txBody>
      </p:sp>
    </p:spTree>
    <p:extLst>
      <p:ext uri="{BB962C8B-B14F-4D97-AF65-F5344CB8AC3E}">
        <p14:creationId xmlns:p14="http://schemas.microsoft.com/office/powerpoint/2010/main" val="320661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438" y="836712"/>
            <a:ext cx="7372922" cy="2123658"/>
          </a:xfrm>
          <a:prstGeom prst="rect">
            <a:avLst/>
          </a:prstGeom>
        </p:spPr>
        <p:txBody>
          <a:bodyPr wrap="square">
            <a:spAutoFit/>
          </a:bodyPr>
          <a:lstStyle/>
          <a:p>
            <a:r>
              <a:rPr lang="fa-IR" sz="2200" dirty="0" smtClean="0"/>
              <a:t>ناشنوایان برای آهنگین کردن  اشاره ها از حرکت های بدنی استفاده می کنند مثل نفی، تایید، تعجب، خشم، شادی و ناراحتی را با بیان های چهره نشان می دهند. </a:t>
            </a:r>
          </a:p>
          <a:p>
            <a:r>
              <a:rPr lang="fa-IR" sz="2200" dirty="0" smtClean="0"/>
              <a:t>در صورتی که ما</a:t>
            </a:r>
          </a:p>
          <a:p>
            <a:r>
              <a:rPr lang="fa-IR" sz="2200" dirty="0" smtClean="0"/>
              <a:t>ا هنگین کردن گفتار را بالا و پایین بردن صدا یا گروهی از کلمه ها و جمله ها بیان می کنیم.</a:t>
            </a:r>
          </a:p>
        </p:txBody>
      </p:sp>
    </p:spTree>
    <p:extLst>
      <p:ext uri="{BB962C8B-B14F-4D97-AF65-F5344CB8AC3E}">
        <p14:creationId xmlns:p14="http://schemas.microsoft.com/office/powerpoint/2010/main" val="1775673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056784" cy="3416320"/>
          </a:xfrm>
          <a:prstGeom prst="rect">
            <a:avLst/>
          </a:prstGeom>
        </p:spPr>
        <p:txBody>
          <a:bodyPr wrap="square">
            <a:spAutoFit/>
          </a:bodyPr>
          <a:lstStyle/>
          <a:p>
            <a:r>
              <a:rPr lang="fa-IR" sz="2400" dirty="0"/>
              <a:t> در زبان اشاره برای بیان تعداد جمع و مفرد یا زمان می‌توان از تغییرات حرکت جایگاه تولید و یا شکل دست در یک اشاره خاص استفاده کرد</a:t>
            </a:r>
            <a:r>
              <a:rPr lang="fa-IR" sz="2400" dirty="0" smtClean="0"/>
              <a:t>.</a:t>
            </a:r>
          </a:p>
          <a:p>
            <a:endParaRPr lang="fa-IR" sz="2400" dirty="0"/>
          </a:p>
          <a:p>
            <a:r>
              <a:rPr lang="fa-IR" sz="2400" dirty="0"/>
              <a:t> در زبان اشاره </a:t>
            </a:r>
            <a:r>
              <a:rPr lang="fa-IR" sz="2400" dirty="0" smtClean="0"/>
              <a:t>آمریکایی</a:t>
            </a:r>
            <a:r>
              <a:rPr lang="en-US" sz="2400" dirty="0" smtClean="0"/>
              <a:t>(ASL</a:t>
            </a:r>
            <a:r>
              <a:rPr lang="en-US" sz="2400" dirty="0"/>
              <a:t>) </a:t>
            </a:r>
            <a:r>
              <a:rPr lang="fa-IR" sz="2400" dirty="0"/>
              <a:t>تبدیل سگ به سگ ها با تکرار اشاره سگ انجام می </a:t>
            </a:r>
            <a:r>
              <a:rPr lang="fa-IR" sz="2400" dirty="0" smtClean="0"/>
              <a:t>شود.</a:t>
            </a:r>
          </a:p>
          <a:p>
            <a:endParaRPr lang="fa-IR" sz="2400" dirty="0"/>
          </a:p>
          <a:p>
            <a:r>
              <a:rPr lang="fa-IR" sz="2400" dirty="0"/>
              <a:t> یا با اضافه کردن نشانه گذشته به کلمه پریدن می‌توان آن را به پرید تبدیل کرد.</a:t>
            </a:r>
          </a:p>
        </p:txBody>
      </p:sp>
    </p:spTree>
    <p:extLst>
      <p:ext uri="{BB962C8B-B14F-4D97-AF65-F5344CB8AC3E}">
        <p14:creationId xmlns:p14="http://schemas.microsoft.com/office/powerpoint/2010/main" val="3792252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7560840" cy="3416320"/>
          </a:xfrm>
          <a:prstGeom prst="rect">
            <a:avLst/>
          </a:prstGeom>
        </p:spPr>
        <p:txBody>
          <a:bodyPr wrap="square">
            <a:spAutoFit/>
          </a:bodyPr>
          <a:lstStyle/>
          <a:p>
            <a:r>
              <a:rPr lang="fa-IR" sz="2400" dirty="0" smtClean="0"/>
              <a:t>    برخی کلمات  بیش از یک نشانه دستوری دارند مثل </a:t>
            </a:r>
          </a:p>
          <a:p>
            <a:endParaRPr lang="fa-IR" sz="2400" dirty="0"/>
          </a:p>
          <a:p>
            <a:r>
              <a:rPr lang="fa-IR" sz="2400" dirty="0" smtClean="0"/>
              <a:t>اتومبیل که اسم است و رانندگی که فعل است ،هر دو یک </a:t>
            </a:r>
          </a:p>
          <a:p>
            <a:endParaRPr lang="fa-IR" sz="2400" dirty="0"/>
          </a:p>
          <a:p>
            <a:r>
              <a:rPr lang="fa-IR" sz="2400" dirty="0" smtClean="0"/>
              <a:t>اشاره دارد .ولی هیجان مربوط به رانندگی را در بیان چهره و </a:t>
            </a:r>
          </a:p>
          <a:p>
            <a:endParaRPr lang="fa-IR" sz="2400" dirty="0"/>
          </a:p>
          <a:p>
            <a:r>
              <a:rPr lang="fa-IR" sz="2400" dirty="0" smtClean="0"/>
              <a:t>حرکت چرخشی دست نشان میدهیم.</a:t>
            </a:r>
          </a:p>
          <a:p>
            <a:endParaRPr lang="fa-IR" sz="2400" dirty="0" smtClean="0"/>
          </a:p>
          <a:p>
            <a:r>
              <a:rPr lang="fa-IR" sz="2400" dirty="0" smtClean="0"/>
              <a:t> </a:t>
            </a:r>
            <a:endParaRPr lang="fa-IR" sz="2400" dirty="0"/>
          </a:p>
        </p:txBody>
      </p:sp>
    </p:spTree>
    <p:extLst>
      <p:ext uri="{BB962C8B-B14F-4D97-AF65-F5344CB8AC3E}">
        <p14:creationId xmlns:p14="http://schemas.microsoft.com/office/powerpoint/2010/main" val="3944619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7128792" cy="6001643"/>
          </a:xfrm>
          <a:prstGeom prst="rect">
            <a:avLst/>
          </a:prstGeom>
        </p:spPr>
        <p:txBody>
          <a:bodyPr wrap="square">
            <a:spAutoFit/>
          </a:bodyPr>
          <a:lstStyle/>
          <a:p>
            <a:r>
              <a:rPr lang="fa-IR" sz="2400" dirty="0"/>
              <a:t>معمولا برای اشاره جمله ها از فضای سه بعدی بهره می گیریم مثلاً برای اشاره زنی که با پسرش در خانه ها ی یکی از دو سمت جاده زندگی می کند</a:t>
            </a:r>
          </a:p>
          <a:p>
            <a:r>
              <a:rPr lang="fa-IR" sz="2400" dirty="0"/>
              <a:t> ابتدا اشاره جاده سپس اشاره خانه اول به سمت چپ و سپس به سمت راست راست</a:t>
            </a:r>
          </a:p>
          <a:p>
            <a:r>
              <a:rPr lang="fa-IR" sz="2400" dirty="0"/>
              <a:t> دست هایتان را ابتدا کمی به سمت چپ و بعد کمی به سمت راست اشاره کنید.</a:t>
            </a:r>
          </a:p>
          <a:p>
            <a:r>
              <a:rPr lang="fa-IR" sz="2400" dirty="0"/>
              <a:t> اگر خانه آن زن در سمت چپ باشد با اشاره زن و زندگی و نشان دادن سمت چپ بیان کنید </a:t>
            </a:r>
          </a:p>
          <a:p>
            <a:r>
              <a:rPr lang="fa-IR" sz="2400" dirty="0"/>
              <a:t>اگر  پسر او را در یک صبح هنگام قدم زدن ملاقات کرده باشیدابتدا اشاره صبح، بعد پسر و سپس قدم زدن را میگویید</a:t>
            </a:r>
          </a:p>
          <a:p>
            <a:endParaRPr lang="fa-IR" sz="2400" dirty="0"/>
          </a:p>
          <a:p>
            <a:r>
              <a:rPr lang="fa-IR" sz="2400" dirty="0"/>
              <a:t> در حالی که اشاره آخری را انجام می دهید دستتان به سمت چپ حرکت می دهید تا قدم زدن پسر را به سوی منزل مادرش تقلید کرده باشید.</a:t>
            </a:r>
          </a:p>
        </p:txBody>
      </p:sp>
    </p:spTree>
    <p:extLst>
      <p:ext uri="{BB962C8B-B14F-4D97-AF65-F5344CB8AC3E}">
        <p14:creationId xmlns:p14="http://schemas.microsoft.com/office/powerpoint/2010/main" val="272064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7416824" cy="4524315"/>
          </a:xfrm>
          <a:prstGeom prst="rect">
            <a:avLst/>
          </a:prstGeom>
        </p:spPr>
        <p:txBody>
          <a:bodyPr wrap="square">
            <a:spAutoFit/>
          </a:bodyPr>
          <a:lstStyle/>
          <a:p>
            <a:r>
              <a:rPr lang="fa-IR" sz="2400" dirty="0" smtClean="0"/>
              <a:t>دومین روش ارتباطی ناشنوایان زبان شفایی شنیداری بینایی است.</a:t>
            </a:r>
          </a:p>
          <a:p>
            <a:r>
              <a:rPr lang="fa-IR" sz="2400" dirty="0" smtClean="0"/>
              <a:t> در این روش به استفاده هرچه بیشتر از باقیمانده شنوایی چه از طریق سمعک و یا کاشت حلزون تاکید دارد وبر گفتار خوانی برای دریافت و تولید گفتار تاکید دارد .</a:t>
            </a:r>
          </a:p>
          <a:p>
            <a:r>
              <a:rPr lang="fa-IR" sz="2400" dirty="0" smtClean="0"/>
              <a:t>همچنین از تمرینات نوشتاری برای آموزش زبان استفاده می شود.</a:t>
            </a:r>
          </a:p>
          <a:p>
            <a:endParaRPr lang="fa-IR" sz="2400" dirty="0" smtClean="0"/>
          </a:p>
          <a:p>
            <a:r>
              <a:rPr lang="fa-IR" sz="2400" dirty="0" smtClean="0"/>
              <a:t> با وجود اینکه در این روش از حس شنوایی و استفاده از باقیمانده شنوایی و بینایی و گفتار خوانی استفاده می‌شود اما هرگونه ارتباط دستی ممنوع است اما از ایما های طبیعی استفاده می شود.</a:t>
            </a:r>
            <a:endParaRPr lang="fa-IR" sz="2400" dirty="0"/>
          </a:p>
        </p:txBody>
      </p:sp>
    </p:spTree>
    <p:extLst>
      <p:ext uri="{BB962C8B-B14F-4D97-AF65-F5344CB8AC3E}">
        <p14:creationId xmlns:p14="http://schemas.microsoft.com/office/powerpoint/2010/main" val="1562932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50361"/>
            <a:ext cx="7128792" cy="4893647"/>
          </a:xfrm>
          <a:prstGeom prst="rect">
            <a:avLst/>
          </a:prstGeom>
        </p:spPr>
        <p:txBody>
          <a:bodyPr wrap="square">
            <a:spAutoFit/>
          </a:bodyPr>
          <a:lstStyle/>
          <a:p>
            <a:r>
              <a:rPr lang="fa-IR" sz="2400" dirty="0" smtClean="0"/>
              <a:t> ۳-سومین روش ارتباطی ناشنوایان ارتباط کامل یا ارتباط همزمان است.</a:t>
            </a:r>
          </a:p>
          <a:p>
            <a:endParaRPr lang="fa-IR" sz="2400" dirty="0" smtClean="0"/>
          </a:p>
          <a:p>
            <a:r>
              <a:rPr lang="fa-IR" sz="2400" dirty="0" smtClean="0"/>
              <a:t> این روش مستلزم استفاده از زبان اشاره، لب خوانی ،گوش کردن و تقویت شنوایی چه از طریق سمعک یا کاشت حلزون است.</a:t>
            </a:r>
          </a:p>
          <a:p>
            <a:endParaRPr lang="fa-IR" sz="2400" dirty="0" smtClean="0"/>
          </a:p>
          <a:p>
            <a:r>
              <a:rPr lang="fa-IR" sz="2400" dirty="0" smtClean="0"/>
              <a:t> ویژگیهای ارتباط کامل:</a:t>
            </a:r>
          </a:p>
          <a:p>
            <a:r>
              <a:rPr lang="fa-IR" sz="2400" dirty="0" smtClean="0"/>
              <a:t> 1- راهی برای آموزش کودکان دارای افت شنوایی</a:t>
            </a:r>
          </a:p>
          <a:p>
            <a:r>
              <a:rPr lang="fa-IR" sz="2400" dirty="0" smtClean="0"/>
              <a:t> 2-باعث افزایش ارتباط بین کودکان نا شنوا با یکدیگر و </a:t>
            </a:r>
          </a:p>
          <a:p>
            <a:r>
              <a:rPr lang="fa-IR" sz="2400" dirty="0" smtClean="0"/>
              <a:t>با افراد شنوا می شود.</a:t>
            </a:r>
          </a:p>
          <a:p>
            <a:r>
              <a:rPr lang="fa-IR" sz="2400" dirty="0" smtClean="0"/>
              <a:t>۳- از بینایی و شنوایی برای برقراری ارتباط استفاده میشود.</a:t>
            </a:r>
            <a:endParaRPr lang="fa-IR" sz="2400" dirty="0"/>
          </a:p>
        </p:txBody>
      </p:sp>
    </p:spTree>
    <p:extLst>
      <p:ext uri="{BB962C8B-B14F-4D97-AF65-F5344CB8AC3E}">
        <p14:creationId xmlns:p14="http://schemas.microsoft.com/office/powerpoint/2010/main" val="321286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7488832" cy="4493538"/>
          </a:xfrm>
          <a:prstGeom prst="rect">
            <a:avLst/>
          </a:prstGeom>
        </p:spPr>
        <p:txBody>
          <a:bodyPr wrap="square">
            <a:spAutoFit/>
          </a:bodyPr>
          <a:lstStyle/>
          <a:p>
            <a:r>
              <a:rPr lang="fa-IR" sz="2200" i="1" dirty="0" smtClean="0"/>
              <a:t>کودک برای یادگیری ارتباط کامل باید مهارت های زیر را یاد بگیرد:</a:t>
            </a:r>
          </a:p>
          <a:p>
            <a:r>
              <a:rPr lang="fa-IR" sz="2200" i="1" dirty="0" smtClean="0"/>
              <a:t> </a:t>
            </a:r>
          </a:p>
          <a:p>
            <a:r>
              <a:rPr lang="fa-IR" sz="2200" dirty="0" smtClean="0"/>
              <a:t>۱- استفاده از باقیمانده شنوایی </a:t>
            </a:r>
          </a:p>
          <a:p>
            <a:r>
              <a:rPr lang="fa-IR" sz="2200" dirty="0" smtClean="0"/>
              <a:t>2- صحبت کردن به زبان اشاره</a:t>
            </a:r>
          </a:p>
          <a:p>
            <a:r>
              <a:rPr lang="fa-IR" sz="2200" dirty="0" smtClean="0"/>
              <a:t> ۳- صحبت کردن با زبان شفاهی( لب‌خوانی)</a:t>
            </a:r>
          </a:p>
          <a:p>
            <a:r>
              <a:rPr lang="fa-IR" sz="2200" dirty="0" smtClean="0"/>
              <a:t> ۴ -انتقال ایده ها با ایما و زبان بدن</a:t>
            </a:r>
          </a:p>
          <a:p>
            <a:r>
              <a:rPr lang="fa-IR" sz="2200" dirty="0" smtClean="0"/>
              <a:t> ۵ - فهم دیگران از طریق لب خوانی و گوش کردن و اشاره</a:t>
            </a:r>
          </a:p>
          <a:p>
            <a:r>
              <a:rPr lang="fa-IR" sz="2200" dirty="0" smtClean="0"/>
              <a:t> ۶ -یادگیری گفتار نشانه دار۰</a:t>
            </a:r>
          </a:p>
          <a:p>
            <a:endParaRPr lang="fa-IR" sz="2200" dirty="0" smtClean="0"/>
          </a:p>
          <a:p>
            <a:r>
              <a:rPr lang="fa-IR" sz="2200" dirty="0" smtClean="0"/>
              <a:t> مخالفان زبان اشاره می‌گویند این زبان تماماً دیداری است و ایمایی است و هیچ در ونداد شنیداری ارائه نمی‌کند و استفاده از باقیمانده شنوایی را بر نمی انگیزد و برای کودکانی که باقیمانده شنوایی دارند ،مناسب نیست.</a:t>
            </a:r>
            <a:endParaRPr lang="fa-IR" sz="2200" dirty="0"/>
          </a:p>
        </p:txBody>
      </p:sp>
    </p:spTree>
    <p:extLst>
      <p:ext uri="{BB962C8B-B14F-4D97-AF65-F5344CB8AC3E}">
        <p14:creationId xmlns:p14="http://schemas.microsoft.com/office/powerpoint/2010/main" val="239668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028343"/>
            <a:ext cx="7056784" cy="4893647"/>
          </a:xfrm>
          <a:prstGeom prst="rect">
            <a:avLst/>
          </a:prstGeom>
        </p:spPr>
        <p:txBody>
          <a:bodyPr wrap="square">
            <a:spAutoFit/>
          </a:bodyPr>
          <a:lstStyle/>
          <a:p>
            <a:r>
              <a:rPr lang="fa-IR" sz="2400" dirty="0" smtClean="0"/>
              <a:t>از دیدگاه زبان شناختی زبان از چهار جنبه مورد مطالعه قرار می‌گیرد .</a:t>
            </a:r>
          </a:p>
          <a:p>
            <a:endParaRPr lang="fa-IR" sz="2400" dirty="0" smtClean="0"/>
          </a:p>
          <a:p>
            <a:r>
              <a:rPr lang="fa-IR" sz="2400" dirty="0" smtClean="0"/>
              <a:t>....1- مجموعه کلمات</a:t>
            </a:r>
          </a:p>
          <a:p>
            <a:r>
              <a:rPr lang="fa-IR" sz="2400" dirty="0" smtClean="0"/>
              <a:t>    ۲-ریخت ( صرف)</a:t>
            </a:r>
          </a:p>
          <a:p>
            <a:r>
              <a:rPr lang="fa-IR" sz="2400" dirty="0" smtClean="0"/>
              <a:t>    ۳-ترکیب کلمات (نحو)    </a:t>
            </a:r>
          </a:p>
          <a:p>
            <a:r>
              <a:rPr lang="fa-IR" sz="2400" dirty="0" smtClean="0"/>
              <a:t>    ۴ -معنی </a:t>
            </a:r>
          </a:p>
          <a:p>
            <a:r>
              <a:rPr lang="fa-IR" sz="2400" dirty="0" smtClean="0"/>
              <a:t>۱-مجموع کلمات</a:t>
            </a:r>
          </a:p>
          <a:p>
            <a:r>
              <a:rPr lang="fa-IR" sz="2400" dirty="0" smtClean="0"/>
              <a:t>هر کلمه مجموعه آواهای متوالی که به وسیله اندام گفتاری تولید می‌شود و از طریق شنوایی در ذهن مخاطب حاضر می‌شود هر کلمه می تواند دو تا ۱۵ آوا را در خود جای دهد.در حالی که معادل اشاره آن یک حرکت در اعضای بدن را شامل می شود .</a:t>
            </a:r>
          </a:p>
        </p:txBody>
      </p:sp>
    </p:spTree>
    <p:extLst>
      <p:ext uri="{BB962C8B-B14F-4D97-AF65-F5344CB8AC3E}">
        <p14:creationId xmlns:p14="http://schemas.microsoft.com/office/powerpoint/2010/main" val="3427693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58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6840760" cy="4524315"/>
          </a:xfrm>
          <a:prstGeom prst="rect">
            <a:avLst/>
          </a:prstGeom>
        </p:spPr>
        <p:txBody>
          <a:bodyPr wrap="square">
            <a:spAutoFit/>
          </a:bodyPr>
          <a:lstStyle/>
          <a:p>
            <a:r>
              <a:rPr lang="fa-IR" sz="2400" dirty="0" smtClean="0"/>
              <a:t>-دومین جنبه  بررسی زبان‌شناختی صرف می‌باشد، یعنی تغییرات درریخت کلمه با توجه به نقش های متفاوت آن در جمله است که معانی متفاوتی از آن به دست می آید .</a:t>
            </a:r>
          </a:p>
          <a:p>
            <a:r>
              <a:rPr lang="fa-IR" sz="2400" dirty="0" smtClean="0"/>
              <a:t>در بخش صرفی یک زبان ساختمان یک واژه و فرایندهایی که طی آن یک زبان ساخته می شود مورد مطالعه قرار می گیرد.</a:t>
            </a:r>
          </a:p>
          <a:p>
            <a:r>
              <a:rPr lang="fa-IR" sz="2400" dirty="0" smtClean="0"/>
              <a:t> خطاهای صرفی شامل:</a:t>
            </a:r>
          </a:p>
          <a:p>
            <a:r>
              <a:rPr lang="fa-IR" sz="2400" dirty="0" smtClean="0"/>
              <a:t>۱- عدم مطابقت فعل با فاعل (صبح بیدار شد)</a:t>
            </a:r>
          </a:p>
          <a:p>
            <a:r>
              <a:rPr lang="fa-IR" sz="2400" dirty="0" smtClean="0"/>
              <a:t> ۲-عدم تناسب زمان با صیغه فعل (من بعداآمد)</a:t>
            </a:r>
          </a:p>
          <a:p>
            <a:endParaRPr lang="fa-IR" sz="2400" dirty="0" smtClean="0"/>
          </a:p>
          <a:p>
            <a:r>
              <a:rPr lang="fa-IR" sz="2400" dirty="0" smtClean="0"/>
              <a:t> ۳- اشکال در ساخت درونی فعل. (شاخه تکان کرد.)</a:t>
            </a:r>
            <a:endParaRPr lang="fa-IR" sz="2400" dirty="0"/>
          </a:p>
        </p:txBody>
      </p:sp>
    </p:spTree>
    <p:extLst>
      <p:ext uri="{BB962C8B-B14F-4D97-AF65-F5344CB8AC3E}">
        <p14:creationId xmlns:p14="http://schemas.microsoft.com/office/powerpoint/2010/main" val="236399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7272808" cy="4893647"/>
          </a:xfrm>
          <a:prstGeom prst="rect">
            <a:avLst/>
          </a:prstGeom>
        </p:spPr>
        <p:txBody>
          <a:bodyPr wrap="square">
            <a:spAutoFit/>
          </a:bodyPr>
          <a:lstStyle/>
          <a:p>
            <a:r>
              <a:rPr lang="fa-IR" sz="2400" dirty="0" smtClean="0"/>
              <a:t>رنه دکارت  اولین فیلسوفی بود که اعتقاد به دوگانگی عقل و زبان داشت .</a:t>
            </a:r>
          </a:p>
          <a:p>
            <a:r>
              <a:rPr lang="fa-IR" sz="2400" dirty="0" smtClean="0"/>
              <a:t>اوعقل را پدیده‌ای ذاتی و زبان را توانایی اکتسابی می‌دانست.</a:t>
            </a:r>
          </a:p>
          <a:p>
            <a:r>
              <a:rPr lang="fa-IR" sz="2400" dirty="0" smtClean="0"/>
              <a:t>جان پابلو (۱۸) کرولال ها باید مجبور به یادگیری الفبای دستی شوند برای این کار از تصاویری که وضعیت دست را برای هر یک از حروف الفبا نشان می‌داد استفاده می کرد.</a:t>
            </a:r>
          </a:p>
          <a:p>
            <a:r>
              <a:rPr lang="fa-IR" sz="2400" dirty="0" smtClean="0"/>
              <a:t> توماس بریدود (قرن ۱۸ )معروف ترین نام در تاریخ اموزش ناشنوایان در انگلستان است</a:t>
            </a:r>
          </a:p>
          <a:p>
            <a:r>
              <a:rPr lang="fa-IR" sz="2400" dirty="0" smtClean="0"/>
              <a:t> اواولین مدرسه ناشنوایان در بریتانیا را تاسیس کرد و الفبای دو دستی را به وجود آورد که هنوز در انگلستان از آن استفاده می شود</a:t>
            </a:r>
            <a:endParaRPr lang="fa-IR" sz="2400" dirty="0"/>
          </a:p>
        </p:txBody>
      </p:sp>
    </p:spTree>
    <p:extLst>
      <p:ext uri="{BB962C8B-B14F-4D97-AF65-F5344CB8AC3E}">
        <p14:creationId xmlns:p14="http://schemas.microsoft.com/office/powerpoint/2010/main" val="1227990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680" y="836712"/>
            <a:ext cx="7022663" cy="5262979"/>
          </a:xfrm>
          <a:prstGeom prst="rect">
            <a:avLst/>
          </a:prstGeom>
        </p:spPr>
        <p:txBody>
          <a:bodyPr wrap="square">
            <a:spAutoFit/>
          </a:bodyPr>
          <a:lstStyle/>
          <a:p>
            <a:r>
              <a:rPr lang="fa-IR" sz="2400" dirty="0" smtClean="0"/>
              <a:t>یک کلمه ممکن است به عنوان اسم ،فعل، صفت یا قید در جمله مورد استفاده قرار گیرد .در این صورت کلمه دستخوش تغییراتی در لیست ظاهری خود می شود .</a:t>
            </a:r>
          </a:p>
          <a:p>
            <a:r>
              <a:rPr lang="fa-IR" sz="2400" dirty="0" smtClean="0"/>
              <a:t>مثلاً (گوینده، گفتم، گفتیم، بگو، گویا، گویش، خواهم گفت، گویندگان) </a:t>
            </a:r>
          </a:p>
          <a:p>
            <a:r>
              <a:rPr lang="fa-IR" sz="2400" dirty="0" smtClean="0"/>
              <a:t>ساختار فعل در افراد ناشنوا به نحو بارزی ضعیف‌تر از شنوایان است و اختلالات حرفی هم در گفتار هم در خواندن هم در نوشتن نمود پیدا می کند.</a:t>
            </a:r>
          </a:p>
          <a:p>
            <a:r>
              <a:rPr lang="fa-IR" sz="2400" dirty="0" smtClean="0"/>
              <a:t> این در حالی است که اشاره به صورت طبیعی در لیست خود تغییرات را نمی پذیرد به همین دلیل اشاره فاقد پسوندهای زمانی و اسم و جمع می باشد و کارشناسان برای سهولت در ارتباط ناگزیر با قراردادها سعی در کاهش نارسایی های ارتباط ناشی از آن را دارند.</a:t>
            </a:r>
            <a:endParaRPr lang="fa-IR" sz="2400" dirty="0"/>
          </a:p>
        </p:txBody>
      </p:sp>
    </p:spTree>
    <p:extLst>
      <p:ext uri="{BB962C8B-B14F-4D97-AF65-F5344CB8AC3E}">
        <p14:creationId xmlns:p14="http://schemas.microsoft.com/office/powerpoint/2010/main" val="3578782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388" y="1340768"/>
            <a:ext cx="7488832" cy="4154984"/>
          </a:xfrm>
          <a:prstGeom prst="rect">
            <a:avLst/>
          </a:prstGeom>
        </p:spPr>
        <p:txBody>
          <a:bodyPr wrap="square">
            <a:spAutoFit/>
          </a:bodyPr>
          <a:lstStyle/>
          <a:p>
            <a:r>
              <a:rPr lang="fa-IR" sz="2400" dirty="0" smtClean="0"/>
              <a:t> از جمله برای کودکان کلاس اول برای جمع بستن کلمات الگوی زیر ارائه شده است که</a:t>
            </a:r>
          </a:p>
          <a:p>
            <a:r>
              <a:rPr lang="fa-IR" sz="2400" dirty="0" smtClean="0"/>
              <a:t> </a:t>
            </a:r>
          </a:p>
          <a:p>
            <a:r>
              <a:rPr lang="fa-IR" sz="2400" dirty="0" smtClean="0"/>
              <a:t>کتاب ها: اشاره کتاب +ه +ا</a:t>
            </a:r>
          </a:p>
          <a:p>
            <a:r>
              <a:rPr lang="fa-IR" sz="2400" dirty="0" smtClean="0"/>
              <a:t> حیوانات: اشاره حیوان+ه+ا</a:t>
            </a:r>
          </a:p>
          <a:p>
            <a:r>
              <a:rPr lang="fa-IR" sz="2400" dirty="0" smtClean="0"/>
              <a:t> گیاهان: اشاره گیاه+ ا+ن</a:t>
            </a:r>
          </a:p>
          <a:p>
            <a:endParaRPr lang="fa-IR" sz="2400" dirty="0" smtClean="0"/>
          </a:p>
          <a:p>
            <a:r>
              <a:rPr lang="fa-IR" sz="2400" dirty="0" smtClean="0"/>
              <a:t> ۳-نحو:سومین جنبه زبان شناختی( نحو) به ترتیب ارائه کلمات مربوط می‌شود نحو ترتیب یا سازماندهی کلمات در یک جمله است که بر حسب ترتیب ارائه آنها معانی متفاوتی ایجاد می گردد  در پدر خانم *خانم پدر*</a:t>
            </a:r>
            <a:endParaRPr lang="fa-IR" sz="2400" dirty="0"/>
          </a:p>
        </p:txBody>
      </p:sp>
    </p:spTree>
    <p:extLst>
      <p:ext uri="{BB962C8B-B14F-4D97-AF65-F5344CB8AC3E}">
        <p14:creationId xmlns:p14="http://schemas.microsoft.com/office/powerpoint/2010/main" val="3329779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6712"/>
            <a:ext cx="6408712" cy="4524315"/>
          </a:xfrm>
          <a:prstGeom prst="rect">
            <a:avLst/>
          </a:prstGeom>
        </p:spPr>
        <p:txBody>
          <a:bodyPr wrap="square">
            <a:spAutoFit/>
          </a:bodyPr>
          <a:lstStyle/>
          <a:p>
            <a:r>
              <a:rPr lang="fa-IR" sz="2400" dirty="0" smtClean="0"/>
              <a:t> از جمله برای کودکان کلاس اول برای جمع بستن کلمات الگوی زیر ارائه شده است که </a:t>
            </a:r>
          </a:p>
          <a:p>
            <a:endParaRPr lang="fa-IR" sz="2400" dirty="0" smtClean="0"/>
          </a:p>
          <a:p>
            <a:r>
              <a:rPr lang="fa-IR" sz="2400" dirty="0" smtClean="0"/>
              <a:t>کتاب ها: اشاره کتاب +ه +ا</a:t>
            </a:r>
          </a:p>
          <a:p>
            <a:r>
              <a:rPr lang="fa-IR" sz="2400" dirty="0" smtClean="0"/>
              <a:t> حیوانات: اشاره حیوان+ه+ا</a:t>
            </a:r>
          </a:p>
          <a:p>
            <a:r>
              <a:rPr lang="fa-IR" sz="2400" dirty="0" smtClean="0"/>
              <a:t> گیاهان: اشاره گیاه+ ا+ن</a:t>
            </a:r>
          </a:p>
          <a:p>
            <a:endParaRPr lang="fa-IR" sz="2400" dirty="0" smtClean="0"/>
          </a:p>
          <a:p>
            <a:r>
              <a:rPr lang="fa-IR" sz="2400" dirty="0" smtClean="0"/>
              <a:t> ۳-نحو:سومین جنبه زبان شناختی( نحو) به ترتیب ارائه کلمات مربوط می‌شود نحو ترتیب یا سازماندهی کلمات در یک جمله است که بر حسب ترتیب ارائه آنها معانی متفاوتی ایجاد می گردد  در پدر خانم *خانم پدر*</a:t>
            </a:r>
            <a:endParaRPr lang="fa-IR" sz="2400" dirty="0"/>
          </a:p>
        </p:txBody>
      </p:sp>
    </p:spTree>
    <p:extLst>
      <p:ext uri="{BB962C8B-B14F-4D97-AF65-F5344CB8AC3E}">
        <p14:creationId xmlns:p14="http://schemas.microsoft.com/office/powerpoint/2010/main" val="843567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7344816" cy="3416320"/>
          </a:xfrm>
          <a:prstGeom prst="rect">
            <a:avLst/>
          </a:prstGeom>
        </p:spPr>
        <p:txBody>
          <a:bodyPr wrap="square">
            <a:spAutoFit/>
          </a:bodyPr>
          <a:lstStyle/>
          <a:p>
            <a:r>
              <a:rPr lang="fa-IR" sz="2400" dirty="0" smtClean="0"/>
              <a:t>رعایت اصول نحو، انتقال معنا را به دنبال دارد.  </a:t>
            </a:r>
          </a:p>
          <a:p>
            <a:endParaRPr lang="fa-IR" sz="2400" dirty="0"/>
          </a:p>
          <a:p>
            <a:r>
              <a:rPr lang="fa-IR" sz="2400" dirty="0" smtClean="0"/>
              <a:t>چامسکی" نحو را هسته زبان می نامد.«</a:t>
            </a:r>
          </a:p>
          <a:p>
            <a:endParaRPr lang="fa-IR" sz="2400" dirty="0" smtClean="0"/>
          </a:p>
          <a:p>
            <a:r>
              <a:rPr lang="fa-IR" sz="2400" dirty="0" smtClean="0"/>
              <a:t> زبان اشاره در درون ساختمان خودفاقدچنین ترتیب قاعده ای پیچیده می باشد .</a:t>
            </a:r>
          </a:p>
          <a:p>
            <a:endParaRPr lang="fa-IR" sz="2400" dirty="0" smtClean="0"/>
          </a:p>
          <a:p>
            <a:r>
              <a:rPr lang="fa-IR" sz="2400" dirty="0" smtClean="0"/>
              <a:t>مثلاً عبارتهای* آلودگی زمین* آلودگی هوا* که ترتیب دو کلمه در عبارت را با یک اشاره نشان می دهد.</a:t>
            </a:r>
            <a:endParaRPr lang="fa-IR" sz="2400" dirty="0"/>
          </a:p>
        </p:txBody>
      </p:sp>
    </p:spTree>
    <p:extLst>
      <p:ext uri="{BB962C8B-B14F-4D97-AF65-F5344CB8AC3E}">
        <p14:creationId xmlns:p14="http://schemas.microsoft.com/office/powerpoint/2010/main" val="108261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7128792" cy="3785652"/>
          </a:xfrm>
          <a:prstGeom prst="rect">
            <a:avLst/>
          </a:prstGeom>
        </p:spPr>
        <p:txBody>
          <a:bodyPr wrap="square">
            <a:spAutoFit/>
          </a:bodyPr>
          <a:lstStyle/>
          <a:p>
            <a:r>
              <a:rPr lang="fa-IR" sz="2400" dirty="0" smtClean="0"/>
              <a:t>4- چهارمین جنبه به معنی‌شناسی مربوط می‌شود. معنی به توانایی افراد بشر در فهمیدن صحبت‌های یکدیگر مرتبط می شود.</a:t>
            </a:r>
          </a:p>
          <a:p>
            <a:endParaRPr lang="fa-IR" sz="2400" dirty="0" smtClean="0"/>
          </a:p>
          <a:p>
            <a:r>
              <a:rPr lang="fa-IR" sz="2400" dirty="0" smtClean="0"/>
              <a:t> در زبان شناسی  ناشنوایان دو معنای واژگانی و دستوری مورد توجه است.:</a:t>
            </a:r>
          </a:p>
          <a:p>
            <a:r>
              <a:rPr lang="fa-IR" sz="2400" dirty="0" smtClean="0"/>
              <a:t> معنای واژگانی در واژه های منفرد مثل درخت و گل نهفته است .</a:t>
            </a:r>
          </a:p>
          <a:p>
            <a:r>
              <a:rPr lang="fa-IR" sz="2400" dirty="0" smtClean="0"/>
              <a:t>اما معنای دستوری به اقلام دستوری مثل آیا ،چه کسی وکی مربوط است.</a:t>
            </a:r>
            <a:endParaRPr lang="fa-IR" sz="2400" dirty="0"/>
          </a:p>
        </p:txBody>
      </p:sp>
    </p:spTree>
    <p:extLst>
      <p:ext uri="{BB962C8B-B14F-4D97-AF65-F5344CB8AC3E}">
        <p14:creationId xmlns:p14="http://schemas.microsoft.com/office/powerpoint/2010/main" val="2007595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699" y="0"/>
            <a:ext cx="5006601" cy="6858000"/>
          </a:xfrm>
          <a:prstGeom prst="rect">
            <a:avLst/>
          </a:prstGeom>
        </p:spPr>
      </p:pic>
    </p:spTree>
    <p:extLst>
      <p:ext uri="{BB962C8B-B14F-4D97-AF65-F5344CB8AC3E}">
        <p14:creationId xmlns:p14="http://schemas.microsoft.com/office/powerpoint/2010/main" val="4267347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434" y="0"/>
            <a:ext cx="3859132"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14" y="0"/>
            <a:ext cx="4269572" cy="6858000"/>
          </a:xfrm>
          <a:prstGeom prst="rect">
            <a:avLst/>
          </a:prstGeom>
        </p:spPr>
      </p:pic>
    </p:spTree>
    <p:extLst>
      <p:ext uri="{BB962C8B-B14F-4D97-AF65-F5344CB8AC3E}">
        <p14:creationId xmlns:p14="http://schemas.microsoft.com/office/powerpoint/2010/main" val="564516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903" y="0"/>
            <a:ext cx="6122194" cy="6858000"/>
          </a:xfrm>
          <a:prstGeom prst="rect">
            <a:avLst/>
          </a:prstGeom>
        </p:spPr>
      </p:pic>
    </p:spTree>
    <p:extLst>
      <p:ext uri="{BB962C8B-B14F-4D97-AF65-F5344CB8AC3E}">
        <p14:creationId xmlns:p14="http://schemas.microsoft.com/office/powerpoint/2010/main" val="2475538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0"/>
            <a:ext cx="8058150" cy="6858000"/>
          </a:xfrm>
          <a:prstGeom prst="rect">
            <a:avLst/>
          </a:prstGeom>
        </p:spPr>
      </p:pic>
    </p:spTree>
    <p:extLst>
      <p:ext uri="{BB962C8B-B14F-4D97-AF65-F5344CB8AC3E}">
        <p14:creationId xmlns:p14="http://schemas.microsoft.com/office/powerpoint/2010/main" val="2928899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245"/>
            <a:ext cx="9144000" cy="5145510"/>
          </a:xfrm>
          <a:prstGeom prst="rect">
            <a:avLst/>
          </a:prstGeom>
        </p:spPr>
      </p:pic>
    </p:spTree>
    <p:extLst>
      <p:ext uri="{BB962C8B-B14F-4D97-AF65-F5344CB8AC3E}">
        <p14:creationId xmlns:p14="http://schemas.microsoft.com/office/powerpoint/2010/main" val="210277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52736"/>
            <a:ext cx="6984777" cy="4154984"/>
          </a:xfrm>
          <a:prstGeom prst="rect">
            <a:avLst/>
          </a:prstGeom>
        </p:spPr>
        <p:txBody>
          <a:bodyPr wrap="square">
            <a:spAutoFit/>
          </a:bodyPr>
          <a:lstStyle/>
          <a:p>
            <a:r>
              <a:rPr lang="fa-IR" sz="2400" dirty="0" smtClean="0"/>
              <a:t> توماس هاپکینز گالودت (قرن۱۹) اولین مدرسه ناشنوایان در آمریکا را تاسیس کرد.</a:t>
            </a:r>
          </a:p>
          <a:p>
            <a:endParaRPr lang="fa-IR" sz="2400" dirty="0" smtClean="0"/>
          </a:p>
          <a:p>
            <a:r>
              <a:rPr lang="fa-IR" sz="2400" dirty="0" smtClean="0"/>
              <a:t> در این  مدرسه ترکیبی از گفتار آموزی لبخوانی زبان اشاره و الفبای یکدستی استفاده می شد.</a:t>
            </a:r>
          </a:p>
          <a:p>
            <a:endParaRPr lang="fa-IR" sz="2400" dirty="0" smtClean="0"/>
          </a:p>
          <a:p>
            <a:r>
              <a:rPr lang="fa-IR" sz="2400" dirty="0" smtClean="0"/>
              <a:t> اولین کالج ناشنوایان در قرن ۱۹ تاسیس شد و به نام رئیس آن ادوارد گالودت فرزند کوچک هاپکینزنامگذاری شد.</a:t>
            </a:r>
          </a:p>
          <a:p>
            <a:r>
              <a:rPr lang="fa-IR" sz="2400" dirty="0" smtClean="0"/>
              <a:t> روش مورد استفاده این کالج ترکیبی از روش گفتار آموزی، لبخوانی، زبان اشاره و الفبای یکدستی بود</a:t>
            </a:r>
            <a:endParaRPr lang="fa-IR" sz="2400" dirty="0"/>
          </a:p>
        </p:txBody>
      </p:sp>
    </p:spTree>
    <p:extLst>
      <p:ext uri="{BB962C8B-B14F-4D97-AF65-F5344CB8AC3E}">
        <p14:creationId xmlns:p14="http://schemas.microsoft.com/office/powerpoint/2010/main" val="729135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357" y="0"/>
            <a:ext cx="421928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168" y="0"/>
            <a:ext cx="4345663" cy="6858000"/>
          </a:xfrm>
          <a:prstGeom prst="rect">
            <a:avLst/>
          </a:prstGeom>
        </p:spPr>
      </p:pic>
    </p:spTree>
    <p:extLst>
      <p:ext uri="{BB962C8B-B14F-4D97-AF65-F5344CB8AC3E}">
        <p14:creationId xmlns:p14="http://schemas.microsoft.com/office/powerpoint/2010/main" val="120618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8" y="0"/>
            <a:ext cx="415636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548" y="0"/>
            <a:ext cx="4214904" cy="6858000"/>
          </a:xfrm>
          <a:prstGeom prst="rect">
            <a:avLst/>
          </a:prstGeom>
        </p:spPr>
      </p:pic>
    </p:spTree>
    <p:extLst>
      <p:ext uri="{BB962C8B-B14F-4D97-AF65-F5344CB8AC3E}">
        <p14:creationId xmlns:p14="http://schemas.microsoft.com/office/powerpoint/2010/main" val="3047552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4" y="0"/>
            <a:ext cx="4448432" cy="6858000"/>
          </a:xfrm>
          <a:prstGeom prst="rect">
            <a:avLst/>
          </a:prstGeom>
        </p:spPr>
      </p:pic>
    </p:spTree>
    <p:extLst>
      <p:ext uri="{BB962C8B-B14F-4D97-AF65-F5344CB8AC3E}">
        <p14:creationId xmlns:p14="http://schemas.microsoft.com/office/powerpoint/2010/main" val="2562719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214" y="0"/>
            <a:ext cx="4269572" cy="6858000"/>
          </a:xfrm>
          <a:prstGeom prst="rect">
            <a:avLst/>
          </a:prstGeom>
        </p:spPr>
      </p:pic>
    </p:spTree>
    <p:extLst>
      <p:ext uri="{BB962C8B-B14F-4D97-AF65-F5344CB8AC3E}">
        <p14:creationId xmlns:p14="http://schemas.microsoft.com/office/powerpoint/2010/main" val="2030562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8" y="0"/>
            <a:ext cx="4156364" cy="6858000"/>
          </a:xfrm>
          <a:prstGeom prst="rect">
            <a:avLst/>
          </a:prstGeom>
        </p:spPr>
      </p:pic>
    </p:spTree>
    <p:extLst>
      <p:ext uri="{BB962C8B-B14F-4D97-AF65-F5344CB8AC3E}">
        <p14:creationId xmlns:p14="http://schemas.microsoft.com/office/powerpoint/2010/main" val="366302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6480720" cy="2677656"/>
          </a:xfrm>
          <a:prstGeom prst="rect">
            <a:avLst/>
          </a:prstGeom>
        </p:spPr>
        <p:txBody>
          <a:bodyPr wrap="square">
            <a:spAutoFit/>
          </a:bodyPr>
          <a:lstStyle/>
          <a:p>
            <a:r>
              <a:rPr lang="fa-IR" sz="2400" dirty="0" smtClean="0"/>
              <a:t>چهره شاخص دیگر قرن ۱۹ الکساندر گراهام بل </a:t>
            </a:r>
          </a:p>
          <a:p>
            <a:endParaRPr lang="fa-IR" sz="2400" dirty="0"/>
          </a:p>
          <a:p>
            <a:r>
              <a:rPr lang="fa-IR" sz="2400" dirty="0" smtClean="0"/>
              <a:t>فرزند دوم الکساندر ملویل بل مخترع گفتار قابل مشاهده بود.</a:t>
            </a:r>
          </a:p>
          <a:p>
            <a:r>
              <a:rPr lang="fa-IR" sz="2400" dirty="0" smtClean="0"/>
              <a:t> بعضی ها  معتقدند که اولین سمعک توسط بل در قرن ۱۹ برای مادرش ساخته شد ولی به نام او ثبت نشد.</a:t>
            </a:r>
            <a:endParaRPr lang="fa-IR" sz="2400" dirty="0"/>
          </a:p>
        </p:txBody>
      </p:sp>
    </p:spTree>
    <p:extLst>
      <p:ext uri="{BB962C8B-B14F-4D97-AF65-F5344CB8AC3E}">
        <p14:creationId xmlns:p14="http://schemas.microsoft.com/office/powerpoint/2010/main" val="19639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7344816" cy="4154984"/>
          </a:xfrm>
          <a:prstGeom prst="rect">
            <a:avLst/>
          </a:prstGeom>
        </p:spPr>
        <p:txBody>
          <a:bodyPr wrap="square">
            <a:spAutoFit/>
          </a:bodyPr>
          <a:lstStyle/>
          <a:p>
            <a:r>
              <a:rPr lang="fa-IR" sz="2400" dirty="0" smtClean="0"/>
              <a:t>قرن ۲۰ توجه ویژه به باقیمانده شنوایی شد امکان ساخت سمعک های قوی تر و پیشرفته تر در این قرن فراهم آمد. </a:t>
            </a:r>
          </a:p>
          <a:p>
            <a:endParaRPr lang="fa-IR" sz="2400" dirty="0" smtClean="0"/>
          </a:p>
          <a:p>
            <a:r>
              <a:rPr lang="fa-IR" sz="2400" dirty="0" smtClean="0"/>
              <a:t>گلدشتاین حامی استفاده از باقیمانده شنوایی بوداو یک پزشک متخصص گوش بودکه با طراحی برنامه تربیت </a:t>
            </a:r>
            <a:r>
              <a:rPr lang="fa-IR" dirty="0" smtClean="0"/>
              <a:t>شنوایی </a:t>
            </a:r>
            <a:r>
              <a:rPr lang="fa-IR" sz="2400" dirty="0" smtClean="0"/>
              <a:t>که هر روز حداقل ۱۵ دقیقه به کودک ناشنوا ارائه می‌شد، سعی در افزایش ادراک و تولید گفتار با استفاده از باقیمانده شنوایی داشت .</a:t>
            </a:r>
          </a:p>
          <a:p>
            <a:r>
              <a:rPr lang="fa-IR" sz="2400" dirty="0" smtClean="0"/>
              <a:t>او با همکاری متخصصان گوش حلق و بینی و عصب شناسی واواشناسی کار می‌کرد.</a:t>
            </a:r>
          </a:p>
          <a:p>
            <a:r>
              <a:rPr lang="fa-IR" sz="2400" dirty="0" smtClean="0"/>
              <a:t> </a:t>
            </a:r>
            <a:endParaRPr lang="fa-IR" sz="2400" dirty="0"/>
          </a:p>
        </p:txBody>
      </p:sp>
    </p:spTree>
    <p:extLst>
      <p:ext uri="{BB962C8B-B14F-4D97-AF65-F5344CB8AC3E}">
        <p14:creationId xmlns:p14="http://schemas.microsoft.com/office/powerpoint/2010/main" val="3522515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2" y="1484784"/>
            <a:ext cx="6768752" cy="2677656"/>
          </a:xfrm>
          <a:prstGeom prst="rect">
            <a:avLst/>
          </a:prstGeom>
        </p:spPr>
        <p:txBody>
          <a:bodyPr wrap="square">
            <a:spAutoFit/>
          </a:bodyPr>
          <a:lstStyle/>
          <a:p>
            <a:r>
              <a:rPr lang="fa-IR" sz="2400" dirty="0"/>
              <a:t>اولین تلفن نوشتاری مخصوص ناشنوایان </a:t>
            </a:r>
            <a:r>
              <a:rPr lang="fa-IR" sz="2400" dirty="0" smtClean="0"/>
              <a:t>توسط</a:t>
            </a:r>
          </a:p>
          <a:p>
            <a:r>
              <a:rPr lang="fa-IR" sz="2400" dirty="0" smtClean="0"/>
              <a:t> </a:t>
            </a:r>
          </a:p>
          <a:p>
            <a:r>
              <a:rPr lang="fa-IR" sz="2400" dirty="0" smtClean="0"/>
              <a:t>روبرت </a:t>
            </a:r>
            <a:r>
              <a:rPr lang="fa-IR" sz="2400" dirty="0"/>
              <a:t>وایتبرشت که ناشنوا بود اختراع شد که در </a:t>
            </a:r>
            <a:endParaRPr lang="fa-IR" sz="2400" dirty="0" smtClean="0"/>
          </a:p>
          <a:p>
            <a:endParaRPr lang="fa-IR" sz="2400" dirty="0"/>
          </a:p>
          <a:p>
            <a:r>
              <a:rPr lang="fa-IR" sz="2400" dirty="0" smtClean="0"/>
              <a:t>شرکتهای </a:t>
            </a:r>
            <a:r>
              <a:rPr lang="fa-IR" sz="2400" dirty="0"/>
              <a:t>بلیط هواپیمایی، ادارات پلیس و </a:t>
            </a:r>
            <a:r>
              <a:rPr lang="fa-IR" sz="2400" dirty="0" smtClean="0"/>
              <a:t>بیمارستان</a:t>
            </a:r>
          </a:p>
          <a:p>
            <a:endParaRPr lang="fa-IR" sz="2400" dirty="0"/>
          </a:p>
          <a:p>
            <a:r>
              <a:rPr lang="fa-IR" sz="2400" dirty="0" smtClean="0"/>
              <a:t> </a:t>
            </a:r>
            <a:r>
              <a:rPr lang="fa-IR" sz="2400" dirty="0"/>
              <a:t>ها و مدارس از این تلفن استفاده میشد.</a:t>
            </a:r>
          </a:p>
        </p:txBody>
      </p:sp>
    </p:spTree>
    <p:extLst>
      <p:ext uri="{BB962C8B-B14F-4D97-AF65-F5344CB8AC3E}">
        <p14:creationId xmlns:p14="http://schemas.microsoft.com/office/powerpoint/2010/main" val="122462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563" y="620688"/>
            <a:ext cx="7776864" cy="5262979"/>
          </a:xfrm>
          <a:prstGeom prst="rect">
            <a:avLst/>
          </a:prstGeom>
        </p:spPr>
        <p:txBody>
          <a:bodyPr wrap="square">
            <a:spAutoFit/>
          </a:bodyPr>
          <a:lstStyle/>
          <a:p>
            <a:r>
              <a:rPr lang="fa-IR" sz="2400" dirty="0" smtClean="0"/>
              <a:t>      </a:t>
            </a:r>
            <a:r>
              <a:rPr lang="fa-IR" sz="2400" b="1" i="1" dirty="0" smtClean="0"/>
              <a:t>تاریخچه اموزش ناشنوایان در ایران</a:t>
            </a:r>
          </a:p>
          <a:p>
            <a:endParaRPr lang="fa-IR" sz="2400" b="1" i="1" dirty="0" smtClean="0"/>
          </a:p>
          <a:p>
            <a:r>
              <a:rPr lang="fa-IR" sz="2400" dirty="0" smtClean="0"/>
              <a:t>جبار عسگرزاده معروف به جبار باغچه بان اولین گام عملی را برای آموزش ناشنوایان در ایران برداشت .</a:t>
            </a:r>
          </a:p>
          <a:p>
            <a:r>
              <a:rPr lang="fa-IR" sz="2400" dirty="0" smtClean="0"/>
              <a:t>اوآموزگار مقطع ابتدایی در تبریز بود .اولین مرکز پیش دبستانی را به نام باغچه اطفال راه اندازی کرد و همزمان نام خانوادگی خود را به باغچه بان تغییر داد.</a:t>
            </a:r>
          </a:p>
          <a:p>
            <a:r>
              <a:rPr lang="fa-IR" sz="2400" dirty="0" smtClean="0"/>
              <a:t> در سال ۱۳۰۳او به فکر افتاد که اولین کلاس برای کودکان ناشنوا را تاسیس کند که با مخالفت اداره فرهنگ آذربایجان روبرو شد .</a:t>
            </a:r>
          </a:p>
          <a:p>
            <a:r>
              <a:rPr lang="fa-IR" sz="2400" dirty="0" smtClean="0"/>
              <a:t>او دیوانه وار پیگیر این موضوع بود تا زمانی که تابلوی دبستان را کنار تابلوی باغچه اطفال نصب کرد و نوشت،" در باغچه اطفال کلاسی برای تعلیم و نوشتن و خواندن و حرف زدن به بچه های کرولال به صورت مجانی گشایش یافت.»</a:t>
            </a:r>
            <a:endParaRPr lang="fa-IR" sz="2400" dirty="0"/>
          </a:p>
        </p:txBody>
      </p:sp>
    </p:spTree>
    <p:extLst>
      <p:ext uri="{BB962C8B-B14F-4D97-AF65-F5344CB8AC3E}">
        <p14:creationId xmlns:p14="http://schemas.microsoft.com/office/powerpoint/2010/main" val="739737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7488832" cy="5632311"/>
          </a:xfrm>
          <a:prstGeom prst="rect">
            <a:avLst/>
          </a:prstGeom>
        </p:spPr>
        <p:txBody>
          <a:bodyPr wrap="square">
            <a:spAutoFit/>
          </a:bodyPr>
          <a:lstStyle/>
          <a:p>
            <a:r>
              <a:rPr lang="fa-IR" sz="2400" dirty="0" smtClean="0"/>
              <a:t>   </a:t>
            </a:r>
            <a:r>
              <a:rPr lang="fa-IR" sz="2400" i="1" dirty="0" smtClean="0"/>
              <a:t>روش باغچه بان سه بخش اصلی داشت:</a:t>
            </a:r>
          </a:p>
          <a:p>
            <a:endParaRPr lang="fa-IR" sz="2400" i="1" dirty="0" smtClean="0"/>
          </a:p>
          <a:p>
            <a:r>
              <a:rPr lang="fa-IR" sz="2400" dirty="0" smtClean="0"/>
              <a:t> 1- تعلیم تلفظ در گفتار خوانی </a:t>
            </a:r>
          </a:p>
          <a:p>
            <a:r>
              <a:rPr lang="fa-IR" sz="2400" dirty="0" smtClean="0"/>
              <a:t>۲- تعلیم زبان به ناشنوایان و ایجاد وسایل سمعی بصری</a:t>
            </a:r>
          </a:p>
          <a:p>
            <a:r>
              <a:rPr lang="fa-IR" sz="2400" dirty="0" smtClean="0"/>
              <a:t>۳- نوشتن کتاب‌های ویژه برای آموزش ناشنوایان</a:t>
            </a:r>
          </a:p>
          <a:p>
            <a:endParaRPr lang="fa-IR" sz="2400" dirty="0" smtClean="0"/>
          </a:p>
          <a:p>
            <a:r>
              <a:rPr lang="fa-IR" sz="2400" dirty="0" smtClean="0"/>
              <a:t> </a:t>
            </a:r>
            <a:r>
              <a:rPr lang="fa-IR" sz="2400" i="1" dirty="0" smtClean="0"/>
              <a:t>از جمله ابداعات او:</a:t>
            </a:r>
          </a:p>
          <a:p>
            <a:r>
              <a:rPr lang="fa-IR" sz="2400" dirty="0" smtClean="0"/>
              <a:t> ۱-زبان مصور یا کلید زبان فارسی</a:t>
            </a:r>
          </a:p>
          <a:p>
            <a:endParaRPr lang="fa-IR" sz="2400" dirty="0" smtClean="0"/>
          </a:p>
          <a:p>
            <a:r>
              <a:rPr lang="fa-IR" sz="2400" dirty="0" smtClean="0"/>
              <a:t>۲- الفبای گویای فارسی ناشنوایان </a:t>
            </a:r>
          </a:p>
          <a:p>
            <a:endParaRPr lang="fa-IR" sz="2400" dirty="0" smtClean="0"/>
          </a:p>
          <a:p>
            <a:r>
              <a:rPr lang="fa-IR" sz="2400" dirty="0" smtClean="0"/>
              <a:t>منظور از گفتار خوانی آموختن گفتار با اصول و قواعد زبان و آشنا کردن فرد ناشنوا به طرز بیان و ادای مقصود قبل از تعلیم الفبا بود هدف اموختن ساختمان زبان تعلیم لب خوانی و تلفظ بود</a:t>
            </a:r>
            <a:endParaRPr lang="fa-IR" sz="2400" dirty="0"/>
          </a:p>
        </p:txBody>
      </p:sp>
    </p:spTree>
    <p:extLst>
      <p:ext uri="{BB962C8B-B14F-4D97-AF65-F5344CB8AC3E}">
        <p14:creationId xmlns:p14="http://schemas.microsoft.com/office/powerpoint/2010/main" val="796503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389</TotalTime>
  <Words>2628</Words>
  <Application>Microsoft Office PowerPoint</Application>
  <PresentationFormat>On-screen Show (4:3)</PresentationFormat>
  <Paragraphs>233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farjam</dc:creator>
  <cp:lastModifiedBy>farjam</cp:lastModifiedBy>
  <cp:revision>41</cp:revision>
  <dcterms:created xsi:type="dcterms:W3CDTF">2020-01-21T04:55:50Z</dcterms:created>
  <dcterms:modified xsi:type="dcterms:W3CDTF">2020-01-22T08:56:16Z</dcterms:modified>
</cp:coreProperties>
</file>